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 id="259" r:id="rId10"/>
    <p:sldId id="260" r:id="rId11"/>
    <p:sldId id="267" r:id="rId12"/>
    <p:sldId id="268"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9D20B4-B019-4776-B167-5561113F5D80}"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541DC-0CCE-4997-A9DA-EB321318CB01}" type="slidenum">
              <a:rPr lang="en-US" smtClean="0"/>
              <a:t>‹#›</a:t>
            </a:fld>
            <a:endParaRPr lang="en-US"/>
          </a:p>
        </p:txBody>
      </p:sp>
    </p:spTree>
    <p:extLst>
      <p:ext uri="{BB962C8B-B14F-4D97-AF65-F5344CB8AC3E}">
        <p14:creationId xmlns:p14="http://schemas.microsoft.com/office/powerpoint/2010/main" val="273531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9D20B4-B019-4776-B167-5561113F5D80}"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541DC-0CCE-4997-A9DA-EB321318CB01}" type="slidenum">
              <a:rPr lang="en-US" smtClean="0"/>
              <a:t>‹#›</a:t>
            </a:fld>
            <a:endParaRPr lang="en-US"/>
          </a:p>
        </p:txBody>
      </p:sp>
    </p:spTree>
    <p:extLst>
      <p:ext uri="{BB962C8B-B14F-4D97-AF65-F5344CB8AC3E}">
        <p14:creationId xmlns:p14="http://schemas.microsoft.com/office/powerpoint/2010/main" val="220166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E9D20B4-B019-4776-B167-5561113F5D80}"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541DC-0CCE-4997-A9DA-EB321318CB01}" type="slidenum">
              <a:rPr lang="en-US" smtClean="0"/>
              <a:t>‹#›</a:t>
            </a:fld>
            <a:endParaRPr lang="en-US"/>
          </a:p>
        </p:txBody>
      </p:sp>
    </p:spTree>
    <p:extLst>
      <p:ext uri="{BB962C8B-B14F-4D97-AF65-F5344CB8AC3E}">
        <p14:creationId xmlns:p14="http://schemas.microsoft.com/office/powerpoint/2010/main" val="1552358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E9D20B4-B019-4776-B167-5561113F5D80}"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541DC-0CCE-4997-A9DA-EB321318CB0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47309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9D20B4-B019-4776-B167-5561113F5D80}"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541DC-0CCE-4997-A9DA-EB321318CB01}" type="slidenum">
              <a:rPr lang="en-US" smtClean="0"/>
              <a:t>‹#›</a:t>
            </a:fld>
            <a:endParaRPr lang="en-US"/>
          </a:p>
        </p:txBody>
      </p:sp>
    </p:spTree>
    <p:extLst>
      <p:ext uri="{BB962C8B-B14F-4D97-AF65-F5344CB8AC3E}">
        <p14:creationId xmlns:p14="http://schemas.microsoft.com/office/powerpoint/2010/main" val="3604613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9D20B4-B019-4776-B167-5561113F5D80}" type="datetimeFigureOut">
              <a:rPr lang="en-US" smtClean="0"/>
              <a:t>1/30/2023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541DC-0CCE-4997-A9DA-EB321318CB01}" type="slidenum">
              <a:rPr lang="en-US" smtClean="0"/>
              <a:t>‹#›</a:t>
            </a:fld>
            <a:endParaRPr lang="en-US"/>
          </a:p>
        </p:txBody>
      </p:sp>
    </p:spTree>
    <p:extLst>
      <p:ext uri="{BB962C8B-B14F-4D97-AF65-F5344CB8AC3E}">
        <p14:creationId xmlns:p14="http://schemas.microsoft.com/office/powerpoint/2010/main" val="3031444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9D20B4-B019-4776-B167-5561113F5D80}" type="datetimeFigureOut">
              <a:rPr lang="en-US" smtClean="0"/>
              <a:t>1/30/2023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541DC-0CCE-4997-A9DA-EB321318CB01}" type="slidenum">
              <a:rPr lang="en-US" smtClean="0"/>
              <a:t>‹#›</a:t>
            </a:fld>
            <a:endParaRPr lang="en-US"/>
          </a:p>
        </p:txBody>
      </p:sp>
    </p:spTree>
    <p:extLst>
      <p:ext uri="{BB962C8B-B14F-4D97-AF65-F5344CB8AC3E}">
        <p14:creationId xmlns:p14="http://schemas.microsoft.com/office/powerpoint/2010/main" val="1275726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D20B4-B019-4776-B167-5561113F5D80}"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541DC-0CCE-4997-A9DA-EB321318CB01}" type="slidenum">
              <a:rPr lang="en-US" smtClean="0"/>
              <a:t>‹#›</a:t>
            </a:fld>
            <a:endParaRPr lang="en-US"/>
          </a:p>
        </p:txBody>
      </p:sp>
    </p:spTree>
    <p:extLst>
      <p:ext uri="{BB962C8B-B14F-4D97-AF65-F5344CB8AC3E}">
        <p14:creationId xmlns:p14="http://schemas.microsoft.com/office/powerpoint/2010/main" val="372240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D20B4-B019-4776-B167-5561113F5D80}"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541DC-0CCE-4997-A9DA-EB321318CB01}" type="slidenum">
              <a:rPr lang="en-US" smtClean="0"/>
              <a:t>‹#›</a:t>
            </a:fld>
            <a:endParaRPr lang="en-US"/>
          </a:p>
        </p:txBody>
      </p:sp>
    </p:spTree>
    <p:extLst>
      <p:ext uri="{BB962C8B-B14F-4D97-AF65-F5344CB8AC3E}">
        <p14:creationId xmlns:p14="http://schemas.microsoft.com/office/powerpoint/2010/main" val="3015860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E9D20B4-B019-4776-B167-5561113F5D80}"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541DC-0CCE-4997-A9DA-EB321318CB01}" type="slidenum">
              <a:rPr lang="en-US" smtClean="0"/>
              <a:t>‹#›</a:t>
            </a:fld>
            <a:endParaRPr lang="en-US"/>
          </a:p>
        </p:txBody>
      </p:sp>
    </p:spTree>
    <p:extLst>
      <p:ext uri="{BB962C8B-B14F-4D97-AF65-F5344CB8AC3E}">
        <p14:creationId xmlns:p14="http://schemas.microsoft.com/office/powerpoint/2010/main" val="1790743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9D20B4-B019-4776-B167-5561113F5D80}"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541DC-0CCE-4997-A9DA-EB321318CB01}" type="slidenum">
              <a:rPr lang="en-US" smtClean="0"/>
              <a:t>‹#›</a:t>
            </a:fld>
            <a:endParaRPr lang="en-US"/>
          </a:p>
        </p:txBody>
      </p:sp>
    </p:spTree>
    <p:extLst>
      <p:ext uri="{BB962C8B-B14F-4D97-AF65-F5344CB8AC3E}">
        <p14:creationId xmlns:p14="http://schemas.microsoft.com/office/powerpoint/2010/main" val="4185243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9D20B4-B019-4776-B167-5561113F5D80}"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541DC-0CCE-4997-A9DA-EB321318CB01}" type="slidenum">
              <a:rPr lang="en-US" smtClean="0"/>
              <a:t>‹#›</a:t>
            </a:fld>
            <a:endParaRPr lang="en-US"/>
          </a:p>
        </p:txBody>
      </p:sp>
    </p:spTree>
    <p:extLst>
      <p:ext uri="{BB962C8B-B14F-4D97-AF65-F5344CB8AC3E}">
        <p14:creationId xmlns:p14="http://schemas.microsoft.com/office/powerpoint/2010/main" val="3634507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9D20B4-B019-4776-B167-5561113F5D80}" type="datetimeFigureOut">
              <a:rPr lang="en-US" smtClean="0"/>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4541DC-0CCE-4997-A9DA-EB321318CB01}" type="slidenum">
              <a:rPr lang="en-US" smtClean="0"/>
              <a:t>‹#›</a:t>
            </a:fld>
            <a:endParaRPr lang="en-US"/>
          </a:p>
        </p:txBody>
      </p:sp>
    </p:spTree>
    <p:extLst>
      <p:ext uri="{BB962C8B-B14F-4D97-AF65-F5344CB8AC3E}">
        <p14:creationId xmlns:p14="http://schemas.microsoft.com/office/powerpoint/2010/main" val="2746276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E9D20B4-B019-4776-B167-5561113F5D80}" type="datetimeFigureOut">
              <a:rPr lang="en-US" smtClean="0"/>
              <a:t>1/30/2023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04541DC-0CCE-4997-A9DA-EB321318CB01}" type="slidenum">
              <a:rPr lang="en-US" smtClean="0"/>
              <a:t>‹#›</a:t>
            </a:fld>
            <a:endParaRPr lang="en-US"/>
          </a:p>
        </p:txBody>
      </p:sp>
    </p:spTree>
    <p:extLst>
      <p:ext uri="{BB962C8B-B14F-4D97-AF65-F5344CB8AC3E}">
        <p14:creationId xmlns:p14="http://schemas.microsoft.com/office/powerpoint/2010/main" val="1061215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E9D20B4-B019-4776-B167-5561113F5D80}" type="datetimeFigureOut">
              <a:rPr lang="en-US" smtClean="0"/>
              <a:t>1/30/2023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04541DC-0CCE-4997-A9DA-EB321318CB01}" type="slidenum">
              <a:rPr lang="en-US" smtClean="0"/>
              <a:t>‹#›</a:t>
            </a:fld>
            <a:endParaRPr lang="en-US"/>
          </a:p>
        </p:txBody>
      </p:sp>
    </p:spTree>
    <p:extLst>
      <p:ext uri="{BB962C8B-B14F-4D97-AF65-F5344CB8AC3E}">
        <p14:creationId xmlns:p14="http://schemas.microsoft.com/office/powerpoint/2010/main" val="1593834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E9D20B4-B019-4776-B167-5561113F5D80}" type="datetimeFigureOut">
              <a:rPr lang="en-US" smtClean="0"/>
              <a:t>1/30/2023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04541DC-0CCE-4997-A9DA-EB321318CB01}" type="slidenum">
              <a:rPr lang="en-US" smtClean="0"/>
              <a:t>‹#›</a:t>
            </a:fld>
            <a:endParaRPr lang="en-US"/>
          </a:p>
        </p:txBody>
      </p:sp>
    </p:spTree>
    <p:extLst>
      <p:ext uri="{BB962C8B-B14F-4D97-AF65-F5344CB8AC3E}">
        <p14:creationId xmlns:p14="http://schemas.microsoft.com/office/powerpoint/2010/main" val="552773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9D20B4-B019-4776-B167-5561113F5D80}"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541DC-0CCE-4997-A9DA-EB321318CB01}" type="slidenum">
              <a:rPr lang="en-US" smtClean="0"/>
              <a:t>‹#›</a:t>
            </a:fld>
            <a:endParaRPr lang="en-US"/>
          </a:p>
        </p:txBody>
      </p:sp>
    </p:spTree>
    <p:extLst>
      <p:ext uri="{BB962C8B-B14F-4D97-AF65-F5344CB8AC3E}">
        <p14:creationId xmlns:p14="http://schemas.microsoft.com/office/powerpoint/2010/main" val="314307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9D20B4-B019-4776-B167-5561113F5D80}" type="datetimeFigureOut">
              <a:rPr lang="en-US" smtClean="0"/>
              <a:t>1/30/2023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04541DC-0CCE-4997-A9DA-EB321318CB01}" type="slidenum">
              <a:rPr lang="en-US" smtClean="0"/>
              <a:t>‹#›</a:t>
            </a:fld>
            <a:endParaRPr lang="en-US"/>
          </a:p>
        </p:txBody>
      </p:sp>
    </p:spTree>
    <p:extLst>
      <p:ext uri="{BB962C8B-B14F-4D97-AF65-F5344CB8AC3E}">
        <p14:creationId xmlns:p14="http://schemas.microsoft.com/office/powerpoint/2010/main" val="19547533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516F3-A053-59C8-7B4D-F230C846B707}"/>
              </a:ext>
            </a:extLst>
          </p:cNvPr>
          <p:cNvSpPr>
            <a:spLocks noGrp="1"/>
          </p:cNvSpPr>
          <p:nvPr>
            <p:ph type="ctrTitle"/>
          </p:nvPr>
        </p:nvSpPr>
        <p:spPr/>
        <p:txBody>
          <a:bodyPr/>
          <a:lstStyle/>
          <a:p>
            <a:r>
              <a:rPr lang="en-US" b="1" dirty="0"/>
              <a:t>CORRELATION</a:t>
            </a:r>
          </a:p>
        </p:txBody>
      </p:sp>
      <p:sp>
        <p:nvSpPr>
          <p:cNvPr id="3" name="Subtitle 2">
            <a:extLst>
              <a:ext uri="{FF2B5EF4-FFF2-40B4-BE49-F238E27FC236}">
                <a16:creationId xmlns:a16="http://schemas.microsoft.com/office/drawing/2014/main" id="{DDB7B917-E516-3A72-E7BC-0465FDDEA85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83010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A2201-36BF-29A6-BB48-69C59C1F01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E3ADA9-57BF-5152-3E40-5C2FC4E87FCA}"/>
              </a:ext>
            </a:extLst>
          </p:cNvPr>
          <p:cNvSpPr>
            <a:spLocks noGrp="1"/>
          </p:cNvSpPr>
          <p:nvPr>
            <p:ph idx="1"/>
          </p:nvPr>
        </p:nvSpPr>
        <p:spPr/>
        <p:txBody>
          <a:bodyPr>
            <a:normAutofit/>
          </a:bodyPr>
          <a:lstStyle/>
          <a:p>
            <a:pPr marL="0" indent="0" algn="just">
              <a:buNone/>
            </a:pPr>
            <a:r>
              <a:rPr lang="en-US" b="1" dirty="0"/>
              <a:t>7. Linear Correlation</a:t>
            </a:r>
          </a:p>
          <a:p>
            <a:pPr marL="0" indent="0" algn="just">
              <a:buNone/>
            </a:pPr>
            <a:r>
              <a:rPr lang="en-US" dirty="0"/>
              <a:t>Correlation is said to be linear if the ratio of change is constant. When the amount of output in a factory is doubled by doubling the number of workers, this is an example of linear correlation. In other words, when all the points on the scatter diagram tend to lie near a line which looks like a straight line, the correlation is said to be linear. </a:t>
            </a:r>
          </a:p>
        </p:txBody>
      </p:sp>
    </p:spTree>
    <p:extLst>
      <p:ext uri="{BB962C8B-B14F-4D97-AF65-F5344CB8AC3E}">
        <p14:creationId xmlns:p14="http://schemas.microsoft.com/office/powerpoint/2010/main" val="258443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8ED1B0A6-9842-B6C4-FECB-E777C0F2F5D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42804" y="1543050"/>
            <a:ext cx="5420234" cy="4491831"/>
          </a:xfrm>
        </p:spPr>
      </p:pic>
    </p:spTree>
    <p:extLst>
      <p:ext uri="{BB962C8B-B14F-4D97-AF65-F5344CB8AC3E}">
        <p14:creationId xmlns:p14="http://schemas.microsoft.com/office/powerpoint/2010/main" val="982543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26242-5063-7B83-DBD6-06630F3DBA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B5FE40-0DBC-9B7A-88FC-D25E77715A7F}"/>
              </a:ext>
            </a:extLst>
          </p:cNvPr>
          <p:cNvSpPr>
            <a:spLocks noGrp="1"/>
          </p:cNvSpPr>
          <p:nvPr>
            <p:ph idx="1"/>
          </p:nvPr>
        </p:nvSpPr>
        <p:spPr/>
        <p:txBody>
          <a:bodyPr/>
          <a:lstStyle/>
          <a:p>
            <a:pPr marL="0" indent="0" algn="just">
              <a:buNone/>
            </a:pPr>
            <a:r>
              <a:rPr lang="en-US" b="1" dirty="0"/>
              <a:t>8. Non Linear (Curvilinear) Correlation</a:t>
            </a:r>
          </a:p>
          <a:p>
            <a:pPr marL="0" indent="0" algn="just">
              <a:buNone/>
            </a:pPr>
            <a:r>
              <a:rPr lang="en-US" dirty="0"/>
              <a:t>Correlation is said to be non linear if the ratio of change is not constant. In other words, when all the points on the scatter diagram tend to lie near a smooth curve, the correlation is said to be non linear (curvilinear). </a:t>
            </a:r>
          </a:p>
        </p:txBody>
      </p:sp>
    </p:spTree>
    <p:extLst>
      <p:ext uri="{BB962C8B-B14F-4D97-AF65-F5344CB8AC3E}">
        <p14:creationId xmlns:p14="http://schemas.microsoft.com/office/powerpoint/2010/main" val="2081061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764BBF9-B004-435F-1F56-885E460C513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4158" y="1409700"/>
            <a:ext cx="5947942" cy="4187968"/>
          </a:xfrm>
        </p:spPr>
      </p:pic>
    </p:spTree>
    <p:extLst>
      <p:ext uri="{BB962C8B-B14F-4D97-AF65-F5344CB8AC3E}">
        <p14:creationId xmlns:p14="http://schemas.microsoft.com/office/powerpoint/2010/main" val="764806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2A6F3-E8C8-66A0-90CF-3411EC4AC8C7}"/>
              </a:ext>
            </a:extLst>
          </p:cNvPr>
          <p:cNvSpPr>
            <a:spLocks noGrp="1"/>
          </p:cNvSpPr>
          <p:nvPr>
            <p:ph type="title"/>
          </p:nvPr>
        </p:nvSpPr>
        <p:spPr/>
        <p:txBody>
          <a:bodyPr/>
          <a:lstStyle/>
          <a:p>
            <a:r>
              <a:rPr lang="en-US" b="1" dirty="0"/>
              <a:t>Definition</a:t>
            </a:r>
          </a:p>
        </p:txBody>
      </p:sp>
      <p:sp>
        <p:nvSpPr>
          <p:cNvPr id="3" name="Content Placeholder 2">
            <a:extLst>
              <a:ext uri="{FF2B5EF4-FFF2-40B4-BE49-F238E27FC236}">
                <a16:creationId xmlns:a16="http://schemas.microsoft.com/office/drawing/2014/main" id="{95CDB7AF-6C0C-9B25-3E98-19B6EB33DB31}"/>
              </a:ext>
            </a:extLst>
          </p:cNvPr>
          <p:cNvSpPr>
            <a:spLocks noGrp="1"/>
          </p:cNvSpPr>
          <p:nvPr>
            <p:ph idx="1"/>
          </p:nvPr>
        </p:nvSpPr>
        <p:spPr/>
        <p:txBody>
          <a:bodyPr>
            <a:normAutofit/>
          </a:bodyPr>
          <a:lstStyle/>
          <a:p>
            <a:pPr marL="0" indent="0" algn="just">
              <a:buNone/>
            </a:pPr>
            <a:r>
              <a:rPr lang="en-US" dirty="0"/>
              <a:t>The Correlation is a statistical tool used to measure the relationship between two or more variables, i.e. the degree to which the variables are associated with each other, such that the change in one is accompanied by the change in another.</a:t>
            </a:r>
          </a:p>
          <a:p>
            <a:pPr marL="0" indent="0" algn="just">
              <a:buNone/>
            </a:pPr>
            <a:endParaRPr lang="en-US" dirty="0"/>
          </a:p>
        </p:txBody>
      </p:sp>
    </p:spTree>
    <p:extLst>
      <p:ext uri="{BB962C8B-B14F-4D97-AF65-F5344CB8AC3E}">
        <p14:creationId xmlns:p14="http://schemas.microsoft.com/office/powerpoint/2010/main" val="170402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13D9C-CE7D-4211-69F2-943ACA2E1F3A}"/>
              </a:ext>
            </a:extLst>
          </p:cNvPr>
          <p:cNvSpPr>
            <a:spLocks noGrp="1"/>
          </p:cNvSpPr>
          <p:nvPr>
            <p:ph type="title"/>
          </p:nvPr>
        </p:nvSpPr>
        <p:spPr/>
        <p:txBody>
          <a:bodyPr/>
          <a:lstStyle/>
          <a:p>
            <a:r>
              <a:rPr lang="en-US" b="1" dirty="0"/>
              <a:t>Types of Correlation:</a:t>
            </a:r>
          </a:p>
        </p:txBody>
      </p:sp>
      <p:sp>
        <p:nvSpPr>
          <p:cNvPr id="3" name="Content Placeholder 2">
            <a:extLst>
              <a:ext uri="{FF2B5EF4-FFF2-40B4-BE49-F238E27FC236}">
                <a16:creationId xmlns:a16="http://schemas.microsoft.com/office/drawing/2014/main" id="{0C519BFF-3A61-97C6-5A3B-1ED879715F2D}"/>
              </a:ext>
            </a:extLst>
          </p:cNvPr>
          <p:cNvSpPr>
            <a:spLocks noGrp="1"/>
          </p:cNvSpPr>
          <p:nvPr>
            <p:ph idx="1"/>
          </p:nvPr>
        </p:nvSpPr>
        <p:spPr/>
        <p:txBody>
          <a:bodyPr>
            <a:normAutofit/>
          </a:bodyPr>
          <a:lstStyle/>
          <a:p>
            <a:pPr marL="0" indent="0" algn="just">
              <a:buNone/>
            </a:pPr>
            <a:r>
              <a:rPr lang="en-US" b="1" dirty="0"/>
              <a:t>1. Positive Correlation</a:t>
            </a:r>
          </a:p>
          <a:p>
            <a:pPr marL="0" indent="0" algn="just">
              <a:buNone/>
            </a:pPr>
            <a:r>
              <a:rPr lang="en-US" dirty="0"/>
              <a:t>A correlation in the same direction is called a positive correlation. If one variable increases the other also increases and when one variable decreases the other also decreases. For example, the length of an iron bar will increase as the temperature increases. Examples:</a:t>
            </a:r>
          </a:p>
          <a:p>
            <a:pPr marL="0" indent="0" algn="just">
              <a:buNone/>
            </a:pPr>
            <a:r>
              <a:rPr lang="en-US" dirty="0"/>
              <a:t>• Price and Supply</a:t>
            </a:r>
          </a:p>
          <a:p>
            <a:pPr marL="0" indent="0" algn="just">
              <a:buNone/>
            </a:pPr>
            <a:r>
              <a:rPr lang="en-US" dirty="0"/>
              <a:t>• Sales and Expenditure on Advertisement</a:t>
            </a:r>
          </a:p>
          <a:p>
            <a:pPr marL="0" indent="0" algn="just">
              <a:buNone/>
            </a:pPr>
            <a:r>
              <a:rPr lang="en-US" dirty="0"/>
              <a:t>• Yield and Fertilizer Applied</a:t>
            </a:r>
          </a:p>
          <a:p>
            <a:pPr marL="0" indent="0" algn="just">
              <a:buNone/>
            </a:pPr>
            <a:endParaRPr lang="en-US" dirty="0"/>
          </a:p>
        </p:txBody>
      </p:sp>
    </p:spTree>
    <p:extLst>
      <p:ext uri="{BB962C8B-B14F-4D97-AF65-F5344CB8AC3E}">
        <p14:creationId xmlns:p14="http://schemas.microsoft.com/office/powerpoint/2010/main" val="3310318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08A6937-42F1-4979-A6BC-1FD619950E2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9526" y="1492709"/>
            <a:ext cx="4181474" cy="4607820"/>
          </a:xfrm>
        </p:spPr>
      </p:pic>
    </p:spTree>
    <p:extLst>
      <p:ext uri="{BB962C8B-B14F-4D97-AF65-F5344CB8AC3E}">
        <p14:creationId xmlns:p14="http://schemas.microsoft.com/office/powerpoint/2010/main" val="2848916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A3C9E-3DB1-ADD6-DFFB-75291A3D56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AEA2AC-DE54-BB87-1BD8-CD4DE31E1978}"/>
              </a:ext>
            </a:extLst>
          </p:cNvPr>
          <p:cNvSpPr>
            <a:spLocks noGrp="1"/>
          </p:cNvSpPr>
          <p:nvPr>
            <p:ph idx="1"/>
          </p:nvPr>
        </p:nvSpPr>
        <p:spPr/>
        <p:txBody>
          <a:bodyPr/>
          <a:lstStyle/>
          <a:p>
            <a:pPr marL="0" indent="0" algn="just">
              <a:buNone/>
            </a:pPr>
            <a:r>
              <a:rPr lang="en-US" b="1" dirty="0"/>
              <a:t>2. Negative Correlation</a:t>
            </a:r>
          </a:p>
          <a:p>
            <a:pPr marL="0" indent="0" algn="just">
              <a:buNone/>
            </a:pPr>
            <a:r>
              <a:rPr lang="en-US" dirty="0"/>
              <a:t>Correlation in the opposite direction is called a negative correlation. Here if one variable increases the other decreases and vice versa. For example, the volume of gas will decrease as the pressure increases, or the demand for a particular commodity increases as the price of such commodity decreases. Examples:</a:t>
            </a:r>
          </a:p>
          <a:p>
            <a:pPr marL="0" indent="0" algn="just">
              <a:buNone/>
            </a:pPr>
            <a:r>
              <a:rPr lang="en-US" dirty="0"/>
              <a:t>• Price and Demand</a:t>
            </a:r>
          </a:p>
          <a:p>
            <a:pPr marL="0" indent="0" algn="just">
              <a:buNone/>
            </a:pPr>
            <a:r>
              <a:rPr lang="en-US" dirty="0"/>
              <a:t>• Yield and Weed</a:t>
            </a:r>
          </a:p>
        </p:txBody>
      </p:sp>
    </p:spTree>
    <p:extLst>
      <p:ext uri="{BB962C8B-B14F-4D97-AF65-F5344CB8AC3E}">
        <p14:creationId xmlns:p14="http://schemas.microsoft.com/office/powerpoint/2010/main" val="2016440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3D2296A-7238-C786-1172-167E85DA56C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61629" y="1257300"/>
            <a:ext cx="4172684" cy="4734719"/>
          </a:xfrm>
          <a:prstGeom prst="rect">
            <a:avLst/>
          </a:prstGeom>
        </p:spPr>
      </p:pic>
    </p:spTree>
    <p:extLst>
      <p:ext uri="{BB962C8B-B14F-4D97-AF65-F5344CB8AC3E}">
        <p14:creationId xmlns:p14="http://schemas.microsoft.com/office/powerpoint/2010/main" val="153020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CF473-F3C1-3F7B-4C35-5279800715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0618A2-E93E-52D7-FB03-26770ACF1814}"/>
              </a:ext>
            </a:extLst>
          </p:cNvPr>
          <p:cNvSpPr>
            <a:spLocks noGrp="1"/>
          </p:cNvSpPr>
          <p:nvPr>
            <p:ph idx="1"/>
          </p:nvPr>
        </p:nvSpPr>
        <p:spPr/>
        <p:txBody>
          <a:bodyPr/>
          <a:lstStyle/>
          <a:p>
            <a:pPr marL="0" indent="0" algn="just">
              <a:buNone/>
            </a:pPr>
            <a:r>
              <a:rPr lang="en-US" b="1" dirty="0"/>
              <a:t>3. No Correlation or Zero Correlation</a:t>
            </a:r>
          </a:p>
          <a:p>
            <a:pPr marL="0" indent="0" algn="just">
              <a:buNone/>
            </a:pPr>
            <a:r>
              <a:rPr lang="en-US" dirty="0"/>
              <a:t>If there is no relationship between the two variables such that the value of one variable changes and the other variable remains constant, it is called no or zero correlation.</a:t>
            </a:r>
          </a:p>
          <a:p>
            <a:pPr marL="0" indent="0" algn="just">
              <a:buNone/>
            </a:pPr>
            <a:endParaRPr lang="en-US" dirty="0"/>
          </a:p>
        </p:txBody>
      </p:sp>
    </p:spTree>
    <p:extLst>
      <p:ext uri="{BB962C8B-B14F-4D97-AF65-F5344CB8AC3E}">
        <p14:creationId xmlns:p14="http://schemas.microsoft.com/office/powerpoint/2010/main" val="3035032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5F3172E-9F25-9AE2-E27C-3598243AFBB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00450" y="967581"/>
            <a:ext cx="4343400" cy="4816270"/>
          </a:xfrm>
        </p:spPr>
      </p:pic>
    </p:spTree>
    <p:extLst>
      <p:ext uri="{BB962C8B-B14F-4D97-AF65-F5344CB8AC3E}">
        <p14:creationId xmlns:p14="http://schemas.microsoft.com/office/powerpoint/2010/main" val="3528146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539C5-0783-08F4-0B91-BBC83A260D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75E272-DC8A-860E-EFF6-3335DBF740A5}"/>
              </a:ext>
            </a:extLst>
          </p:cNvPr>
          <p:cNvSpPr>
            <a:spLocks noGrp="1"/>
          </p:cNvSpPr>
          <p:nvPr>
            <p:ph idx="1"/>
          </p:nvPr>
        </p:nvSpPr>
        <p:spPr/>
        <p:txBody>
          <a:bodyPr>
            <a:normAutofit fontScale="85000" lnSpcReduction="10000"/>
          </a:bodyPr>
          <a:lstStyle/>
          <a:p>
            <a:pPr marL="0" indent="0" algn="just">
              <a:buNone/>
            </a:pPr>
            <a:r>
              <a:rPr lang="en-US" b="1" dirty="0"/>
              <a:t>4.Simple Correlation </a:t>
            </a:r>
          </a:p>
          <a:p>
            <a:pPr marL="0" indent="0" algn="just">
              <a:buNone/>
            </a:pPr>
            <a:r>
              <a:rPr lang="en-US" dirty="0"/>
              <a:t>When only two variables are considered as under positive or negative correlation, the correlation between them is called simple correlation.</a:t>
            </a:r>
          </a:p>
          <a:p>
            <a:pPr marL="0" indent="0" algn="just">
              <a:buNone/>
            </a:pPr>
            <a:endParaRPr lang="en-US" dirty="0"/>
          </a:p>
          <a:p>
            <a:pPr marL="0" indent="0" algn="just">
              <a:buNone/>
            </a:pPr>
            <a:r>
              <a:rPr lang="en-US" b="1" dirty="0"/>
              <a:t>5.Partial Correlation </a:t>
            </a:r>
          </a:p>
          <a:p>
            <a:pPr marL="0" indent="0" algn="just">
              <a:buNone/>
            </a:pPr>
            <a:r>
              <a:rPr lang="en-US" dirty="0"/>
              <a:t>When more than two variables are considered, the correlation between two of them when all other variables are held constant, i.e. when the linear effects of all other variables on them are removed , is called partial correlation.</a:t>
            </a:r>
          </a:p>
          <a:p>
            <a:pPr marL="0" indent="0" algn="just">
              <a:buNone/>
            </a:pPr>
            <a:endParaRPr lang="en-US" dirty="0"/>
          </a:p>
          <a:p>
            <a:pPr marL="0" indent="0" algn="just">
              <a:buNone/>
            </a:pPr>
            <a:r>
              <a:rPr lang="en-US" b="1" dirty="0"/>
              <a:t>6.Multiple Correlation</a:t>
            </a:r>
          </a:p>
          <a:p>
            <a:pPr marL="0" indent="0" algn="just">
              <a:buNone/>
            </a:pPr>
            <a:r>
              <a:rPr lang="en-US" dirty="0"/>
              <a:t>When more than two variables are considered, the correlation between one of them and its estimate based on the group consisting of the other variables is called partial correlation.</a:t>
            </a:r>
          </a:p>
          <a:p>
            <a:pPr marL="0" indent="0" algn="just">
              <a:buNone/>
            </a:pPr>
            <a:endParaRPr lang="en-US" dirty="0"/>
          </a:p>
        </p:txBody>
      </p:sp>
    </p:spTree>
    <p:extLst>
      <p:ext uri="{BB962C8B-B14F-4D97-AF65-F5344CB8AC3E}">
        <p14:creationId xmlns:p14="http://schemas.microsoft.com/office/powerpoint/2010/main" val="22084132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TotalTime>
  <Words>466</Words>
  <Application>Microsoft Office PowerPoint</Application>
  <PresentationFormat>Widescreen</PresentationFormat>
  <Paragraphs>27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CORRELATION</vt:lpstr>
      <vt:lpstr>Definition</vt:lpstr>
      <vt:lpstr>Types of Correlation: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CORRELATION</dc:title>
  <dc:creator>Ananya Priya</dc:creator>
  <cp:lastModifiedBy>Ananya Priya</cp:lastModifiedBy>
  <cp:revision>2</cp:revision>
  <dcterms:created xsi:type="dcterms:W3CDTF">2023-01-30T15:02:53Z</dcterms:created>
  <dcterms:modified xsi:type="dcterms:W3CDTF">2023-01-30T15:06:29Z</dcterms:modified>
</cp:coreProperties>
</file>