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viewProps" Target="viewProps.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presProps" Target="presProp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C1C9C28-6A06-4D73-BD42-AF3316B37D76}"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05519A-F552-4BF6-A0FA-CE76F211126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1C9C28-6A06-4D73-BD42-AF3316B37D76}"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05519A-F552-4BF6-A0FA-CE76F211126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1C9C28-6A06-4D73-BD42-AF3316B37D76}"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05519A-F552-4BF6-A0FA-CE76F211126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1C9C28-6A06-4D73-BD42-AF3316B37D76}"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05519A-F552-4BF6-A0FA-CE76F211126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1C9C28-6A06-4D73-BD42-AF3316B37D76}"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05519A-F552-4BF6-A0FA-CE76F211126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1C9C28-6A06-4D73-BD42-AF3316B37D76}" type="datetimeFigureOut">
              <a:rPr lang="en-US" smtClean="0"/>
              <a:t>3/22/2023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05519A-F552-4BF6-A0FA-CE76F211126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1C9C28-6A06-4D73-BD42-AF3316B37D76}" type="datetimeFigureOut">
              <a:rPr lang="en-US" smtClean="0"/>
              <a:t>3/22/2023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05519A-F552-4BF6-A0FA-CE76F211126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1C9C28-6A06-4D73-BD42-AF3316B37D76}" type="datetimeFigureOut">
              <a:rPr lang="en-US" smtClean="0"/>
              <a:t>3/22/2023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05519A-F552-4BF6-A0FA-CE76F211126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1C9C28-6A06-4D73-BD42-AF3316B37D76}" type="datetimeFigureOut">
              <a:rPr lang="en-US" smtClean="0"/>
              <a:t>3/22/2023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05519A-F552-4BF6-A0FA-CE76F211126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1C9C28-6A06-4D73-BD42-AF3316B37D76}" type="datetimeFigureOut">
              <a:rPr lang="en-US" smtClean="0"/>
              <a:t>3/22/2023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05519A-F552-4BF6-A0FA-CE76F211126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1C9C28-6A06-4D73-BD42-AF3316B37D76}" type="datetimeFigureOut">
              <a:rPr lang="en-US" smtClean="0"/>
              <a:t>3/22/2023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05519A-F552-4BF6-A0FA-CE76F211126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C9C28-6A06-4D73-BD42-AF3316B37D76}" type="datetimeFigureOut">
              <a:rPr lang="en-US" smtClean="0"/>
              <a:t>3/22/2023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05519A-F552-4BF6-A0FA-CE76F211126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3" Type="http://schemas.openxmlformats.org/officeDocument/2006/relationships/hyperlink" Target="https://www.mbaknol.com/marketing-management/magazine-advertising/" TargetMode="External" /><Relationship Id="rId2" Type="http://schemas.openxmlformats.org/officeDocument/2006/relationships/hyperlink" Target="https://www.mbaknol.com/marketing-management/newspapers-as-an-advertising-medium/" TargetMode="External" /><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2" Type="http://schemas.openxmlformats.org/officeDocument/2006/relationships/hyperlink" Target="https://www.mbaknol.com/marketing-management/internet-advertising-definition-advantages-and-disadvantages/" TargetMode="External"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2" Type="http://schemas.openxmlformats.org/officeDocument/2006/relationships/hyperlink" Target="https://www.mbaknol.com/marketing-management/guerrilla-marketing/" TargetMode="External" /><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Classification of Advertisement</a:t>
            </a:r>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304800"/>
            <a:ext cx="7086600" cy="2862322"/>
          </a:xfrm>
          <a:prstGeom prst="rect">
            <a:avLst/>
          </a:prstGeom>
        </p:spPr>
        <p:txBody>
          <a:bodyPr wrap="square">
            <a:spAutoFit/>
          </a:bodyPr>
          <a:lstStyle/>
          <a:p>
            <a:r>
              <a:rPr lang="en-US" b="1" dirty="0"/>
              <a:t>5.3 Public Service Advertising- Advertising for social causes</a:t>
            </a:r>
            <a:endParaRPr lang="en-US" dirty="0"/>
          </a:p>
          <a:p>
            <a:r>
              <a:rPr lang="en-US" dirty="0"/>
              <a:t>Public Service Advertising is a technique that makes use of advertising as an effective communication medium to convey socially relevant message about important matters and social welfare causes like AIDS, energy conservation, political integrity, deforestation, illiteracy, poverty and so on. David </a:t>
            </a:r>
            <a:r>
              <a:rPr lang="en-US" dirty="0" err="1"/>
              <a:t>Oglivy</a:t>
            </a:r>
            <a:r>
              <a:rPr lang="en-US" dirty="0"/>
              <a:t> who is considered to be one of the pioneers of advertising and marketing concepts had reportedly encouraged the use of advertising field for a social cause. Today public Service Advertising has been increasingly used in a non-commercial fashion in several countries across the world in order to promote various social causes.</a:t>
            </a:r>
          </a:p>
        </p:txBody>
      </p:sp>
      <p:sp>
        <p:nvSpPr>
          <p:cNvPr id="3" name="Rectangle 2"/>
          <p:cNvSpPr/>
          <p:nvPr/>
        </p:nvSpPr>
        <p:spPr>
          <a:xfrm>
            <a:off x="1295400" y="3200400"/>
            <a:ext cx="2502095" cy="369332"/>
          </a:xfrm>
          <a:prstGeom prst="rect">
            <a:avLst/>
          </a:prstGeom>
        </p:spPr>
        <p:txBody>
          <a:bodyPr wrap="none">
            <a:spAutoFit/>
          </a:bodyPr>
          <a:lstStyle/>
          <a:p>
            <a:r>
              <a:rPr lang="en-US" b="1" dirty="0"/>
              <a:t>5.4 Celebrity advertising</a:t>
            </a:r>
            <a:endParaRPr lang="en-US" dirty="0"/>
          </a:p>
        </p:txBody>
      </p:sp>
      <p:sp>
        <p:nvSpPr>
          <p:cNvPr id="4" name="Rectangle 3"/>
          <p:cNvSpPr/>
          <p:nvPr/>
        </p:nvSpPr>
        <p:spPr>
          <a:xfrm>
            <a:off x="1371600" y="3810000"/>
            <a:ext cx="7086600" cy="2031325"/>
          </a:xfrm>
          <a:prstGeom prst="rect">
            <a:avLst/>
          </a:prstGeom>
        </p:spPr>
        <p:txBody>
          <a:bodyPr wrap="square">
            <a:spAutoFit/>
          </a:bodyPr>
          <a:lstStyle/>
          <a:p>
            <a:r>
              <a:rPr lang="en-US" dirty="0"/>
              <a:t>Using celebrities for advertising involves signing up celebrities for advertising campaigns, which consists of all sorts of advertising including, television and print advertisements. Though the audience are getting smarter and smarter and the modern day consumers are getting immune to the exaggerated claims made in a majority of advertisements, there still exist a section of advertisers who still bank upon celebrities and their popularity for advertising their products.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685800"/>
            <a:ext cx="3000630" cy="369332"/>
          </a:xfrm>
          <a:prstGeom prst="rect">
            <a:avLst/>
          </a:prstGeom>
        </p:spPr>
        <p:txBody>
          <a:bodyPr wrap="none">
            <a:spAutoFit/>
          </a:bodyPr>
          <a:lstStyle/>
          <a:p>
            <a:r>
              <a:rPr lang="en-US" b="1" dirty="0"/>
              <a:t>Modern Advertising Methods</a:t>
            </a:r>
          </a:p>
        </p:txBody>
      </p:sp>
      <p:sp>
        <p:nvSpPr>
          <p:cNvPr id="3" name="Rectangle 2"/>
          <p:cNvSpPr/>
          <p:nvPr/>
        </p:nvSpPr>
        <p:spPr>
          <a:xfrm>
            <a:off x="1143000" y="1143000"/>
            <a:ext cx="7239000" cy="1477328"/>
          </a:xfrm>
          <a:prstGeom prst="rect">
            <a:avLst/>
          </a:prstGeom>
        </p:spPr>
        <p:txBody>
          <a:bodyPr wrap="square">
            <a:spAutoFit/>
          </a:bodyPr>
          <a:lstStyle/>
          <a:p>
            <a:r>
              <a:rPr lang="en-US" b="1" dirty="0"/>
              <a:t>Web Banner Advertising</a:t>
            </a:r>
          </a:p>
          <a:p>
            <a:r>
              <a:rPr lang="en-US" dirty="0"/>
              <a:t>Unlike the billboard advertising which is used on roads, a similar type called banner advertising is used on the web. The horizontal advertisement strips that are seen at the top of almost every web page are nothing but the web banner advertisements.</a:t>
            </a:r>
          </a:p>
        </p:txBody>
      </p:sp>
      <p:sp>
        <p:nvSpPr>
          <p:cNvPr id="4" name="Rectangle 3"/>
          <p:cNvSpPr/>
          <p:nvPr/>
        </p:nvSpPr>
        <p:spPr>
          <a:xfrm>
            <a:off x="1066800" y="2590800"/>
            <a:ext cx="7543800" cy="2585323"/>
          </a:xfrm>
          <a:prstGeom prst="rect">
            <a:avLst/>
          </a:prstGeom>
        </p:spPr>
        <p:txBody>
          <a:bodyPr wrap="square">
            <a:spAutoFit/>
          </a:bodyPr>
          <a:lstStyle/>
          <a:p>
            <a:r>
              <a:rPr lang="en-US" b="1" dirty="0"/>
              <a:t>Bandwagon Advertising</a:t>
            </a:r>
          </a:p>
          <a:p>
            <a:r>
              <a:rPr lang="en-US" dirty="0"/>
              <a:t>This is a propaganda advertising technique, which aims at convincing the user that everyone else is using the products or everyone in the customer base, is in favor of the brand and so he/she must do so. This compels the consumer to at least think about buying that product and check what everyone else is raving about and in turn ‘jump on the bandwagon’. Bandwagon advertising is a strategy that is based on consumer psychology and hence, is an effective advertising technique which can be used via any media print, electronic, or broadcast.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457200"/>
            <a:ext cx="8077200" cy="1754326"/>
          </a:xfrm>
          <a:prstGeom prst="rect">
            <a:avLst/>
          </a:prstGeom>
        </p:spPr>
        <p:txBody>
          <a:bodyPr wrap="square">
            <a:spAutoFit/>
          </a:bodyPr>
          <a:lstStyle/>
          <a:p>
            <a:r>
              <a:rPr lang="en-US" b="1" dirty="0"/>
              <a:t>Testimonials and Endorsements</a:t>
            </a:r>
          </a:p>
          <a:p>
            <a:r>
              <a:rPr lang="en-US" dirty="0"/>
              <a:t>An endorsement from a celebrity or a public figure is reason enough for certain customers to try a particular product. Such testimonials or endorsements are a great way to advertise particular products and services. Another evolved version of testimonial and endorsement is a new type called covert advertising which involves the use of brand names or actual products in movies or television shows.</a:t>
            </a:r>
          </a:p>
        </p:txBody>
      </p:sp>
      <p:sp>
        <p:nvSpPr>
          <p:cNvPr id="3" name="Rectangle 2"/>
          <p:cNvSpPr/>
          <p:nvPr/>
        </p:nvSpPr>
        <p:spPr>
          <a:xfrm>
            <a:off x="685800" y="2209800"/>
            <a:ext cx="7772400" cy="2308324"/>
          </a:xfrm>
          <a:prstGeom prst="rect">
            <a:avLst/>
          </a:prstGeom>
        </p:spPr>
        <p:txBody>
          <a:bodyPr wrap="square">
            <a:spAutoFit/>
          </a:bodyPr>
          <a:lstStyle/>
          <a:p>
            <a:r>
              <a:rPr lang="en-US" b="1" dirty="0"/>
              <a:t>Contextual Advertising</a:t>
            </a:r>
          </a:p>
          <a:p>
            <a:r>
              <a:rPr lang="en-US" dirty="0"/>
              <a:t>Contextual advertising is a very specifically targeted form of Internet marketing in which the advertisements are selected by automated systems based on the content being viewed by a particular user. The automated system scans the text of a website for keywords and sends advertisements that match the content which the user is viewing. Many search engines also make use of contextual advertising for displaying advertisements on the search result pages, that the advertisements match the </a:t>
            </a:r>
          </a:p>
        </p:txBody>
      </p:sp>
      <p:sp>
        <p:nvSpPr>
          <p:cNvPr id="4" name="Rectangle 3"/>
          <p:cNvSpPr/>
          <p:nvPr/>
        </p:nvSpPr>
        <p:spPr>
          <a:xfrm>
            <a:off x="762000" y="4648200"/>
            <a:ext cx="7772400" cy="1754326"/>
          </a:xfrm>
          <a:prstGeom prst="rect">
            <a:avLst/>
          </a:prstGeom>
        </p:spPr>
        <p:txBody>
          <a:bodyPr wrap="square">
            <a:spAutoFit/>
          </a:bodyPr>
          <a:lstStyle/>
          <a:p>
            <a:r>
              <a:rPr lang="en-US" b="1" dirty="0"/>
              <a:t>Keyword Advertising</a:t>
            </a:r>
          </a:p>
          <a:p>
            <a:r>
              <a:rPr lang="en-US" dirty="0"/>
              <a:t>Keyword advertising refers to any advertising that is linked to specific words or phrases. Keyword advertising is also known as pay per click advertising or cost per action advertising. Although Yahoo was the first company to venture into keyword advertising, it is Google Ad words program which is now most popular for its keyword advertising.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62200" y="838200"/>
            <a:ext cx="3930628" cy="369332"/>
          </a:xfrm>
          <a:prstGeom prst="rect">
            <a:avLst/>
          </a:prstGeom>
        </p:spPr>
        <p:txBody>
          <a:bodyPr wrap="none">
            <a:spAutoFit/>
          </a:bodyPr>
          <a:lstStyle/>
          <a:p>
            <a:r>
              <a:rPr lang="en-US" b="1" dirty="0"/>
              <a:t>Classification Based on the Media Used</a:t>
            </a:r>
          </a:p>
        </p:txBody>
      </p:sp>
      <p:sp>
        <p:nvSpPr>
          <p:cNvPr id="3" name="Rectangle 2"/>
          <p:cNvSpPr/>
          <p:nvPr/>
        </p:nvSpPr>
        <p:spPr>
          <a:xfrm>
            <a:off x="914400" y="1295400"/>
            <a:ext cx="4572000" cy="646331"/>
          </a:xfrm>
          <a:prstGeom prst="rect">
            <a:avLst/>
          </a:prstGeom>
        </p:spPr>
        <p:txBody>
          <a:bodyPr>
            <a:spAutoFit/>
          </a:bodyPr>
          <a:lstStyle/>
          <a:p>
            <a:r>
              <a:rPr lang="en-US" b="1" dirty="0"/>
              <a:t>1.1 Print Advertising: News papers, Magazines, Brochures, Fliers</a:t>
            </a:r>
            <a:endParaRPr lang="en-US" dirty="0"/>
          </a:p>
        </p:txBody>
      </p:sp>
      <p:sp>
        <p:nvSpPr>
          <p:cNvPr id="4" name="Rectangle 3"/>
          <p:cNvSpPr/>
          <p:nvPr/>
        </p:nvSpPr>
        <p:spPr>
          <a:xfrm>
            <a:off x="838200" y="1905000"/>
            <a:ext cx="7467600" cy="1754326"/>
          </a:xfrm>
          <a:prstGeom prst="rect">
            <a:avLst/>
          </a:prstGeom>
        </p:spPr>
        <p:txBody>
          <a:bodyPr wrap="square">
            <a:spAutoFit/>
          </a:bodyPr>
          <a:lstStyle/>
          <a:p>
            <a:r>
              <a:rPr lang="en-US" dirty="0"/>
              <a:t>The print media have always been a popular advertising medium. </a:t>
            </a:r>
            <a:r>
              <a:rPr lang="en-US" u="sng" dirty="0">
                <a:hlinkClick r:id="rId2"/>
              </a:rPr>
              <a:t>Advertising products through news papers</a:t>
            </a:r>
            <a:r>
              <a:rPr lang="en-US" dirty="0"/>
              <a:t> and </a:t>
            </a:r>
            <a:r>
              <a:rPr lang="en-US" u="sng" dirty="0">
                <a:hlinkClick r:id="rId3"/>
              </a:rPr>
              <a:t>magazines</a:t>
            </a:r>
            <a:r>
              <a:rPr lang="en-US" dirty="0"/>
              <a:t> is a common practice. In addition to this, print media also offers options like promotional brochures and fliers for advertising purposes. The news papers and magazines sell the advertising space according to the area occupied by the advertisement, the position of the advertisement (front page/ middle page),</a:t>
            </a:r>
          </a:p>
        </p:txBody>
      </p:sp>
      <p:sp>
        <p:nvSpPr>
          <p:cNvPr id="5" name="Rectangle 4"/>
          <p:cNvSpPr/>
          <p:nvPr/>
        </p:nvSpPr>
        <p:spPr>
          <a:xfrm>
            <a:off x="838200" y="3733800"/>
            <a:ext cx="7391400" cy="2031325"/>
          </a:xfrm>
          <a:prstGeom prst="rect">
            <a:avLst/>
          </a:prstGeom>
        </p:spPr>
        <p:txBody>
          <a:bodyPr wrap="square">
            <a:spAutoFit/>
          </a:bodyPr>
          <a:lstStyle/>
          <a:p>
            <a:r>
              <a:rPr lang="en-US" b="1" dirty="0"/>
              <a:t>1.2 Outdoor Advertising: Bill boards, Kiosks, Trade Shows and Events</a:t>
            </a:r>
            <a:endParaRPr lang="en-US" dirty="0"/>
          </a:p>
          <a:p>
            <a:r>
              <a:rPr lang="en-US" dirty="0"/>
              <a:t>Outdoor Advertising is also a very popular form of advertising, which makes use of several tools and techniques to attract the customer outdoors. The most common examples of outdoor advertising are bill boards, Kiosks, and also several events and trade shows organized by the company. The Bill board advertising has to be really terse and catchy in order to grab the attention of the passers by.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381000"/>
            <a:ext cx="7696200" cy="2031325"/>
          </a:xfrm>
          <a:prstGeom prst="rect">
            <a:avLst/>
          </a:prstGeom>
        </p:spPr>
        <p:txBody>
          <a:bodyPr wrap="square">
            <a:spAutoFit/>
          </a:bodyPr>
          <a:lstStyle/>
          <a:p>
            <a:r>
              <a:rPr lang="en-US" b="1" dirty="0"/>
              <a:t>1.3 Broad cast Advertising: Television, Radio, and the Internet</a:t>
            </a:r>
            <a:endParaRPr lang="en-US" dirty="0"/>
          </a:p>
          <a:p>
            <a:r>
              <a:rPr lang="en-US" dirty="0"/>
              <a:t>Broad cast Advertising is a very popular advertising medium that constitutes several branches like. Television advertisements have been very popular ever since the </a:t>
            </a:r>
            <a:r>
              <a:rPr lang="en-US" u="sng" dirty="0"/>
              <a:t>television</a:t>
            </a:r>
            <a:r>
              <a:rPr lang="en-US" dirty="0"/>
              <a:t>, </a:t>
            </a:r>
            <a:r>
              <a:rPr lang="en-US" u="sng" dirty="0"/>
              <a:t>radio</a:t>
            </a:r>
            <a:r>
              <a:rPr lang="en-US" dirty="0"/>
              <a:t> or the </a:t>
            </a:r>
            <a:r>
              <a:rPr lang="en-US" u="sng" dirty="0" err="1">
                <a:hlinkClick r:id="rId2"/>
              </a:rPr>
              <a:t>internet</a:t>
            </a:r>
            <a:r>
              <a:rPr lang="en-US" dirty="0" err="1"/>
              <a:t>y</a:t>
            </a:r>
            <a:r>
              <a:rPr lang="en-US" dirty="0"/>
              <a:t> have been introduced. The </a:t>
            </a:r>
            <a:r>
              <a:rPr lang="en-US" u="sng" dirty="0"/>
              <a:t>cost of television advertising</a:t>
            </a:r>
            <a:r>
              <a:rPr lang="en-US" dirty="0"/>
              <a:t> often depends on the duration of the advertisement, the time of broad cast(peak time/prime time) and of course the popularity of the television channel on which the advertisement is going to be broadcasted.</a:t>
            </a:r>
          </a:p>
        </p:txBody>
      </p:sp>
      <p:sp>
        <p:nvSpPr>
          <p:cNvPr id="3" name="Rectangle 2"/>
          <p:cNvSpPr/>
          <p:nvPr/>
        </p:nvSpPr>
        <p:spPr>
          <a:xfrm>
            <a:off x="914400" y="2828836"/>
            <a:ext cx="7391400" cy="923330"/>
          </a:xfrm>
          <a:prstGeom prst="rect">
            <a:avLst/>
          </a:prstGeom>
        </p:spPr>
        <p:txBody>
          <a:bodyPr wrap="square">
            <a:spAutoFit/>
          </a:bodyPr>
          <a:lstStyle/>
          <a:p>
            <a:r>
              <a:rPr lang="en-US" b="1" dirty="0"/>
              <a:t>Classification Based on Geographic Area</a:t>
            </a:r>
          </a:p>
          <a:p>
            <a:r>
              <a:rPr lang="en-US" dirty="0"/>
              <a:t>Marketers advertise to the consumer market with national and retail/local advertising which may stimulate primary or selective demand.</a:t>
            </a:r>
          </a:p>
        </p:txBody>
      </p:sp>
      <p:sp>
        <p:nvSpPr>
          <p:cNvPr id="4" name="Rectangle 3"/>
          <p:cNvSpPr/>
          <p:nvPr/>
        </p:nvSpPr>
        <p:spPr>
          <a:xfrm>
            <a:off x="1066800" y="3733800"/>
            <a:ext cx="7239000" cy="2308324"/>
          </a:xfrm>
          <a:prstGeom prst="rect">
            <a:avLst/>
          </a:prstGeom>
        </p:spPr>
        <p:txBody>
          <a:bodyPr wrap="square">
            <a:spAutoFit/>
          </a:bodyPr>
          <a:lstStyle/>
          <a:p>
            <a:r>
              <a:rPr lang="en-US" b="1" dirty="0"/>
              <a:t>2.1 Global Advertising</a:t>
            </a:r>
            <a:endParaRPr lang="en-US" dirty="0"/>
          </a:p>
          <a:p>
            <a:r>
              <a:rPr lang="en-US" u="sng" dirty="0"/>
              <a:t>International advertising</a:t>
            </a:r>
            <a:r>
              <a:rPr lang="en-US" dirty="0"/>
              <a:t> is conceived as a response to global marketing enabling the agency to channelize advertising from transnational corporations into transnational media. The same product brand that was once sold nationally can now be sold to the whole world backed by the same advertising. E.g. Coke has been using the same standardized advertising in all countries. Pepsi adopts the common theme to the national culture.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533400"/>
            <a:ext cx="2485552" cy="369332"/>
          </a:xfrm>
          <a:prstGeom prst="rect">
            <a:avLst/>
          </a:prstGeom>
        </p:spPr>
        <p:txBody>
          <a:bodyPr wrap="none">
            <a:spAutoFit/>
          </a:bodyPr>
          <a:lstStyle/>
          <a:p>
            <a:r>
              <a:rPr lang="en-US" b="1" dirty="0"/>
              <a:t>2.2 National Advertising</a:t>
            </a:r>
            <a:endParaRPr lang="en-US" dirty="0"/>
          </a:p>
        </p:txBody>
      </p:sp>
      <p:sp>
        <p:nvSpPr>
          <p:cNvPr id="3" name="Rectangle 2"/>
          <p:cNvSpPr/>
          <p:nvPr/>
        </p:nvSpPr>
        <p:spPr>
          <a:xfrm>
            <a:off x="1371600" y="990600"/>
            <a:ext cx="6934200" cy="1200329"/>
          </a:xfrm>
          <a:prstGeom prst="rect">
            <a:avLst/>
          </a:prstGeom>
        </p:spPr>
        <p:txBody>
          <a:bodyPr wrap="square">
            <a:spAutoFit/>
          </a:bodyPr>
          <a:lstStyle/>
          <a:p>
            <a:r>
              <a:rPr lang="en-US" dirty="0"/>
              <a:t>It is done by large companies on a nation wide basis or in most regions of the country. Most of the advertisements of well known companies and brands that are seen on prime -time television or in other major national or regional media are examples of national advertising. </a:t>
            </a:r>
          </a:p>
        </p:txBody>
      </p:sp>
      <p:sp>
        <p:nvSpPr>
          <p:cNvPr id="4" name="Rectangle 3"/>
          <p:cNvSpPr/>
          <p:nvPr/>
        </p:nvSpPr>
        <p:spPr>
          <a:xfrm>
            <a:off x="1371600" y="2133600"/>
            <a:ext cx="6781800" cy="2308324"/>
          </a:xfrm>
          <a:prstGeom prst="rect">
            <a:avLst/>
          </a:prstGeom>
        </p:spPr>
        <p:txBody>
          <a:bodyPr wrap="square">
            <a:spAutoFit/>
          </a:bodyPr>
          <a:lstStyle/>
          <a:p>
            <a:r>
              <a:rPr lang="en-US" b="1" dirty="0"/>
              <a:t>2.3 Retail/Local Advertising</a:t>
            </a:r>
            <a:endParaRPr lang="en-US" dirty="0"/>
          </a:p>
          <a:p>
            <a:r>
              <a:rPr lang="en-US" dirty="0"/>
              <a:t>Advertising is done by retailers to local merchants to encourage consumers to shop at a specific store, or use a local service or patronize a particular establishment. Retail or local advertising tends to emphasize specific patronage motives such as price, hours of operation, service, atmosphere, image, or merchandise assortment. Retailers are concerned with building store traffic, so that their promotions often take the form of direct action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533400"/>
            <a:ext cx="7696200" cy="3139321"/>
          </a:xfrm>
          <a:prstGeom prst="rect">
            <a:avLst/>
          </a:prstGeom>
        </p:spPr>
        <p:txBody>
          <a:bodyPr wrap="square">
            <a:spAutoFit/>
          </a:bodyPr>
          <a:lstStyle/>
          <a:p>
            <a:r>
              <a:rPr lang="en-US" b="1" dirty="0"/>
              <a:t>3. Classification based on Target Audience</a:t>
            </a:r>
          </a:p>
          <a:p>
            <a:r>
              <a:rPr lang="en-US" b="1" dirty="0"/>
              <a:t>3.1 Consumer Advertising</a:t>
            </a:r>
            <a:endParaRPr lang="en-US" dirty="0"/>
          </a:p>
          <a:p>
            <a:r>
              <a:rPr lang="en-US" dirty="0"/>
              <a:t>A very substantial portion of total advertising is directed to buyers of consumers products who purchase them either for their own use or for their household’s. The fact that the buyer of consumer items are generally very large and are widely distributed over a large geographical area enhances the importance of </a:t>
            </a:r>
            <a:r>
              <a:rPr lang="en-US" u="sng" dirty="0"/>
              <a:t>advertising as a marketing tool</a:t>
            </a:r>
            <a:r>
              <a:rPr lang="en-US" dirty="0"/>
              <a:t>. The preponderance of such advertising can be seen by looking into any general print media, such as news papers, magazines etc. These advertisements are intended to promote the sale of the advertised products by appealing directly to the buyers/consumers. Such advertising is called consumer advertising.</a:t>
            </a:r>
            <a:r>
              <a:rPr lang="en-US" b="1" dirty="0"/>
              <a:t> </a:t>
            </a:r>
            <a:endParaRPr lang="en-US" dirty="0"/>
          </a:p>
        </p:txBody>
      </p:sp>
      <p:sp>
        <p:nvSpPr>
          <p:cNvPr id="3" name="Rectangle 2"/>
          <p:cNvSpPr/>
          <p:nvPr/>
        </p:nvSpPr>
        <p:spPr>
          <a:xfrm>
            <a:off x="685800" y="3581400"/>
            <a:ext cx="3655616" cy="369332"/>
          </a:xfrm>
          <a:prstGeom prst="rect">
            <a:avLst/>
          </a:prstGeom>
        </p:spPr>
        <p:txBody>
          <a:bodyPr wrap="none">
            <a:spAutoFit/>
          </a:bodyPr>
          <a:lstStyle/>
          <a:p>
            <a:r>
              <a:rPr lang="en-US" b="1" dirty="0"/>
              <a:t>3.2 Business-to-Business Advertising</a:t>
            </a:r>
            <a:endParaRPr lang="en-US" dirty="0"/>
          </a:p>
        </p:txBody>
      </p:sp>
      <p:sp>
        <p:nvSpPr>
          <p:cNvPr id="4" name="Rectangle 3"/>
          <p:cNvSpPr/>
          <p:nvPr/>
        </p:nvSpPr>
        <p:spPr>
          <a:xfrm>
            <a:off x="762000" y="3962400"/>
            <a:ext cx="7467600" cy="2031325"/>
          </a:xfrm>
          <a:prstGeom prst="rect">
            <a:avLst/>
          </a:prstGeom>
        </p:spPr>
        <p:txBody>
          <a:bodyPr wrap="square">
            <a:spAutoFit/>
          </a:bodyPr>
          <a:lstStyle/>
          <a:p>
            <a:r>
              <a:rPr lang="en-US" dirty="0"/>
              <a:t>Advertising targeted to individuals, who buy or influence the purchase of industrial goods or services for their companies is known as business-to- business advertising. Industrial goods are products that either become a physical part of another product(raw material or component parts), or are used in manufacturing other goods(machinery), or that are used to help a company conduct its business (</a:t>
            </a:r>
            <a:r>
              <a:rPr lang="en-US" dirty="0" err="1"/>
              <a:t>eg</a:t>
            </a:r>
            <a:r>
              <a:rPr lang="en-US" dirty="0"/>
              <a:t> office supplies, computers) business such as insurance, travel services, and health care are also included in this category.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381000"/>
            <a:ext cx="7162800" cy="1477328"/>
          </a:xfrm>
          <a:prstGeom prst="rect">
            <a:avLst/>
          </a:prstGeom>
        </p:spPr>
        <p:txBody>
          <a:bodyPr wrap="square">
            <a:spAutoFit/>
          </a:bodyPr>
          <a:lstStyle/>
          <a:p>
            <a:r>
              <a:rPr lang="en-US" b="1" dirty="0"/>
              <a:t>3.3 Professional Advertising</a:t>
            </a:r>
            <a:endParaRPr lang="en-US" dirty="0"/>
          </a:p>
          <a:p>
            <a:r>
              <a:rPr lang="en-US" dirty="0"/>
              <a:t>Advertising targeted to professionals such as doctors, lawyers, dentists, engineers, or professors to encourage them to use a company’s product in their business operations. It might also be used to encourage professionals to recommend or specify the use of a company’s product to the end-users.</a:t>
            </a:r>
          </a:p>
        </p:txBody>
      </p:sp>
      <p:sp>
        <p:nvSpPr>
          <p:cNvPr id="3" name="Rectangle 2"/>
          <p:cNvSpPr/>
          <p:nvPr/>
        </p:nvSpPr>
        <p:spPr>
          <a:xfrm>
            <a:off x="1295400" y="1981200"/>
            <a:ext cx="6781800" cy="1754326"/>
          </a:xfrm>
          <a:prstGeom prst="rect">
            <a:avLst/>
          </a:prstGeom>
        </p:spPr>
        <p:txBody>
          <a:bodyPr wrap="square">
            <a:spAutoFit/>
          </a:bodyPr>
          <a:lstStyle/>
          <a:p>
            <a:r>
              <a:rPr lang="en-US" b="1" dirty="0"/>
              <a:t>3.4 Trade Advertising</a:t>
            </a:r>
            <a:endParaRPr lang="en-US" dirty="0"/>
          </a:p>
          <a:p>
            <a:r>
              <a:rPr lang="en-US" dirty="0"/>
              <a:t>Advertising targeted to marketing channel members such as wholesalers, distributors, and retailers are regarded as trade advertising. The goal of trade advertising is to encourage channel members to stock, promote, and resell the manufacturers branded products to their customers.</a:t>
            </a:r>
          </a:p>
        </p:txBody>
      </p:sp>
      <p:sp>
        <p:nvSpPr>
          <p:cNvPr id="4" name="Rectangle 3"/>
          <p:cNvSpPr/>
          <p:nvPr/>
        </p:nvSpPr>
        <p:spPr>
          <a:xfrm>
            <a:off x="1219200" y="3733800"/>
            <a:ext cx="2576475" cy="369332"/>
          </a:xfrm>
          <a:prstGeom prst="rect">
            <a:avLst/>
          </a:prstGeom>
        </p:spPr>
        <p:txBody>
          <a:bodyPr wrap="none">
            <a:spAutoFit/>
          </a:bodyPr>
          <a:lstStyle/>
          <a:p>
            <a:r>
              <a:rPr lang="en-US" b="1" dirty="0"/>
              <a:t>3.5 Industrial Advertising</a:t>
            </a:r>
            <a:endParaRPr lang="en-US" dirty="0"/>
          </a:p>
        </p:txBody>
      </p:sp>
      <p:sp>
        <p:nvSpPr>
          <p:cNvPr id="5" name="Rectangle 4"/>
          <p:cNvSpPr/>
          <p:nvPr/>
        </p:nvSpPr>
        <p:spPr>
          <a:xfrm>
            <a:off x="1295400" y="4267200"/>
            <a:ext cx="6553200" cy="1477328"/>
          </a:xfrm>
          <a:prstGeom prst="rect">
            <a:avLst/>
          </a:prstGeom>
        </p:spPr>
        <p:txBody>
          <a:bodyPr wrap="square">
            <a:spAutoFit/>
          </a:bodyPr>
          <a:lstStyle/>
          <a:p>
            <a:r>
              <a:rPr lang="en-US" dirty="0"/>
              <a:t>Advertisements directed towards industrial users(buyers of raw materials, component parts, machineries etc) are regarded as industrial advertising. i.e. consumers who purchase goods for their industrial use and advertisements directed towards these consumers are known as industrial advertising.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685800"/>
            <a:ext cx="7315200" cy="1200329"/>
          </a:xfrm>
          <a:prstGeom prst="rect">
            <a:avLst/>
          </a:prstGeom>
        </p:spPr>
        <p:txBody>
          <a:bodyPr wrap="square">
            <a:spAutoFit/>
          </a:bodyPr>
          <a:lstStyle/>
          <a:p>
            <a:r>
              <a:rPr lang="en-US" b="1" dirty="0"/>
              <a:t>3.6 Agricultural Advertising</a:t>
            </a:r>
            <a:endParaRPr lang="en-US" dirty="0"/>
          </a:p>
          <a:p>
            <a:r>
              <a:rPr lang="en-US" dirty="0"/>
              <a:t>Advertisements targeted towards the farmers for the purchase of seeds, tractors, and other agricultural implements are regarded as agricultural advertising.</a:t>
            </a:r>
          </a:p>
        </p:txBody>
      </p:sp>
      <p:sp>
        <p:nvSpPr>
          <p:cNvPr id="3" name="Rectangle 2"/>
          <p:cNvSpPr/>
          <p:nvPr/>
        </p:nvSpPr>
        <p:spPr>
          <a:xfrm>
            <a:off x="838200" y="2133600"/>
            <a:ext cx="7315200" cy="2862322"/>
          </a:xfrm>
          <a:prstGeom prst="rect">
            <a:avLst/>
          </a:prstGeom>
        </p:spPr>
        <p:txBody>
          <a:bodyPr wrap="square">
            <a:spAutoFit/>
          </a:bodyPr>
          <a:lstStyle/>
          <a:p>
            <a:r>
              <a:rPr lang="en-US" b="1" dirty="0"/>
              <a:t>4. Classification based on Purpose</a:t>
            </a:r>
          </a:p>
          <a:p>
            <a:r>
              <a:rPr lang="en-US" b="1" dirty="0"/>
              <a:t>4.1 Product or non-product</a:t>
            </a:r>
            <a:endParaRPr lang="en-US" dirty="0"/>
          </a:p>
          <a:p>
            <a:r>
              <a:rPr lang="en-US" dirty="0"/>
              <a:t>A product is a thing or service for which customers will exchange something of value. The purpose of product advertising is to sell the advertisers goods or services. Services are intangible products. They include financial, legal, medical and other recreational services. Non-product advertising constitutes institutional or corporate advertising in which the advertiser tries to polish its image or influence public opinion about an issue. Here the aim is not to sell something, but just to let the public know that such an organization exists.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609600" y="228600"/>
            <a:ext cx="5562600" cy="738664"/>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a:ln>
                  <a:noFill/>
                </a:ln>
                <a:solidFill>
                  <a:srgbClr val="1D1D1F"/>
                </a:solidFill>
                <a:effectLst/>
                <a:latin typeface="-apple-system"/>
                <a:cs typeface="Arial" pitchFamily="34" charset="0"/>
              </a:rPr>
              <a:t>4.2 Commercial or Non-commercial</a:t>
            </a:r>
            <a:endParaRPr kumimoji="0" lang="en-US" sz="1100" b="0" i="0" u="none" strike="noStrike" cap="none" normalizeH="0" baseline="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br>
              <a:rPr kumimoji="0" lang="en-US" sz="1200" b="0" i="0" u="none" strike="noStrike" cap="none" normalizeH="0" baseline="0">
                <a:ln>
                  <a:noFill/>
                </a:ln>
                <a:solidFill>
                  <a:srgbClr val="1D1D1F"/>
                </a:solidFill>
                <a:effectLst/>
                <a:latin typeface="-apple-system"/>
                <a:cs typeface="Arial" pitchFamily="34" charset="0"/>
              </a:rPr>
            </a:b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3" name="Rectangle 2"/>
          <p:cNvSpPr/>
          <p:nvPr/>
        </p:nvSpPr>
        <p:spPr>
          <a:xfrm>
            <a:off x="762000" y="609600"/>
            <a:ext cx="7086600" cy="1200329"/>
          </a:xfrm>
          <a:prstGeom prst="rect">
            <a:avLst/>
          </a:prstGeom>
        </p:spPr>
        <p:txBody>
          <a:bodyPr wrap="square">
            <a:spAutoFit/>
          </a:bodyPr>
          <a:lstStyle/>
          <a:p>
            <a:r>
              <a:rPr lang="en-US" dirty="0"/>
              <a:t>Commercial Vs Non-commercial advertising is very easy to understand. If the idea of advertising is to make profits then it is commercial advertising. If the idea of advertising is not to make profits then it is non commercial advertising. Most of the advertisements we see are commercial.</a:t>
            </a:r>
          </a:p>
        </p:txBody>
      </p:sp>
      <p:sp>
        <p:nvSpPr>
          <p:cNvPr id="4" name="Rectangle 3"/>
          <p:cNvSpPr/>
          <p:nvPr/>
        </p:nvSpPr>
        <p:spPr>
          <a:xfrm>
            <a:off x="914400" y="1752600"/>
            <a:ext cx="6934200" cy="2585323"/>
          </a:xfrm>
          <a:prstGeom prst="rect">
            <a:avLst/>
          </a:prstGeom>
        </p:spPr>
        <p:txBody>
          <a:bodyPr wrap="square">
            <a:spAutoFit/>
          </a:bodyPr>
          <a:lstStyle/>
          <a:p>
            <a:r>
              <a:rPr lang="en-US" b="1" dirty="0"/>
              <a:t>4.3 Primary-Demand and Selective- Demand advertising</a:t>
            </a:r>
            <a:endParaRPr lang="en-US" dirty="0"/>
          </a:p>
          <a:p>
            <a:r>
              <a:rPr lang="en-US" dirty="0"/>
              <a:t>Primary demand advertising stimulates the need for a particular category of products and the aim is not to sell one brand. Diamonds forever was used to arouse the need for diamonds and not to sell the </a:t>
            </a:r>
            <a:r>
              <a:rPr lang="en-US" u="sng" dirty="0"/>
              <a:t>brand of De Beers</a:t>
            </a:r>
            <a:r>
              <a:rPr lang="en-US" dirty="0"/>
              <a:t>. Once the need for particular category is established, selective demand advertising comes into picture. These advertisements concentrate on a particular brand of a product and try to promote it. De Beers, after it made diamond </a:t>
            </a:r>
            <a:r>
              <a:rPr lang="en-US" dirty="0" err="1"/>
              <a:t>jewellery</a:t>
            </a:r>
            <a:r>
              <a:rPr lang="en-US" dirty="0"/>
              <a:t> popular, went on for selective demand advertisements.</a:t>
            </a:r>
          </a:p>
        </p:txBody>
      </p:sp>
      <p:sp>
        <p:nvSpPr>
          <p:cNvPr id="5" name="Rectangle 4"/>
          <p:cNvSpPr/>
          <p:nvPr/>
        </p:nvSpPr>
        <p:spPr>
          <a:xfrm>
            <a:off x="914400" y="4419600"/>
            <a:ext cx="7162800" cy="1754326"/>
          </a:xfrm>
          <a:prstGeom prst="rect">
            <a:avLst/>
          </a:prstGeom>
        </p:spPr>
        <p:txBody>
          <a:bodyPr wrap="square">
            <a:spAutoFit/>
          </a:bodyPr>
          <a:lstStyle/>
          <a:p>
            <a:r>
              <a:rPr lang="en-US" b="1" dirty="0"/>
              <a:t>4.4 Direct Action or Indirect Action Advertising</a:t>
            </a:r>
            <a:endParaRPr lang="en-US" dirty="0"/>
          </a:p>
          <a:p>
            <a:r>
              <a:rPr lang="en-US" dirty="0"/>
              <a:t>Sometimes advertisements are designed to get the audience response immediately. These types of advertisements are called direct-action advertisements. Typically these types of advertisements carry a toll free number and sales promotion incentives. Indirect-action advertising is done primarily to build awareness of the product.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685800"/>
            <a:ext cx="4572000" cy="646331"/>
          </a:xfrm>
          <a:prstGeom prst="rect">
            <a:avLst/>
          </a:prstGeom>
        </p:spPr>
        <p:txBody>
          <a:bodyPr>
            <a:spAutoFit/>
          </a:bodyPr>
          <a:lstStyle/>
          <a:p>
            <a:r>
              <a:rPr lang="en-US" b="1" dirty="0"/>
              <a:t>5. Other types of Advertising</a:t>
            </a:r>
          </a:p>
          <a:p>
            <a:r>
              <a:rPr lang="en-US" b="1" dirty="0"/>
              <a:t>5.1 Covert Advertising</a:t>
            </a:r>
            <a:endParaRPr lang="en-US" dirty="0"/>
          </a:p>
        </p:txBody>
      </p:sp>
      <p:sp>
        <p:nvSpPr>
          <p:cNvPr id="3" name="Rectangle 2"/>
          <p:cNvSpPr/>
          <p:nvPr/>
        </p:nvSpPr>
        <p:spPr>
          <a:xfrm>
            <a:off x="762000" y="1447800"/>
            <a:ext cx="7162800" cy="1754326"/>
          </a:xfrm>
          <a:prstGeom prst="rect">
            <a:avLst/>
          </a:prstGeom>
        </p:spPr>
        <p:txBody>
          <a:bodyPr wrap="square">
            <a:spAutoFit/>
          </a:bodyPr>
          <a:lstStyle/>
          <a:p>
            <a:r>
              <a:rPr lang="en-US" u="sng" dirty="0">
                <a:hlinkClick r:id="rId2"/>
              </a:rPr>
              <a:t>Covert Advertising also known as “guerrilla advertising”</a:t>
            </a:r>
            <a:r>
              <a:rPr lang="en-US" dirty="0"/>
              <a:t> is a unique kind of advertising in which a product or a particular brand is incorporated in some entertainment and media channels like movies, television shows or even sports. There is no commercial in the entertainment but the brand or the product is subtly (or sometimes evidently) showcased in the entertainment show</a:t>
            </a:r>
          </a:p>
        </p:txBody>
      </p:sp>
      <p:sp>
        <p:nvSpPr>
          <p:cNvPr id="4" name="Rectangle 3"/>
          <p:cNvSpPr/>
          <p:nvPr/>
        </p:nvSpPr>
        <p:spPr>
          <a:xfrm>
            <a:off x="838200" y="3200400"/>
            <a:ext cx="7086600" cy="2308324"/>
          </a:xfrm>
          <a:prstGeom prst="rect">
            <a:avLst/>
          </a:prstGeom>
        </p:spPr>
        <p:txBody>
          <a:bodyPr wrap="square">
            <a:spAutoFit/>
          </a:bodyPr>
          <a:lstStyle/>
          <a:p>
            <a:r>
              <a:rPr lang="en-US" b="1" dirty="0"/>
              <a:t>5.2 Surrogate Advertising- Advertising Indirectly</a:t>
            </a:r>
            <a:endParaRPr lang="en-US" dirty="0"/>
          </a:p>
          <a:p>
            <a:r>
              <a:rPr lang="en-US" dirty="0"/>
              <a:t>Surrogate Advertising is prominently seen in cases where advertising a particular product is banned by law. Advertisements for products like cigarettes or alcohol which are injurious to health are prohibited by law in several countries and hence these companies have to come up with several other products that might have the same brand name which indirectly remind people of the cigarettes or beer bottles of the same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TotalTime>
  <Words>1540</Words>
  <Application>Microsoft Office PowerPoint</Application>
  <PresentationFormat>On-screen Show (4:3)</PresentationFormat>
  <Paragraphs>59</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Classification of Advertisement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hcl</dc:creator>
  <cp:lastModifiedBy>919113138015</cp:lastModifiedBy>
  <cp:revision>5</cp:revision>
  <dcterms:created xsi:type="dcterms:W3CDTF">2023-03-21T04:51:31Z</dcterms:created>
  <dcterms:modified xsi:type="dcterms:W3CDTF">2023-03-22T09:35:51Z</dcterms:modified>
</cp:coreProperties>
</file>