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22A318-042A-49A9-B965-6C619E64AC1C}" type="datetimeFigureOut">
              <a:rPr lang="en-IN" smtClean="0"/>
              <a:t>12-07-2023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1CDF43-E585-4A20-9BEB-FF34986348E9}" type="slidenum">
              <a:rPr lang="en-IN" smtClean="0"/>
              <a:t>‹#›</a:t>
            </a:fld>
            <a:endParaRPr lang="en-IN"/>
          </a:p>
        </p:txBody>
      </p:sp>
    </p:spTree>
    <p:extLst>
      <p:ext uri="{BB962C8B-B14F-4D97-AF65-F5344CB8AC3E}">
        <p14:creationId xmlns:p14="http://schemas.microsoft.com/office/powerpoint/2010/main" val="172218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22A318-042A-49A9-B965-6C619E64AC1C}" type="datetimeFigureOut">
              <a:rPr lang="en-IN" smtClean="0"/>
              <a:t>12-07-2023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61CDF43-E585-4A20-9BEB-FF34986348E9}" type="slidenum">
              <a:rPr lang="en-IN" smtClean="0"/>
              <a:t>‹#›</a:t>
            </a:fld>
            <a:endParaRPr lang="en-IN"/>
          </a:p>
        </p:txBody>
      </p:sp>
    </p:spTree>
    <p:extLst>
      <p:ext uri="{BB962C8B-B14F-4D97-AF65-F5344CB8AC3E}">
        <p14:creationId xmlns:p14="http://schemas.microsoft.com/office/powerpoint/2010/main" val="862850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722A318-042A-49A9-B965-6C619E64AC1C}" type="datetimeFigureOut">
              <a:rPr lang="en-IN" smtClean="0"/>
              <a:t>12-07-2023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1CDF43-E585-4A20-9BEB-FF34986348E9}" type="slidenum">
              <a:rPr lang="en-IN" smtClean="0"/>
              <a:t>‹#›</a:t>
            </a:fld>
            <a:endParaRPr lang="en-IN"/>
          </a:p>
        </p:txBody>
      </p:sp>
    </p:spTree>
    <p:extLst>
      <p:ext uri="{BB962C8B-B14F-4D97-AF65-F5344CB8AC3E}">
        <p14:creationId xmlns:p14="http://schemas.microsoft.com/office/powerpoint/2010/main" val="1471136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722A318-042A-49A9-B965-6C619E64AC1C}" type="datetimeFigureOut">
              <a:rPr lang="en-IN" smtClean="0"/>
              <a:t>12-07-2023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1CDF43-E585-4A20-9BEB-FF34986348E9}"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29561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22A318-042A-49A9-B965-6C619E64AC1C}" type="datetimeFigureOut">
              <a:rPr lang="en-IN" smtClean="0"/>
              <a:t>12-07-2023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1CDF43-E585-4A20-9BEB-FF34986348E9}" type="slidenum">
              <a:rPr lang="en-IN" smtClean="0"/>
              <a:t>‹#›</a:t>
            </a:fld>
            <a:endParaRPr lang="en-IN"/>
          </a:p>
        </p:txBody>
      </p:sp>
    </p:spTree>
    <p:extLst>
      <p:ext uri="{BB962C8B-B14F-4D97-AF65-F5344CB8AC3E}">
        <p14:creationId xmlns:p14="http://schemas.microsoft.com/office/powerpoint/2010/main" val="3044698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722A318-042A-49A9-B965-6C619E64AC1C}" type="datetimeFigureOut">
              <a:rPr lang="en-IN" smtClean="0"/>
              <a:t>12-07-2023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1CDF43-E585-4A20-9BEB-FF34986348E9}" type="slidenum">
              <a:rPr lang="en-IN" smtClean="0"/>
              <a:t>‹#›</a:t>
            </a:fld>
            <a:endParaRPr lang="en-IN"/>
          </a:p>
        </p:txBody>
      </p:sp>
    </p:spTree>
    <p:extLst>
      <p:ext uri="{BB962C8B-B14F-4D97-AF65-F5344CB8AC3E}">
        <p14:creationId xmlns:p14="http://schemas.microsoft.com/office/powerpoint/2010/main" val="1165795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722A318-042A-49A9-B965-6C619E64AC1C}" type="datetimeFigureOut">
              <a:rPr lang="en-IN" smtClean="0"/>
              <a:t>12-07-2023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1CDF43-E585-4A20-9BEB-FF34986348E9}" type="slidenum">
              <a:rPr lang="en-IN" smtClean="0"/>
              <a:t>‹#›</a:t>
            </a:fld>
            <a:endParaRPr lang="en-IN"/>
          </a:p>
        </p:txBody>
      </p:sp>
    </p:spTree>
    <p:extLst>
      <p:ext uri="{BB962C8B-B14F-4D97-AF65-F5344CB8AC3E}">
        <p14:creationId xmlns:p14="http://schemas.microsoft.com/office/powerpoint/2010/main" val="3394591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22A318-042A-49A9-B965-6C619E64AC1C}" type="datetimeFigureOut">
              <a:rPr lang="en-IN" smtClean="0"/>
              <a:t>12-07-2023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1CDF43-E585-4A20-9BEB-FF34986348E9}" type="slidenum">
              <a:rPr lang="en-IN" smtClean="0"/>
              <a:t>‹#›</a:t>
            </a:fld>
            <a:endParaRPr lang="en-IN"/>
          </a:p>
        </p:txBody>
      </p:sp>
    </p:spTree>
    <p:extLst>
      <p:ext uri="{BB962C8B-B14F-4D97-AF65-F5344CB8AC3E}">
        <p14:creationId xmlns:p14="http://schemas.microsoft.com/office/powerpoint/2010/main" val="3763891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22A318-042A-49A9-B965-6C619E64AC1C}" type="datetimeFigureOut">
              <a:rPr lang="en-IN" smtClean="0"/>
              <a:t>12-07-2023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1CDF43-E585-4A20-9BEB-FF34986348E9}" type="slidenum">
              <a:rPr lang="en-IN" smtClean="0"/>
              <a:t>‹#›</a:t>
            </a:fld>
            <a:endParaRPr lang="en-IN"/>
          </a:p>
        </p:txBody>
      </p:sp>
    </p:spTree>
    <p:extLst>
      <p:ext uri="{BB962C8B-B14F-4D97-AF65-F5344CB8AC3E}">
        <p14:creationId xmlns:p14="http://schemas.microsoft.com/office/powerpoint/2010/main" val="4282548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722A318-042A-49A9-B965-6C619E64AC1C}" type="datetimeFigureOut">
              <a:rPr lang="en-IN" smtClean="0"/>
              <a:t>12-07-2023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1CDF43-E585-4A20-9BEB-FF34986348E9}" type="slidenum">
              <a:rPr lang="en-IN" smtClean="0"/>
              <a:t>‹#›</a:t>
            </a:fld>
            <a:endParaRPr lang="en-IN"/>
          </a:p>
        </p:txBody>
      </p:sp>
    </p:spTree>
    <p:extLst>
      <p:ext uri="{BB962C8B-B14F-4D97-AF65-F5344CB8AC3E}">
        <p14:creationId xmlns:p14="http://schemas.microsoft.com/office/powerpoint/2010/main" val="3455388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22A318-042A-49A9-B965-6C619E64AC1C}" type="datetimeFigureOut">
              <a:rPr lang="en-IN" smtClean="0"/>
              <a:t>12-07-2023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1CDF43-E585-4A20-9BEB-FF34986348E9}" type="slidenum">
              <a:rPr lang="en-IN" smtClean="0"/>
              <a:t>‹#›</a:t>
            </a:fld>
            <a:endParaRPr lang="en-IN"/>
          </a:p>
        </p:txBody>
      </p:sp>
    </p:spTree>
    <p:extLst>
      <p:ext uri="{BB962C8B-B14F-4D97-AF65-F5344CB8AC3E}">
        <p14:creationId xmlns:p14="http://schemas.microsoft.com/office/powerpoint/2010/main" val="1056909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22A318-042A-49A9-B965-6C619E64AC1C}" type="datetimeFigureOut">
              <a:rPr lang="en-IN" smtClean="0"/>
              <a:t>12-07-2023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61CDF43-E585-4A20-9BEB-FF34986348E9}" type="slidenum">
              <a:rPr lang="en-IN" smtClean="0"/>
              <a:t>‹#›</a:t>
            </a:fld>
            <a:endParaRPr lang="en-IN"/>
          </a:p>
        </p:txBody>
      </p:sp>
    </p:spTree>
    <p:extLst>
      <p:ext uri="{BB962C8B-B14F-4D97-AF65-F5344CB8AC3E}">
        <p14:creationId xmlns:p14="http://schemas.microsoft.com/office/powerpoint/2010/main" val="100928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22A318-042A-49A9-B965-6C619E64AC1C}" type="datetimeFigureOut">
              <a:rPr lang="en-IN" smtClean="0"/>
              <a:t>12-07-2023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61CDF43-E585-4A20-9BEB-FF34986348E9}" type="slidenum">
              <a:rPr lang="en-IN" smtClean="0"/>
              <a:t>‹#›</a:t>
            </a:fld>
            <a:endParaRPr lang="en-IN"/>
          </a:p>
        </p:txBody>
      </p:sp>
    </p:spTree>
    <p:extLst>
      <p:ext uri="{BB962C8B-B14F-4D97-AF65-F5344CB8AC3E}">
        <p14:creationId xmlns:p14="http://schemas.microsoft.com/office/powerpoint/2010/main" val="2834403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722A318-042A-49A9-B965-6C619E64AC1C}" type="datetimeFigureOut">
              <a:rPr lang="en-IN" smtClean="0"/>
              <a:t>12-07-2023</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961CDF43-E585-4A20-9BEB-FF34986348E9}" type="slidenum">
              <a:rPr lang="en-IN" smtClean="0"/>
              <a:t>‹#›</a:t>
            </a:fld>
            <a:endParaRPr lang="en-IN"/>
          </a:p>
        </p:txBody>
      </p:sp>
    </p:spTree>
    <p:extLst>
      <p:ext uri="{BB962C8B-B14F-4D97-AF65-F5344CB8AC3E}">
        <p14:creationId xmlns:p14="http://schemas.microsoft.com/office/powerpoint/2010/main" val="115002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722A318-042A-49A9-B965-6C619E64AC1C}" type="datetimeFigureOut">
              <a:rPr lang="en-IN" smtClean="0"/>
              <a:t>12-07-2023</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961CDF43-E585-4A20-9BEB-FF34986348E9}" type="slidenum">
              <a:rPr lang="en-IN" smtClean="0"/>
              <a:t>‹#›</a:t>
            </a:fld>
            <a:endParaRPr lang="en-IN"/>
          </a:p>
        </p:txBody>
      </p:sp>
    </p:spTree>
    <p:extLst>
      <p:ext uri="{BB962C8B-B14F-4D97-AF65-F5344CB8AC3E}">
        <p14:creationId xmlns:p14="http://schemas.microsoft.com/office/powerpoint/2010/main" val="4185196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722A318-042A-49A9-B965-6C619E64AC1C}" type="datetimeFigureOut">
              <a:rPr lang="en-IN" smtClean="0"/>
              <a:t>12-07-2023</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961CDF43-E585-4A20-9BEB-FF34986348E9}" type="slidenum">
              <a:rPr lang="en-IN" smtClean="0"/>
              <a:t>‹#›</a:t>
            </a:fld>
            <a:endParaRPr lang="en-IN"/>
          </a:p>
        </p:txBody>
      </p:sp>
    </p:spTree>
    <p:extLst>
      <p:ext uri="{BB962C8B-B14F-4D97-AF65-F5344CB8AC3E}">
        <p14:creationId xmlns:p14="http://schemas.microsoft.com/office/powerpoint/2010/main" val="137717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22A318-042A-49A9-B965-6C619E64AC1C}" type="datetimeFigureOut">
              <a:rPr lang="en-IN" smtClean="0"/>
              <a:t>12-07-2023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61CDF43-E585-4A20-9BEB-FF34986348E9}" type="slidenum">
              <a:rPr lang="en-IN" smtClean="0"/>
              <a:t>‹#›</a:t>
            </a:fld>
            <a:endParaRPr lang="en-IN"/>
          </a:p>
        </p:txBody>
      </p:sp>
    </p:spTree>
    <p:extLst>
      <p:ext uri="{BB962C8B-B14F-4D97-AF65-F5344CB8AC3E}">
        <p14:creationId xmlns:p14="http://schemas.microsoft.com/office/powerpoint/2010/main" val="3115637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722A318-042A-49A9-B965-6C619E64AC1C}" type="datetimeFigureOut">
              <a:rPr lang="en-IN" smtClean="0"/>
              <a:t>12-07-2023</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61CDF43-E585-4A20-9BEB-FF34986348E9}" type="slidenum">
              <a:rPr lang="en-IN" smtClean="0"/>
              <a:t>‹#›</a:t>
            </a:fld>
            <a:endParaRPr lang="en-IN"/>
          </a:p>
        </p:txBody>
      </p:sp>
    </p:spTree>
    <p:extLst>
      <p:ext uri="{BB962C8B-B14F-4D97-AF65-F5344CB8AC3E}">
        <p14:creationId xmlns:p14="http://schemas.microsoft.com/office/powerpoint/2010/main" val="17549585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7E6C5-AFBA-2C13-2320-4CF1F849A4CD}"/>
              </a:ext>
            </a:extLst>
          </p:cNvPr>
          <p:cNvSpPr>
            <a:spLocks noGrp="1"/>
          </p:cNvSpPr>
          <p:nvPr>
            <p:ph type="ctrTitle"/>
          </p:nvPr>
        </p:nvSpPr>
        <p:spPr/>
        <p:txBody>
          <a:bodyPr/>
          <a:lstStyle/>
          <a:p>
            <a:pPr algn="ctr"/>
            <a:r>
              <a:rPr lang="en-US" b="1" dirty="0"/>
              <a:t>Cost</a:t>
            </a:r>
            <a:endParaRPr lang="en-IN" dirty="0"/>
          </a:p>
        </p:txBody>
      </p:sp>
      <p:sp>
        <p:nvSpPr>
          <p:cNvPr id="3" name="Subtitle 2">
            <a:extLst>
              <a:ext uri="{FF2B5EF4-FFF2-40B4-BE49-F238E27FC236}">
                <a16:creationId xmlns:a16="http://schemas.microsoft.com/office/drawing/2014/main" id="{C150500D-1C57-F07D-646A-3FB5F8B18F20}"/>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063502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CDDCC-632D-1AD1-0D3D-658218082CEE}"/>
              </a:ext>
            </a:extLst>
          </p:cNvPr>
          <p:cNvSpPr>
            <a:spLocks noGrp="1"/>
          </p:cNvSpPr>
          <p:nvPr>
            <p:ph type="title"/>
          </p:nvPr>
        </p:nvSpPr>
        <p:spPr/>
        <p:txBody>
          <a:bodyPr/>
          <a:lstStyle/>
          <a:p>
            <a:r>
              <a:rPr lang="en-US" b="1" dirty="0"/>
              <a:t>Total cost:</a:t>
            </a:r>
            <a:endParaRPr lang="en-IN" b="1" dirty="0"/>
          </a:p>
        </p:txBody>
      </p:sp>
      <p:sp>
        <p:nvSpPr>
          <p:cNvPr id="3" name="Content Placeholder 2">
            <a:extLst>
              <a:ext uri="{FF2B5EF4-FFF2-40B4-BE49-F238E27FC236}">
                <a16:creationId xmlns:a16="http://schemas.microsoft.com/office/drawing/2014/main" id="{3097EAA6-C324-A529-E3BB-EDA371C28C54}"/>
              </a:ext>
            </a:extLst>
          </p:cNvPr>
          <p:cNvSpPr>
            <a:spLocks noGrp="1"/>
          </p:cNvSpPr>
          <p:nvPr>
            <p:ph idx="1"/>
          </p:nvPr>
        </p:nvSpPr>
        <p:spPr/>
        <p:txBody>
          <a:bodyPr>
            <a:normAutofit/>
          </a:bodyPr>
          <a:lstStyle/>
          <a:p>
            <a:pPr marL="0" indent="0" algn="just">
              <a:buNone/>
            </a:pPr>
            <a:r>
              <a:rPr lang="en-US" dirty="0"/>
              <a:t>Total cost is the total expenditure incurred by the producer to produce his goods. Total cost is also the summation of total fixed costs and total variable costs. </a:t>
            </a:r>
          </a:p>
          <a:p>
            <a:pPr marL="0" indent="0" algn="just">
              <a:buNone/>
            </a:pPr>
            <a:r>
              <a:rPr lang="en-US" dirty="0"/>
              <a:t>Total cost is evaluated as follows:- 1. Total Cost = Cost per unit x Quantity Produced 2. Total Cost = Total Fixed Cost (TFC) + Total Variable Cost (TVC) Total cost is defined as follows: </a:t>
            </a:r>
          </a:p>
          <a:p>
            <a:pPr marL="0" indent="0" algn="just">
              <a:buNone/>
            </a:pPr>
            <a:r>
              <a:rPr lang="en-US" dirty="0"/>
              <a:t>“Total cost is the cost which is incurred by the producer to produce a particular quantity of the commodity.” </a:t>
            </a:r>
          </a:p>
          <a:p>
            <a:pPr marL="0" indent="0" algn="just">
              <a:buNone/>
            </a:pPr>
            <a:r>
              <a:rPr lang="en-US" dirty="0"/>
              <a:t>Uses of total cost: 1. Helps in economies of scale as a producer needs large amount of raw materials for large production; 2. Helps in pricing policy;  Helps in decision – making;</a:t>
            </a:r>
            <a:endParaRPr lang="en-IN" dirty="0"/>
          </a:p>
        </p:txBody>
      </p:sp>
    </p:spTree>
    <p:extLst>
      <p:ext uri="{BB962C8B-B14F-4D97-AF65-F5344CB8AC3E}">
        <p14:creationId xmlns:p14="http://schemas.microsoft.com/office/powerpoint/2010/main" val="3474426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E0693-9A54-8D64-3EB5-01157ECFABEE}"/>
              </a:ext>
            </a:extLst>
          </p:cNvPr>
          <p:cNvSpPr>
            <a:spLocks noGrp="1"/>
          </p:cNvSpPr>
          <p:nvPr>
            <p:ph type="title"/>
          </p:nvPr>
        </p:nvSpPr>
        <p:spPr/>
        <p:txBody>
          <a:bodyPr/>
          <a:lstStyle/>
          <a:p>
            <a:r>
              <a:rPr lang="en-US" b="1" dirty="0"/>
              <a:t>Average Cost:</a:t>
            </a:r>
            <a:endParaRPr lang="en-IN" b="1" dirty="0"/>
          </a:p>
        </p:txBody>
      </p:sp>
      <p:sp>
        <p:nvSpPr>
          <p:cNvPr id="3" name="Content Placeholder 2">
            <a:extLst>
              <a:ext uri="{FF2B5EF4-FFF2-40B4-BE49-F238E27FC236}">
                <a16:creationId xmlns:a16="http://schemas.microsoft.com/office/drawing/2014/main" id="{75F3243A-BE16-FFF0-7FEC-20F0C1F9B6EF}"/>
              </a:ext>
            </a:extLst>
          </p:cNvPr>
          <p:cNvSpPr>
            <a:spLocks noGrp="1"/>
          </p:cNvSpPr>
          <p:nvPr>
            <p:ph idx="1"/>
          </p:nvPr>
        </p:nvSpPr>
        <p:spPr/>
        <p:txBody>
          <a:bodyPr>
            <a:normAutofit/>
          </a:bodyPr>
          <a:lstStyle/>
          <a:p>
            <a:pPr marL="0" indent="0" algn="just">
              <a:buNone/>
            </a:pPr>
            <a:r>
              <a:rPr lang="en-US" dirty="0"/>
              <a:t>An average cost is the expenditure incurred by the producer, for producing each unit of the products. An average cost is the per unit expenditure of the producer. Average cost is also the summation of average fixed cost and average variable cost. </a:t>
            </a:r>
          </a:p>
          <a:p>
            <a:pPr marL="0" indent="0" algn="just">
              <a:buNone/>
            </a:pPr>
            <a:r>
              <a:rPr lang="en-US" dirty="0"/>
              <a:t>Average cost is evaluated as follows:- 1. Average cost = Total Cost /Quantity produced 2. Average cost = Average fixed cost (AFC) + Average variable cost (AVC)</a:t>
            </a:r>
          </a:p>
          <a:p>
            <a:pPr marL="0" indent="0" algn="just">
              <a:buNone/>
            </a:pPr>
            <a:r>
              <a:rPr lang="en-US" dirty="0"/>
              <a:t>Average cost is defined as follows:- “Average cost is the expense incurred by the producer to produce one unit of the total production.” </a:t>
            </a:r>
          </a:p>
          <a:p>
            <a:pPr marL="0" indent="0" algn="just">
              <a:buNone/>
            </a:pPr>
            <a:r>
              <a:rPr lang="en-US" dirty="0"/>
              <a:t>Uses of average cost: 1. Helps to cut down excess expenditure, as per unit cost is calculated; 2. Helps in optimum utilization of resources; 3. Helps in pricing strategy.</a:t>
            </a:r>
            <a:endParaRPr lang="en-IN" dirty="0"/>
          </a:p>
        </p:txBody>
      </p:sp>
    </p:spTree>
    <p:extLst>
      <p:ext uri="{BB962C8B-B14F-4D97-AF65-F5344CB8AC3E}">
        <p14:creationId xmlns:p14="http://schemas.microsoft.com/office/powerpoint/2010/main" val="1718288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D01BC-62D3-53DD-57D2-A22D20B59DE1}"/>
              </a:ext>
            </a:extLst>
          </p:cNvPr>
          <p:cNvSpPr>
            <a:spLocks noGrp="1"/>
          </p:cNvSpPr>
          <p:nvPr>
            <p:ph type="title"/>
          </p:nvPr>
        </p:nvSpPr>
        <p:spPr/>
        <p:txBody>
          <a:bodyPr/>
          <a:lstStyle/>
          <a:p>
            <a:r>
              <a:rPr lang="en-US" b="1" dirty="0"/>
              <a:t>Marginal cost:</a:t>
            </a:r>
            <a:endParaRPr lang="en-IN" b="1" dirty="0"/>
          </a:p>
        </p:txBody>
      </p:sp>
      <p:sp>
        <p:nvSpPr>
          <p:cNvPr id="3" name="Content Placeholder 2">
            <a:extLst>
              <a:ext uri="{FF2B5EF4-FFF2-40B4-BE49-F238E27FC236}">
                <a16:creationId xmlns:a16="http://schemas.microsoft.com/office/drawing/2014/main" id="{7FE4FA54-E69B-0975-0A77-4518B833D80D}"/>
              </a:ext>
            </a:extLst>
          </p:cNvPr>
          <p:cNvSpPr>
            <a:spLocks noGrp="1"/>
          </p:cNvSpPr>
          <p:nvPr>
            <p:ph idx="1"/>
          </p:nvPr>
        </p:nvSpPr>
        <p:spPr/>
        <p:txBody>
          <a:bodyPr/>
          <a:lstStyle/>
          <a:p>
            <a:pPr marL="0" indent="0" algn="just">
              <a:buNone/>
            </a:pPr>
            <a:r>
              <a:rPr lang="en-US" dirty="0"/>
              <a:t>Marginal cost is the expenditure incurred by the producer to produce an additional or an extra unit of the commodity. Marginal cost is the additional cost incurred for producing one extra unit after producing certain amount of units. </a:t>
            </a:r>
          </a:p>
          <a:p>
            <a:pPr marL="0" indent="0" algn="just">
              <a:buNone/>
            </a:pPr>
            <a:r>
              <a:rPr lang="en-US" dirty="0" err="1"/>
              <a:t>MCn</a:t>
            </a:r>
            <a:r>
              <a:rPr lang="en-US" dirty="0"/>
              <a:t> = </a:t>
            </a:r>
            <a:r>
              <a:rPr lang="en-US" dirty="0" err="1"/>
              <a:t>TCn</a:t>
            </a:r>
            <a:r>
              <a:rPr lang="en-US" dirty="0"/>
              <a:t> – TCn-1</a:t>
            </a:r>
          </a:p>
          <a:p>
            <a:pPr marL="0" indent="0" algn="just">
              <a:buNone/>
            </a:pPr>
            <a:r>
              <a:rPr lang="en-US" dirty="0"/>
              <a:t>Marginal cost is defined as follows: “Marginal cost is the cost or expense incurred for producing an additional or an extra unit of a commodity.” </a:t>
            </a:r>
          </a:p>
          <a:p>
            <a:pPr marL="0" indent="0" algn="just">
              <a:buNone/>
            </a:pPr>
            <a:r>
              <a:rPr lang="en-US" dirty="0"/>
              <a:t>Uses of marginal cost: 1. Helps in decision making 2. Helps to determine costs for each commodity 3. Helps in planning profits.</a:t>
            </a:r>
            <a:endParaRPr lang="en-IN" dirty="0"/>
          </a:p>
        </p:txBody>
      </p:sp>
    </p:spTree>
    <p:extLst>
      <p:ext uri="{BB962C8B-B14F-4D97-AF65-F5344CB8AC3E}">
        <p14:creationId xmlns:p14="http://schemas.microsoft.com/office/powerpoint/2010/main" val="170760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2B18C-28D6-70B8-7E54-2B27A9006457}"/>
              </a:ext>
            </a:extLst>
          </p:cNvPr>
          <p:cNvSpPr>
            <a:spLocks noGrp="1"/>
          </p:cNvSpPr>
          <p:nvPr>
            <p:ph type="title"/>
          </p:nvPr>
        </p:nvSpPr>
        <p:spPr/>
        <p:txBody>
          <a:bodyPr/>
          <a:lstStyle/>
          <a:p>
            <a:r>
              <a:rPr lang="en-US" b="1" dirty="0"/>
              <a:t>Opportunity Cost:</a:t>
            </a:r>
            <a:endParaRPr lang="en-IN" b="1" dirty="0"/>
          </a:p>
        </p:txBody>
      </p:sp>
      <p:sp>
        <p:nvSpPr>
          <p:cNvPr id="3" name="Content Placeholder 2">
            <a:extLst>
              <a:ext uri="{FF2B5EF4-FFF2-40B4-BE49-F238E27FC236}">
                <a16:creationId xmlns:a16="http://schemas.microsoft.com/office/drawing/2014/main" id="{8FE2E7FA-E493-8D15-99D4-F9AAE5A5CBA7}"/>
              </a:ext>
            </a:extLst>
          </p:cNvPr>
          <p:cNvSpPr>
            <a:spLocks noGrp="1"/>
          </p:cNvSpPr>
          <p:nvPr>
            <p:ph idx="1"/>
          </p:nvPr>
        </p:nvSpPr>
        <p:spPr/>
        <p:txBody>
          <a:bodyPr/>
          <a:lstStyle/>
          <a:p>
            <a:pPr marL="0" indent="0" algn="just">
              <a:buNone/>
            </a:pPr>
            <a:r>
              <a:rPr lang="en-US" dirty="0"/>
              <a:t>An opportunity cost is the opportunity or choice that is let go off or sacrificed for an alternative choice. In economics, opportunity cost is the foregone production factor in business for an alternative production factor. </a:t>
            </a:r>
          </a:p>
          <a:p>
            <a:pPr marL="0" indent="0" algn="just">
              <a:buNone/>
            </a:pPr>
            <a:r>
              <a:rPr lang="en-US" dirty="0"/>
              <a:t>An opportunity cost is defined as follows:- “An opportunity cost in business is the sacrificed option or factor of production for an alternative option or factor of production.” </a:t>
            </a:r>
          </a:p>
          <a:p>
            <a:pPr marL="0" indent="0" algn="just">
              <a:buNone/>
            </a:pPr>
            <a:r>
              <a:rPr lang="en-US" dirty="0"/>
              <a:t>Uses of opportunity cost: 1. Helps in optimum utilization of business resources; 2. Helps in decision – making; 3. Helps in cost control.</a:t>
            </a:r>
            <a:endParaRPr lang="en-IN" dirty="0"/>
          </a:p>
        </p:txBody>
      </p:sp>
    </p:spTree>
    <p:extLst>
      <p:ext uri="{BB962C8B-B14F-4D97-AF65-F5344CB8AC3E}">
        <p14:creationId xmlns:p14="http://schemas.microsoft.com/office/powerpoint/2010/main" val="80159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5D640-B7CA-33D6-EC26-25396D006686}"/>
              </a:ext>
            </a:extLst>
          </p:cNvPr>
          <p:cNvSpPr>
            <a:spLocks noGrp="1"/>
          </p:cNvSpPr>
          <p:nvPr>
            <p:ph type="title"/>
          </p:nvPr>
        </p:nvSpPr>
        <p:spPr/>
        <p:txBody>
          <a:bodyPr/>
          <a:lstStyle/>
          <a:p>
            <a:r>
              <a:rPr lang="en-US" b="1" dirty="0"/>
              <a:t>Cost:</a:t>
            </a:r>
            <a:endParaRPr lang="en-IN" b="1" dirty="0"/>
          </a:p>
        </p:txBody>
      </p:sp>
      <p:sp>
        <p:nvSpPr>
          <p:cNvPr id="3" name="Content Placeholder 2">
            <a:extLst>
              <a:ext uri="{FF2B5EF4-FFF2-40B4-BE49-F238E27FC236}">
                <a16:creationId xmlns:a16="http://schemas.microsoft.com/office/drawing/2014/main" id="{6E2CE6E3-F136-D97E-3EE4-3572635283EB}"/>
              </a:ext>
            </a:extLst>
          </p:cNvPr>
          <p:cNvSpPr>
            <a:spLocks noGrp="1"/>
          </p:cNvSpPr>
          <p:nvPr>
            <p:ph idx="1"/>
          </p:nvPr>
        </p:nvSpPr>
        <p:spPr/>
        <p:txBody>
          <a:bodyPr/>
          <a:lstStyle/>
          <a:p>
            <a:pPr marL="0" indent="0" algn="just">
              <a:buNone/>
            </a:pPr>
            <a:r>
              <a:rPr lang="en-US" dirty="0"/>
              <a:t>A cost is an expenditure incurred by a firm to produce goods and services for sale in the market. In other words, a cost is the outflow of money from the business to gain inflow of money after sale of the commodity. A producer has to incur various costs in order to produce goods and services. These costs are of various types.</a:t>
            </a:r>
            <a:endParaRPr lang="en-IN" dirty="0"/>
          </a:p>
        </p:txBody>
      </p:sp>
    </p:spTree>
    <p:extLst>
      <p:ext uri="{BB962C8B-B14F-4D97-AF65-F5344CB8AC3E}">
        <p14:creationId xmlns:p14="http://schemas.microsoft.com/office/powerpoint/2010/main" val="3865797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8D440-EF73-A02E-89FE-3229B4C20A0D}"/>
              </a:ext>
            </a:extLst>
          </p:cNvPr>
          <p:cNvSpPr>
            <a:spLocks noGrp="1"/>
          </p:cNvSpPr>
          <p:nvPr>
            <p:ph type="title"/>
          </p:nvPr>
        </p:nvSpPr>
        <p:spPr/>
        <p:txBody>
          <a:bodyPr/>
          <a:lstStyle/>
          <a:p>
            <a:r>
              <a:rPr lang="en-US" b="1" dirty="0"/>
              <a:t>The following are the various types of costs:- </a:t>
            </a:r>
            <a:endParaRPr lang="en-IN" b="1" dirty="0"/>
          </a:p>
        </p:txBody>
      </p:sp>
      <p:sp>
        <p:nvSpPr>
          <p:cNvPr id="3" name="Content Placeholder 2">
            <a:extLst>
              <a:ext uri="{FF2B5EF4-FFF2-40B4-BE49-F238E27FC236}">
                <a16:creationId xmlns:a16="http://schemas.microsoft.com/office/drawing/2014/main" id="{BB7A4401-9E6E-DFDA-622C-8B77C414C14D}"/>
              </a:ext>
            </a:extLst>
          </p:cNvPr>
          <p:cNvSpPr>
            <a:spLocks noGrp="1"/>
          </p:cNvSpPr>
          <p:nvPr>
            <p:ph idx="1"/>
          </p:nvPr>
        </p:nvSpPr>
        <p:spPr/>
        <p:txBody>
          <a:bodyPr>
            <a:normAutofit lnSpcReduction="10000"/>
          </a:bodyPr>
          <a:lstStyle/>
          <a:p>
            <a:pPr marL="514350" indent="-514350">
              <a:buAutoNum type="arabicPeriod"/>
            </a:pPr>
            <a:r>
              <a:rPr lang="en-US" dirty="0"/>
              <a:t>Direct costs or explicit costs </a:t>
            </a:r>
          </a:p>
          <a:p>
            <a:pPr marL="514350" indent="-514350">
              <a:buAutoNum type="arabicPeriod"/>
            </a:pPr>
            <a:r>
              <a:rPr lang="en-US" dirty="0"/>
              <a:t>Indirect costs or implicit costs </a:t>
            </a:r>
          </a:p>
          <a:p>
            <a:pPr marL="514350" indent="-514350">
              <a:buAutoNum type="arabicPeriod"/>
            </a:pPr>
            <a:r>
              <a:rPr lang="en-US" dirty="0"/>
              <a:t>Fixed costs </a:t>
            </a:r>
          </a:p>
          <a:p>
            <a:pPr marL="514350" indent="-514350">
              <a:buAutoNum type="arabicPeriod"/>
            </a:pPr>
            <a:r>
              <a:rPr lang="en-US" dirty="0"/>
              <a:t>Variable costs </a:t>
            </a:r>
          </a:p>
          <a:p>
            <a:pPr marL="514350" indent="-514350">
              <a:buAutoNum type="arabicPeriod"/>
            </a:pPr>
            <a:r>
              <a:rPr lang="en-US" dirty="0"/>
              <a:t>Accounting costs </a:t>
            </a:r>
          </a:p>
          <a:p>
            <a:pPr marL="514350" indent="-514350">
              <a:buAutoNum type="arabicPeriod"/>
            </a:pPr>
            <a:r>
              <a:rPr lang="en-US" dirty="0"/>
              <a:t>Economic costs </a:t>
            </a:r>
          </a:p>
          <a:p>
            <a:pPr marL="514350" indent="-514350">
              <a:buAutoNum type="arabicPeriod"/>
            </a:pPr>
            <a:r>
              <a:rPr lang="en-US" dirty="0"/>
              <a:t>Total costs </a:t>
            </a:r>
          </a:p>
          <a:p>
            <a:pPr marL="514350" indent="-514350">
              <a:buAutoNum type="arabicPeriod"/>
            </a:pPr>
            <a:r>
              <a:rPr lang="en-US" dirty="0"/>
              <a:t>Average costs </a:t>
            </a:r>
          </a:p>
          <a:p>
            <a:pPr marL="514350" indent="-514350">
              <a:buAutoNum type="arabicPeriod"/>
            </a:pPr>
            <a:r>
              <a:rPr lang="en-US" dirty="0"/>
              <a:t>Marginal costs </a:t>
            </a:r>
          </a:p>
          <a:p>
            <a:pPr marL="514350" indent="-514350">
              <a:buAutoNum type="arabicPeriod"/>
            </a:pPr>
            <a:r>
              <a:rPr lang="en-US" dirty="0"/>
              <a:t>Opportunity costs</a:t>
            </a:r>
            <a:endParaRPr lang="en-IN" dirty="0"/>
          </a:p>
        </p:txBody>
      </p:sp>
    </p:spTree>
    <p:extLst>
      <p:ext uri="{BB962C8B-B14F-4D97-AF65-F5344CB8AC3E}">
        <p14:creationId xmlns:p14="http://schemas.microsoft.com/office/powerpoint/2010/main" val="2888769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9B03D-5B94-C41C-D27D-7B86C727067B}"/>
              </a:ext>
            </a:extLst>
          </p:cNvPr>
          <p:cNvSpPr>
            <a:spLocks noGrp="1"/>
          </p:cNvSpPr>
          <p:nvPr>
            <p:ph type="title"/>
          </p:nvPr>
        </p:nvSpPr>
        <p:spPr/>
        <p:txBody>
          <a:bodyPr/>
          <a:lstStyle/>
          <a:p>
            <a:r>
              <a:rPr lang="en-US" b="1" dirty="0"/>
              <a:t>Direct cost or explicit cost:</a:t>
            </a:r>
            <a:endParaRPr lang="en-IN" b="1" dirty="0"/>
          </a:p>
        </p:txBody>
      </p:sp>
      <p:sp>
        <p:nvSpPr>
          <p:cNvPr id="3" name="Content Placeholder 2">
            <a:extLst>
              <a:ext uri="{FF2B5EF4-FFF2-40B4-BE49-F238E27FC236}">
                <a16:creationId xmlns:a16="http://schemas.microsoft.com/office/drawing/2014/main" id="{8451F4FE-3463-FCE0-4DAF-F92C8082CE77}"/>
              </a:ext>
            </a:extLst>
          </p:cNvPr>
          <p:cNvSpPr>
            <a:spLocks noGrp="1"/>
          </p:cNvSpPr>
          <p:nvPr>
            <p:ph idx="1"/>
          </p:nvPr>
        </p:nvSpPr>
        <p:spPr/>
        <p:txBody>
          <a:bodyPr>
            <a:normAutofit/>
          </a:bodyPr>
          <a:lstStyle/>
          <a:p>
            <a:pPr marL="0" indent="0" algn="just">
              <a:buNone/>
            </a:pPr>
            <a:r>
              <a:rPr lang="en-US" dirty="0"/>
              <a:t>Explicit costs are those costs which are met by cash payments for employing various factors of production. The producer actually pays money to produce his goods and services. A direct or explicit cost is the material, labor, expenses, overheads, selling and distribution, administrative cost related to production of a commodity. It is accurate in nature. An explicit cost can be easily traceable. An explicit cost is defined as follows:</a:t>
            </a:r>
          </a:p>
          <a:p>
            <a:pPr marL="0" indent="0" algn="just">
              <a:buNone/>
            </a:pPr>
            <a:r>
              <a:rPr lang="en-US" dirty="0"/>
              <a:t>“An explicit cost is a direct expense that is paid in money to others or creditors during the production of goods.”</a:t>
            </a:r>
          </a:p>
          <a:p>
            <a:pPr marL="0" indent="0" algn="just">
              <a:buNone/>
            </a:pPr>
            <a:r>
              <a:rPr lang="en-US" dirty="0"/>
              <a:t>Uses of explicit costs: 1. It shows the expenditure incurred on production of the commodity which is considered for pricing strategy; 2. It also helps in calculating profits; 3. It helps in decision making</a:t>
            </a:r>
            <a:endParaRPr lang="en-IN" dirty="0"/>
          </a:p>
        </p:txBody>
      </p:sp>
    </p:spTree>
    <p:extLst>
      <p:ext uri="{BB962C8B-B14F-4D97-AF65-F5344CB8AC3E}">
        <p14:creationId xmlns:p14="http://schemas.microsoft.com/office/powerpoint/2010/main" val="1434521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45837-3630-2B7B-63BB-B99081CB736E}"/>
              </a:ext>
            </a:extLst>
          </p:cNvPr>
          <p:cNvSpPr>
            <a:spLocks noGrp="1"/>
          </p:cNvSpPr>
          <p:nvPr>
            <p:ph type="title"/>
          </p:nvPr>
        </p:nvSpPr>
        <p:spPr/>
        <p:txBody>
          <a:bodyPr/>
          <a:lstStyle/>
          <a:p>
            <a:r>
              <a:rPr lang="en-US" b="1" dirty="0"/>
              <a:t>Indirect cost or implied cost:</a:t>
            </a:r>
            <a:endParaRPr lang="en-IN" b="1" dirty="0"/>
          </a:p>
        </p:txBody>
      </p:sp>
      <p:sp>
        <p:nvSpPr>
          <p:cNvPr id="3" name="Content Placeholder 2">
            <a:extLst>
              <a:ext uri="{FF2B5EF4-FFF2-40B4-BE49-F238E27FC236}">
                <a16:creationId xmlns:a16="http://schemas.microsoft.com/office/drawing/2014/main" id="{871D45E8-1425-6F04-D54A-A466B5DF1A78}"/>
              </a:ext>
            </a:extLst>
          </p:cNvPr>
          <p:cNvSpPr>
            <a:spLocks noGrp="1"/>
          </p:cNvSpPr>
          <p:nvPr>
            <p:ph idx="1"/>
          </p:nvPr>
        </p:nvSpPr>
        <p:spPr/>
        <p:txBody>
          <a:bodyPr>
            <a:normAutofit/>
          </a:bodyPr>
          <a:lstStyle/>
          <a:p>
            <a:pPr marL="0" indent="0" algn="just">
              <a:buNone/>
            </a:pPr>
            <a:r>
              <a:rPr lang="en-US" dirty="0"/>
              <a:t>Implicit costs are those costs which the firm lets go or sacrifices in order to hire an alternative factor of production. These costs are opportunity costs of the factors of production. Implicit cost is also called as imputed cost. Here cash outflow does not happen. An implicit cost is defined as under: </a:t>
            </a:r>
          </a:p>
          <a:p>
            <a:pPr marL="0" indent="0" algn="just">
              <a:buNone/>
            </a:pPr>
            <a:r>
              <a:rPr lang="en-US" dirty="0"/>
              <a:t>“An implicit cost is the factor of production sacrificed by the producer for an alternative factor production. The opportunity foregone is the implicit cost.” </a:t>
            </a:r>
          </a:p>
          <a:p>
            <a:pPr marL="0" indent="0" algn="just">
              <a:buNone/>
            </a:pPr>
            <a:r>
              <a:rPr lang="en-US" dirty="0"/>
              <a:t>Uses of implicit cost: 1. It helps in decision making 2. It helps to ascertain opportunity costs 3. They directly impact profitability of the firm</a:t>
            </a:r>
            <a:endParaRPr lang="en-IN" dirty="0"/>
          </a:p>
        </p:txBody>
      </p:sp>
    </p:spTree>
    <p:extLst>
      <p:ext uri="{BB962C8B-B14F-4D97-AF65-F5344CB8AC3E}">
        <p14:creationId xmlns:p14="http://schemas.microsoft.com/office/powerpoint/2010/main" val="2702013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6BD6-3B7D-4FB0-2E06-2DF9B7F41833}"/>
              </a:ext>
            </a:extLst>
          </p:cNvPr>
          <p:cNvSpPr>
            <a:spLocks noGrp="1"/>
          </p:cNvSpPr>
          <p:nvPr>
            <p:ph type="title"/>
          </p:nvPr>
        </p:nvSpPr>
        <p:spPr/>
        <p:txBody>
          <a:bodyPr/>
          <a:lstStyle/>
          <a:p>
            <a:r>
              <a:rPr lang="en-US" b="1" dirty="0"/>
              <a:t>Fixed costs:</a:t>
            </a:r>
            <a:endParaRPr lang="en-IN" b="1" dirty="0"/>
          </a:p>
        </p:txBody>
      </p:sp>
      <p:sp>
        <p:nvSpPr>
          <p:cNvPr id="3" name="Content Placeholder 2">
            <a:extLst>
              <a:ext uri="{FF2B5EF4-FFF2-40B4-BE49-F238E27FC236}">
                <a16:creationId xmlns:a16="http://schemas.microsoft.com/office/drawing/2014/main" id="{EF26E920-655B-2A2A-A172-14F318C5326C}"/>
              </a:ext>
            </a:extLst>
          </p:cNvPr>
          <p:cNvSpPr>
            <a:spLocks noGrp="1"/>
          </p:cNvSpPr>
          <p:nvPr>
            <p:ph idx="1"/>
          </p:nvPr>
        </p:nvSpPr>
        <p:spPr/>
        <p:txBody>
          <a:bodyPr/>
          <a:lstStyle/>
          <a:p>
            <a:pPr marL="0" indent="0" algn="just">
              <a:buNone/>
            </a:pPr>
            <a:r>
              <a:rPr lang="en-US" dirty="0"/>
              <a:t>Fixed costs are those costs that do not change in the short run period of time. Fixed costs remain the same regardless of the amount of production and sale of commodities. These costs are incurred by the company irrespective of its production, i.e. even at zero production, the firm incurs fixed cost. A fixed cost can be defined as follows: </a:t>
            </a:r>
          </a:p>
          <a:p>
            <a:pPr marL="0" indent="0" algn="just">
              <a:buNone/>
            </a:pPr>
            <a:r>
              <a:rPr lang="en-US" dirty="0"/>
              <a:t>“A fixed cost is the cost that remains the same and fixed irrespective of the production of goods.”</a:t>
            </a:r>
          </a:p>
          <a:p>
            <a:pPr marL="0" indent="0" algn="just">
              <a:buNone/>
            </a:pPr>
            <a:r>
              <a:rPr lang="en-US" dirty="0"/>
              <a:t>Uses of fixed cost: 1. Useful in evaluating break – even analysis; 2. Helps in pricing strategy; 3. Helps in decision – making; 4. Helps in controlling variable costs</a:t>
            </a:r>
            <a:endParaRPr lang="en-IN" dirty="0"/>
          </a:p>
        </p:txBody>
      </p:sp>
    </p:spTree>
    <p:extLst>
      <p:ext uri="{BB962C8B-B14F-4D97-AF65-F5344CB8AC3E}">
        <p14:creationId xmlns:p14="http://schemas.microsoft.com/office/powerpoint/2010/main" val="1097858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D4CE6-3A40-E721-4FE3-379C85D1D328}"/>
              </a:ext>
            </a:extLst>
          </p:cNvPr>
          <p:cNvSpPr>
            <a:spLocks noGrp="1"/>
          </p:cNvSpPr>
          <p:nvPr>
            <p:ph type="title"/>
          </p:nvPr>
        </p:nvSpPr>
        <p:spPr/>
        <p:txBody>
          <a:bodyPr/>
          <a:lstStyle/>
          <a:p>
            <a:r>
              <a:rPr lang="en-US" b="1" dirty="0"/>
              <a:t>Variable Cost:</a:t>
            </a:r>
            <a:endParaRPr lang="en-IN" b="1" dirty="0"/>
          </a:p>
        </p:txBody>
      </p:sp>
      <p:sp>
        <p:nvSpPr>
          <p:cNvPr id="3" name="Content Placeholder 2">
            <a:extLst>
              <a:ext uri="{FF2B5EF4-FFF2-40B4-BE49-F238E27FC236}">
                <a16:creationId xmlns:a16="http://schemas.microsoft.com/office/drawing/2014/main" id="{F84E5FA1-FF21-D472-801E-C76B2EFB8A6C}"/>
              </a:ext>
            </a:extLst>
          </p:cNvPr>
          <p:cNvSpPr>
            <a:spLocks noGrp="1"/>
          </p:cNvSpPr>
          <p:nvPr>
            <p:ph idx="1"/>
          </p:nvPr>
        </p:nvSpPr>
        <p:spPr/>
        <p:txBody>
          <a:bodyPr/>
          <a:lstStyle/>
          <a:p>
            <a:pPr marL="0" indent="0" algn="just">
              <a:buNone/>
            </a:pPr>
            <a:r>
              <a:rPr lang="en-US" dirty="0"/>
              <a:t>A variable cost is that cost which changes in short – run and long – run time period. It always keeps on changing. These costs are incurred during production process and thus are the costs incurred for employing various factors of production. A fixed cost becomes a variable cost in the long – run. </a:t>
            </a:r>
          </a:p>
          <a:p>
            <a:pPr marL="0" indent="0" algn="just">
              <a:buNone/>
            </a:pPr>
            <a:r>
              <a:rPr lang="en-US" dirty="0"/>
              <a:t>A variable cost is defined as follows:- “A variable cost is the expenditure incurred on the production of goods and therefore is ever changing.” </a:t>
            </a:r>
          </a:p>
          <a:p>
            <a:pPr marL="0" indent="0" algn="just">
              <a:buNone/>
            </a:pPr>
            <a:r>
              <a:rPr lang="en-US" dirty="0"/>
              <a:t>Uses of variable cost: 1. Helps to set prices for the commodity; 2. Helps to plan profits; 3. Helps in decision making; 4. Helps in cost control;</a:t>
            </a:r>
            <a:endParaRPr lang="en-IN" dirty="0"/>
          </a:p>
        </p:txBody>
      </p:sp>
    </p:spTree>
    <p:extLst>
      <p:ext uri="{BB962C8B-B14F-4D97-AF65-F5344CB8AC3E}">
        <p14:creationId xmlns:p14="http://schemas.microsoft.com/office/powerpoint/2010/main" val="529428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6BC8A-ED5D-C435-CE8C-1242030972E2}"/>
              </a:ext>
            </a:extLst>
          </p:cNvPr>
          <p:cNvSpPr>
            <a:spLocks noGrp="1"/>
          </p:cNvSpPr>
          <p:nvPr>
            <p:ph type="title"/>
          </p:nvPr>
        </p:nvSpPr>
        <p:spPr/>
        <p:txBody>
          <a:bodyPr/>
          <a:lstStyle/>
          <a:p>
            <a:r>
              <a:rPr lang="en-US" b="1" dirty="0"/>
              <a:t>Accounting Costs:</a:t>
            </a:r>
            <a:endParaRPr lang="en-IN" b="1" dirty="0"/>
          </a:p>
        </p:txBody>
      </p:sp>
      <p:sp>
        <p:nvSpPr>
          <p:cNvPr id="3" name="Content Placeholder 2">
            <a:extLst>
              <a:ext uri="{FF2B5EF4-FFF2-40B4-BE49-F238E27FC236}">
                <a16:creationId xmlns:a16="http://schemas.microsoft.com/office/drawing/2014/main" id="{35C19ABE-5251-E423-0ED9-ACCB8703CAFE}"/>
              </a:ext>
            </a:extLst>
          </p:cNvPr>
          <p:cNvSpPr>
            <a:spLocks noGrp="1"/>
          </p:cNvSpPr>
          <p:nvPr>
            <p:ph idx="1"/>
          </p:nvPr>
        </p:nvSpPr>
        <p:spPr/>
        <p:txBody>
          <a:bodyPr/>
          <a:lstStyle/>
          <a:p>
            <a:pPr marL="0" indent="0" algn="just">
              <a:buNone/>
            </a:pPr>
            <a:r>
              <a:rPr lang="en-US" dirty="0"/>
              <a:t>Accounting costs are those costs that a firm actually incurs. These costs are explicit costs. There is an actual expenditure which is kept in records for future reference. An accounting cost is defined as follows:- “An accounting cost is the actual expenditure incurred by the producer in the course of business. These expenses also have a written record.”</a:t>
            </a:r>
          </a:p>
          <a:p>
            <a:pPr marL="0" indent="0" algn="just">
              <a:buNone/>
            </a:pPr>
            <a:r>
              <a:rPr lang="en-US" dirty="0"/>
              <a:t> Uses of accounting cost: 1. It shows the expenditure incurred on production of the commodity which is considered for pricing strategy; 2. It also helps in calculating profits; 3. It helps in decision – making</a:t>
            </a:r>
            <a:endParaRPr lang="en-IN" dirty="0"/>
          </a:p>
        </p:txBody>
      </p:sp>
    </p:spTree>
    <p:extLst>
      <p:ext uri="{BB962C8B-B14F-4D97-AF65-F5344CB8AC3E}">
        <p14:creationId xmlns:p14="http://schemas.microsoft.com/office/powerpoint/2010/main" val="1044244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0F89E-A8C0-B165-A748-26B68373E205}"/>
              </a:ext>
            </a:extLst>
          </p:cNvPr>
          <p:cNvSpPr>
            <a:spLocks noGrp="1"/>
          </p:cNvSpPr>
          <p:nvPr>
            <p:ph type="title"/>
          </p:nvPr>
        </p:nvSpPr>
        <p:spPr/>
        <p:txBody>
          <a:bodyPr/>
          <a:lstStyle/>
          <a:p>
            <a:r>
              <a:rPr lang="en-US" b="1" dirty="0"/>
              <a:t>Economic Costs:</a:t>
            </a:r>
            <a:endParaRPr lang="en-IN" b="1" dirty="0"/>
          </a:p>
        </p:txBody>
      </p:sp>
      <p:sp>
        <p:nvSpPr>
          <p:cNvPr id="3" name="Content Placeholder 2">
            <a:extLst>
              <a:ext uri="{FF2B5EF4-FFF2-40B4-BE49-F238E27FC236}">
                <a16:creationId xmlns:a16="http://schemas.microsoft.com/office/drawing/2014/main" id="{587C6DA5-CA58-6797-0C85-6042C368CF03}"/>
              </a:ext>
            </a:extLst>
          </p:cNvPr>
          <p:cNvSpPr>
            <a:spLocks noGrp="1"/>
          </p:cNvSpPr>
          <p:nvPr>
            <p:ph idx="1"/>
          </p:nvPr>
        </p:nvSpPr>
        <p:spPr/>
        <p:txBody>
          <a:bodyPr>
            <a:normAutofit lnSpcReduction="10000"/>
          </a:bodyPr>
          <a:lstStyle/>
          <a:p>
            <a:pPr marL="0" indent="0" algn="just">
              <a:buNone/>
            </a:pPr>
            <a:r>
              <a:rPr lang="en-US" dirty="0"/>
              <a:t>Economic costs are those costs that an entrepreneur incurs while conducting economic activities. For an entrepreneur an economic activity is his business. Therefore, economic costs include all the direct and indirect that the entrepreneur incurs while conducting business. An economic cost is the summation of explicit cost and implicit cost. An economic cost is defined as follows:</a:t>
            </a:r>
          </a:p>
          <a:p>
            <a:pPr marL="0" indent="0" algn="just">
              <a:buNone/>
            </a:pPr>
            <a:r>
              <a:rPr lang="en-US" dirty="0"/>
              <a:t>“An economic cost is the combination of direct and indirect costs that are incurred by the firm to produce commodities.” </a:t>
            </a:r>
          </a:p>
          <a:p>
            <a:pPr marL="0" indent="0" algn="just">
              <a:buNone/>
            </a:pPr>
            <a:r>
              <a:rPr lang="en-US" dirty="0"/>
              <a:t>Uses of economic cost: 1. It shows the expenditure incurred on production of the commodity which is considered for pricing strategy; 2. It also helps in calculating profits; 3. It helps in decision – making; 4. It helps in decision making 5. It helps to ascertain opportunity costs 6. They directly impact profitability of the firm</a:t>
            </a:r>
            <a:endParaRPr lang="en-IN" dirty="0"/>
          </a:p>
        </p:txBody>
      </p:sp>
    </p:spTree>
    <p:extLst>
      <p:ext uri="{BB962C8B-B14F-4D97-AF65-F5344CB8AC3E}">
        <p14:creationId xmlns:p14="http://schemas.microsoft.com/office/powerpoint/2010/main" val="28320844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1378</Words>
  <Application>Microsoft Office PowerPoint</Application>
  <PresentationFormat>Widescreen</PresentationFormat>
  <Paragraphs>56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Cost</vt:lpstr>
      <vt:lpstr>Cost:</vt:lpstr>
      <vt:lpstr>The following are the various types of costs:- </vt:lpstr>
      <vt:lpstr>Direct cost or explicit cost:</vt:lpstr>
      <vt:lpstr>Indirect cost or implied cost:</vt:lpstr>
      <vt:lpstr>Fixed costs:</vt:lpstr>
      <vt:lpstr>Variable Cost:</vt:lpstr>
      <vt:lpstr>Accounting Costs:</vt:lpstr>
      <vt:lpstr>Economic Costs:</vt:lpstr>
      <vt:lpstr>Total cost:</vt:lpstr>
      <vt:lpstr>Average Cost:</vt:lpstr>
      <vt:lpstr>Marginal cost:</vt:lpstr>
      <vt:lpstr>Opportunity Cost: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dc:title>
  <dc:creator>Shailee Upadhayay</dc:creator>
  <cp:lastModifiedBy>Shailee Upadhayay</cp:lastModifiedBy>
  <cp:revision>1</cp:revision>
  <dcterms:created xsi:type="dcterms:W3CDTF">2023-07-11T08:41:49Z</dcterms:created>
  <dcterms:modified xsi:type="dcterms:W3CDTF">2023-07-12T06:34:45Z</dcterms:modified>
</cp:coreProperties>
</file>