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614732B-250D-45CF-96AF-BAE3A9A14A9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7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5CAE53-B957-430D-937B-B7404887040B}"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4732B-250D-45CF-96AF-BAE3A9A14A9F}" type="slidenum">
              <a:rPr lang="en-US" smtClean="0"/>
              <a:t>‹#›</a:t>
            </a:fld>
            <a:endParaRPr lang="en-US"/>
          </a:p>
        </p:txBody>
      </p:sp>
    </p:spTree>
    <p:extLst>
      <p:ext uri="{BB962C8B-B14F-4D97-AF65-F5344CB8AC3E}">
        <p14:creationId xmlns:p14="http://schemas.microsoft.com/office/powerpoint/2010/main" val="405114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704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56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spTree>
    <p:extLst>
      <p:ext uri="{BB962C8B-B14F-4D97-AF65-F5344CB8AC3E}">
        <p14:creationId xmlns:p14="http://schemas.microsoft.com/office/powerpoint/2010/main" val="134607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362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873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95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6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spTree>
    <p:extLst>
      <p:ext uri="{BB962C8B-B14F-4D97-AF65-F5344CB8AC3E}">
        <p14:creationId xmlns:p14="http://schemas.microsoft.com/office/powerpoint/2010/main" val="405346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CAE53-B957-430D-937B-B7404887040B}"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4732B-250D-45CF-96AF-BAE3A9A14A9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78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5CAE53-B957-430D-937B-B7404887040B}"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4732B-250D-45CF-96AF-BAE3A9A14A9F}" type="slidenum">
              <a:rPr lang="en-US" smtClean="0"/>
              <a:t>‹#›</a:t>
            </a:fld>
            <a:endParaRPr lang="en-US"/>
          </a:p>
        </p:txBody>
      </p:sp>
    </p:spTree>
    <p:extLst>
      <p:ext uri="{BB962C8B-B14F-4D97-AF65-F5344CB8AC3E}">
        <p14:creationId xmlns:p14="http://schemas.microsoft.com/office/powerpoint/2010/main" val="34884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CAE53-B957-430D-937B-B7404887040B}"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4732B-250D-45CF-96AF-BAE3A9A14A9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31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5CAE53-B957-430D-937B-B7404887040B}"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4732B-250D-45CF-96AF-BAE3A9A14A9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52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CAE53-B957-430D-937B-B7404887040B}"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4732B-250D-45CF-96AF-BAE3A9A14A9F}" type="slidenum">
              <a:rPr lang="en-US" smtClean="0"/>
              <a:t>‹#›</a:t>
            </a:fld>
            <a:endParaRPr lang="en-US"/>
          </a:p>
        </p:txBody>
      </p:sp>
    </p:spTree>
    <p:extLst>
      <p:ext uri="{BB962C8B-B14F-4D97-AF65-F5344CB8AC3E}">
        <p14:creationId xmlns:p14="http://schemas.microsoft.com/office/powerpoint/2010/main" val="159456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5CAE53-B957-430D-937B-B7404887040B}"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4732B-250D-45CF-96AF-BAE3A9A14A9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31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5CAE53-B957-430D-937B-B7404887040B}"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4732B-250D-45CF-96AF-BAE3A9A14A9F}" type="slidenum">
              <a:rPr lang="en-US" smtClean="0"/>
              <a:t>‹#›</a:t>
            </a:fld>
            <a:endParaRPr lang="en-US"/>
          </a:p>
        </p:txBody>
      </p:sp>
    </p:spTree>
    <p:extLst>
      <p:ext uri="{BB962C8B-B14F-4D97-AF65-F5344CB8AC3E}">
        <p14:creationId xmlns:p14="http://schemas.microsoft.com/office/powerpoint/2010/main" val="156520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5CAE53-B957-430D-937B-B7404887040B}" type="datetimeFigureOut">
              <a:rPr lang="en-US" smtClean="0"/>
              <a:t>4/23/2023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14732B-250D-45CF-96AF-BAE3A9A14A9F}" type="slidenum">
              <a:rPr lang="en-US" smtClean="0"/>
              <a:t>‹#›</a:t>
            </a:fld>
            <a:endParaRPr lang="en-US"/>
          </a:p>
        </p:txBody>
      </p:sp>
    </p:spTree>
    <p:extLst>
      <p:ext uri="{BB962C8B-B14F-4D97-AF65-F5344CB8AC3E}">
        <p14:creationId xmlns:p14="http://schemas.microsoft.com/office/powerpoint/2010/main" val="288039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4E81-ED24-BDAE-17DD-2C4F44A96D63}"/>
              </a:ext>
            </a:extLst>
          </p:cNvPr>
          <p:cNvSpPr>
            <a:spLocks noGrp="1"/>
          </p:cNvSpPr>
          <p:nvPr>
            <p:ph type="ctrTitle"/>
          </p:nvPr>
        </p:nvSpPr>
        <p:spPr/>
        <p:txBody>
          <a:bodyPr/>
          <a:lstStyle/>
          <a:p>
            <a:r>
              <a:rPr lang="en-US" b="1" i="0" dirty="0">
                <a:solidFill>
                  <a:srgbClr val="222222"/>
                </a:solidFill>
                <a:effectLst/>
                <a:latin typeface="Roboto" panose="02000000000000000000" pitchFamily="2" charset="0"/>
              </a:rPr>
              <a:t>Demand</a:t>
            </a:r>
            <a:endParaRPr lang="en-US" dirty="0"/>
          </a:p>
        </p:txBody>
      </p:sp>
      <p:sp>
        <p:nvSpPr>
          <p:cNvPr id="3" name="Subtitle 2">
            <a:extLst>
              <a:ext uri="{FF2B5EF4-FFF2-40B4-BE49-F238E27FC236}">
                <a16:creationId xmlns:a16="http://schemas.microsoft.com/office/drawing/2014/main" id="{D36C9140-3D64-56A1-C2F7-34D7E48D37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69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41D4-9FC9-0A46-FAC4-E9026152EC40}"/>
              </a:ext>
            </a:extLst>
          </p:cNvPr>
          <p:cNvSpPr>
            <a:spLocks noGrp="1"/>
          </p:cNvSpPr>
          <p:nvPr>
            <p:ph type="title"/>
          </p:nvPr>
        </p:nvSpPr>
        <p:spPr/>
        <p:txBody>
          <a:bodyPr/>
          <a:lstStyle/>
          <a:p>
            <a:r>
              <a:rPr lang="en-US" b="1" i="0" dirty="0">
                <a:solidFill>
                  <a:srgbClr val="222222"/>
                </a:solidFill>
                <a:effectLst/>
                <a:latin typeface="Roboto" panose="02000000000000000000" pitchFamily="2" charset="0"/>
              </a:rPr>
              <a:t>Demand</a:t>
            </a:r>
            <a:endParaRPr lang="en-US" dirty="0"/>
          </a:p>
        </p:txBody>
      </p:sp>
      <p:sp>
        <p:nvSpPr>
          <p:cNvPr id="3" name="Content Placeholder 2">
            <a:extLst>
              <a:ext uri="{FF2B5EF4-FFF2-40B4-BE49-F238E27FC236}">
                <a16:creationId xmlns:a16="http://schemas.microsoft.com/office/drawing/2014/main" id="{46F328B6-DA23-3BAE-6240-8AE9FA4516DF}"/>
              </a:ext>
            </a:extLst>
          </p:cNvPr>
          <p:cNvSpPr>
            <a:spLocks noGrp="1"/>
          </p:cNvSpPr>
          <p:nvPr>
            <p:ph idx="1"/>
          </p:nvPr>
        </p:nvSpPr>
        <p:spPr/>
        <p:txBody>
          <a:bodyPr>
            <a:normAutofit fontScale="85000" lnSpcReduction="10000"/>
          </a:bodyPr>
          <a:lstStyle/>
          <a:p>
            <a:pPr marL="0" indent="0" algn="just">
              <a:buNone/>
            </a:pPr>
            <a:r>
              <a:rPr lang="en-US" b="1" i="0" dirty="0">
                <a:solidFill>
                  <a:srgbClr val="222222"/>
                </a:solidFill>
                <a:effectLst/>
                <a:latin typeface="Roboto" panose="02000000000000000000" pitchFamily="2" charset="0"/>
              </a:rPr>
              <a:t>Demand</a:t>
            </a:r>
            <a:r>
              <a:rPr lang="en-US" b="0" i="0" dirty="0">
                <a:solidFill>
                  <a:srgbClr val="222222"/>
                </a:solidFill>
                <a:effectLst/>
                <a:latin typeface="Roboto" panose="02000000000000000000" pitchFamily="2" charset="0"/>
              </a:rPr>
              <a:t> is a quantity of a commodity which a consumer wishes to purchase at a given level of price and during a specified period of time.</a:t>
            </a:r>
            <a:br>
              <a:rPr lang="en-US" dirty="0"/>
            </a:br>
            <a:r>
              <a:rPr lang="en-US" b="0" i="0" dirty="0">
                <a:solidFill>
                  <a:srgbClr val="222222"/>
                </a:solidFill>
                <a:effectLst/>
                <a:latin typeface="Roboto" panose="02000000000000000000" pitchFamily="2" charset="0"/>
              </a:rPr>
              <a:t>In other words, demand for a commodity refers to the desire to buy a commodity backed with sufficient purchasing power and the willingness to spend.</a:t>
            </a:r>
          </a:p>
          <a:p>
            <a:pPr marL="0" indent="0" algn="just">
              <a:buNone/>
            </a:pPr>
            <a:r>
              <a:rPr lang="en-US" b="1" i="0" dirty="0">
                <a:solidFill>
                  <a:srgbClr val="222222"/>
                </a:solidFill>
                <a:effectLst/>
                <a:latin typeface="Roboto" panose="02000000000000000000" pitchFamily="2" charset="0"/>
              </a:rPr>
              <a:t>Desire</a:t>
            </a:r>
            <a:r>
              <a:rPr lang="en-US" b="0" i="0" dirty="0">
                <a:solidFill>
                  <a:srgbClr val="222222"/>
                </a:solidFill>
                <a:effectLst/>
                <a:latin typeface="Roboto" panose="02000000000000000000" pitchFamily="2" charset="0"/>
              </a:rPr>
              <a:t> is just a wish for a commodity and a person can desire a commodity even if he does not have the capacity to buy it from the market whereas demand is desire backed by purchasing power that is to say whatever an individual is willing to buy from the market in a given period of time at a given price. A poor person can desire to own a car but that will not become a demand because he does not have the purchasing power to buy a car from the market.</a:t>
            </a:r>
            <a:endParaRPr lang="en-US" dirty="0"/>
          </a:p>
        </p:txBody>
      </p:sp>
    </p:spTree>
    <p:extLst>
      <p:ext uri="{BB962C8B-B14F-4D97-AF65-F5344CB8AC3E}">
        <p14:creationId xmlns:p14="http://schemas.microsoft.com/office/powerpoint/2010/main" val="14020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1D4F-94CB-0994-C49C-5C14CCF7C7F1}"/>
              </a:ext>
            </a:extLst>
          </p:cNvPr>
          <p:cNvSpPr>
            <a:spLocks noGrp="1"/>
          </p:cNvSpPr>
          <p:nvPr>
            <p:ph type="title"/>
          </p:nvPr>
        </p:nvSpPr>
        <p:spPr/>
        <p:txBody>
          <a:bodyPr/>
          <a:lstStyle/>
          <a:p>
            <a:r>
              <a:rPr lang="en-US" b="1" i="0" dirty="0">
                <a:solidFill>
                  <a:srgbClr val="222222"/>
                </a:solidFill>
                <a:effectLst/>
                <a:latin typeface="Roboto" panose="02000000000000000000" pitchFamily="2" charset="0"/>
              </a:rPr>
              <a:t>Factors affecting demand:</a:t>
            </a:r>
            <a:endParaRPr lang="en-US" dirty="0"/>
          </a:p>
        </p:txBody>
      </p:sp>
      <p:sp>
        <p:nvSpPr>
          <p:cNvPr id="3" name="Content Placeholder 2">
            <a:extLst>
              <a:ext uri="{FF2B5EF4-FFF2-40B4-BE49-F238E27FC236}">
                <a16:creationId xmlns:a16="http://schemas.microsoft.com/office/drawing/2014/main" id="{450E913C-460C-8EC4-51B5-721C29327379}"/>
              </a:ext>
            </a:extLst>
          </p:cNvPr>
          <p:cNvSpPr>
            <a:spLocks noGrp="1"/>
          </p:cNvSpPr>
          <p:nvPr>
            <p:ph idx="1"/>
          </p:nvPr>
        </p:nvSpPr>
        <p:spPr/>
        <p:txBody>
          <a:bodyPr/>
          <a:lstStyle/>
          <a:p>
            <a:pPr marL="514350" indent="-514350" algn="just">
              <a:buAutoNum type="alphaLcParenBoth"/>
            </a:pPr>
            <a:r>
              <a:rPr lang="en-US" b="1" i="0" dirty="0">
                <a:solidFill>
                  <a:srgbClr val="222222"/>
                </a:solidFill>
                <a:effectLst/>
                <a:latin typeface="Roboto" panose="02000000000000000000" pitchFamily="2" charset="0"/>
              </a:rPr>
              <a:t>Price of the commodity:</a:t>
            </a:r>
            <a:r>
              <a:rPr lang="en-US" b="0" i="0" dirty="0">
                <a:solidFill>
                  <a:srgbClr val="222222"/>
                </a:solidFill>
                <a:effectLst/>
                <a:latin typeface="Roboto" panose="02000000000000000000" pitchFamily="2" charset="0"/>
              </a:rPr>
              <a:t> Inverse relationship exists between price of the commodity and demand of that commodity.</a:t>
            </a:r>
            <a:br>
              <a:rPr lang="en-US" dirty="0"/>
            </a:br>
            <a:r>
              <a:rPr lang="en-US" b="0" i="0" dirty="0">
                <a:solidFill>
                  <a:srgbClr val="222222"/>
                </a:solidFill>
                <a:effectLst/>
                <a:latin typeface="Roboto" panose="02000000000000000000" pitchFamily="2" charset="0"/>
              </a:rPr>
              <a:t>It means with the rise in price of the commodity the demand of that commodity falls and vice-versa.</a:t>
            </a:r>
          </a:p>
          <a:p>
            <a:pPr marL="0" indent="0" algn="l">
              <a:buNone/>
            </a:pPr>
            <a:r>
              <a:rPr lang="en-US" b="1" i="0" dirty="0">
                <a:solidFill>
                  <a:srgbClr val="222222"/>
                </a:solidFill>
                <a:effectLst/>
                <a:latin typeface="Roboto" panose="02000000000000000000" pitchFamily="2" charset="0"/>
              </a:rPr>
              <a:t>(b) Price of related goods: It may be of two types:</a:t>
            </a:r>
            <a:endParaRPr lang="en-US" b="0" i="0" dirty="0">
              <a:solidFill>
                <a:srgbClr val="222222"/>
              </a:solidFill>
              <a:effectLst/>
              <a:latin typeface="Roboto" panose="02000000000000000000" pitchFamily="2" charset="0"/>
            </a:endParaRPr>
          </a:p>
          <a:p>
            <a:pPr algn="l">
              <a:buFont typeface="+mj-lt"/>
              <a:buAutoNum type="arabicPeriod"/>
            </a:pPr>
            <a:r>
              <a:rPr lang="en-US" b="0" i="0" dirty="0">
                <a:solidFill>
                  <a:srgbClr val="222222"/>
                </a:solidFill>
                <a:effectLst/>
                <a:latin typeface="Roboto" panose="02000000000000000000" pitchFamily="2" charset="0"/>
              </a:rPr>
              <a:t>Substitute goods</a:t>
            </a:r>
          </a:p>
          <a:p>
            <a:pPr algn="l">
              <a:buFont typeface="+mj-lt"/>
              <a:buAutoNum type="arabicPeriod"/>
            </a:pPr>
            <a:r>
              <a:rPr lang="en-US" b="0" i="0" dirty="0">
                <a:solidFill>
                  <a:srgbClr val="222222"/>
                </a:solidFill>
                <a:effectLst/>
                <a:latin typeface="Roboto" panose="02000000000000000000" pitchFamily="2" charset="0"/>
              </a:rPr>
              <a:t>Complementary goods</a:t>
            </a:r>
          </a:p>
          <a:p>
            <a:pPr marL="514350" indent="-514350" algn="just">
              <a:buAutoNum type="alphaLcParenBoth"/>
            </a:pPr>
            <a:endParaRPr lang="en-US" dirty="0"/>
          </a:p>
        </p:txBody>
      </p:sp>
    </p:spTree>
    <p:extLst>
      <p:ext uri="{BB962C8B-B14F-4D97-AF65-F5344CB8AC3E}">
        <p14:creationId xmlns:p14="http://schemas.microsoft.com/office/powerpoint/2010/main" val="147548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2479-D65B-27B5-F1AD-2ABF4D1FAF3D}"/>
              </a:ext>
            </a:extLst>
          </p:cNvPr>
          <p:cNvSpPr>
            <a:spLocks noGrp="1"/>
          </p:cNvSpPr>
          <p:nvPr>
            <p:ph type="title"/>
          </p:nvPr>
        </p:nvSpPr>
        <p:spPr/>
        <p:txBody>
          <a:bodyPr/>
          <a:lstStyle/>
          <a:p>
            <a:r>
              <a:rPr lang="en-US" b="1" i="0" dirty="0">
                <a:solidFill>
                  <a:srgbClr val="222222"/>
                </a:solidFill>
                <a:effectLst/>
                <a:latin typeface="Roboto" panose="02000000000000000000" pitchFamily="2" charset="0"/>
              </a:rPr>
              <a:t>Factors affecting demand:</a:t>
            </a:r>
            <a:endParaRPr lang="en-US" dirty="0"/>
          </a:p>
        </p:txBody>
      </p:sp>
      <p:sp>
        <p:nvSpPr>
          <p:cNvPr id="3" name="Content Placeholder 2">
            <a:extLst>
              <a:ext uri="{FF2B5EF4-FFF2-40B4-BE49-F238E27FC236}">
                <a16:creationId xmlns:a16="http://schemas.microsoft.com/office/drawing/2014/main" id="{FC15CC00-0518-EFE3-C63E-2264346F9FBE}"/>
              </a:ext>
            </a:extLst>
          </p:cNvPr>
          <p:cNvSpPr>
            <a:spLocks noGrp="1"/>
          </p:cNvSpPr>
          <p:nvPr>
            <p:ph idx="1"/>
          </p:nvPr>
        </p:nvSpPr>
        <p:spPr/>
        <p:txBody>
          <a:bodyPr/>
          <a:lstStyle/>
          <a:p>
            <a:pPr marL="571500" indent="-571500" algn="just">
              <a:buAutoNum type="romanLcParenBoth"/>
            </a:pPr>
            <a:r>
              <a:rPr lang="en-US" b="1" i="0" dirty="0">
                <a:solidFill>
                  <a:srgbClr val="222222"/>
                </a:solidFill>
                <a:effectLst/>
                <a:latin typeface="Roboto" panose="02000000000000000000" pitchFamily="2" charset="0"/>
              </a:rPr>
              <a:t>Substitute Goods:</a:t>
            </a:r>
            <a:r>
              <a:rPr lang="en-US" b="0" i="0" dirty="0">
                <a:solidFill>
                  <a:srgbClr val="222222"/>
                </a:solidFill>
                <a:effectLst/>
                <a:latin typeface="Roboto" panose="02000000000000000000" pitchFamily="2" charset="0"/>
              </a:rPr>
              <a:t> Substitute goods are those goods which can be used in place of another goods and give the same satisfaction to a consumer.</a:t>
            </a:r>
          </a:p>
          <a:p>
            <a:pPr marL="0" indent="0" algn="just">
              <a:buNone/>
            </a:pPr>
            <a:r>
              <a:rPr lang="en-US" b="0" i="0" dirty="0">
                <a:solidFill>
                  <a:srgbClr val="222222"/>
                </a:solidFill>
                <a:effectLst/>
                <a:latin typeface="Roboto" panose="02000000000000000000" pitchFamily="2" charset="0"/>
              </a:rPr>
              <a:t>There would always exist a direct relationship between the price of substitute goods and demand for given commodity.</a:t>
            </a:r>
            <a:br>
              <a:rPr lang="en-US" dirty="0"/>
            </a:br>
            <a:r>
              <a:rPr lang="en-US" b="0" i="0" dirty="0">
                <a:solidFill>
                  <a:srgbClr val="222222"/>
                </a:solidFill>
                <a:effectLst/>
                <a:latin typeface="Roboto" panose="02000000000000000000" pitchFamily="2" charset="0"/>
              </a:rPr>
              <a:t>It means with an increase in price of substitute goods, the demand for given commodity also rises and vice-versa. For example, Pepsi and Coke</a:t>
            </a:r>
            <a:r>
              <a:rPr lang="en-US" dirty="0">
                <a:solidFill>
                  <a:srgbClr val="222222"/>
                </a:solidFill>
                <a:latin typeface="Roboto" panose="02000000000000000000" pitchFamily="2" charset="0"/>
              </a:rPr>
              <a:t>.</a:t>
            </a:r>
            <a:endParaRPr lang="en-US" b="0" i="0" dirty="0">
              <a:solidFill>
                <a:srgbClr val="222222"/>
              </a:solidFill>
              <a:effectLst/>
              <a:latin typeface="Roboto" panose="02000000000000000000" pitchFamily="2" charset="0"/>
            </a:endParaRPr>
          </a:p>
          <a:p>
            <a:pPr marL="571500" indent="-571500" algn="just">
              <a:buAutoNum type="romanLcParenBoth"/>
            </a:pPr>
            <a:endParaRPr lang="en-US" dirty="0"/>
          </a:p>
        </p:txBody>
      </p:sp>
    </p:spTree>
    <p:extLst>
      <p:ext uri="{BB962C8B-B14F-4D97-AF65-F5344CB8AC3E}">
        <p14:creationId xmlns:p14="http://schemas.microsoft.com/office/powerpoint/2010/main" val="364377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FCB-A3D6-A53B-BF26-ABD26D2E18D1}"/>
              </a:ext>
            </a:extLst>
          </p:cNvPr>
          <p:cNvSpPr>
            <a:spLocks noGrp="1"/>
          </p:cNvSpPr>
          <p:nvPr>
            <p:ph type="title"/>
          </p:nvPr>
        </p:nvSpPr>
        <p:spPr/>
        <p:txBody>
          <a:bodyPr/>
          <a:lstStyle/>
          <a:p>
            <a:r>
              <a:rPr lang="en-US" b="1" i="0" dirty="0">
                <a:solidFill>
                  <a:srgbClr val="222222"/>
                </a:solidFill>
                <a:effectLst/>
                <a:latin typeface="Roboto" panose="02000000000000000000" pitchFamily="2" charset="0"/>
              </a:rPr>
              <a:t>Factors affecting demand:</a:t>
            </a:r>
            <a:endParaRPr lang="en-US" dirty="0"/>
          </a:p>
        </p:txBody>
      </p:sp>
      <p:sp>
        <p:nvSpPr>
          <p:cNvPr id="3" name="Content Placeholder 2">
            <a:extLst>
              <a:ext uri="{FF2B5EF4-FFF2-40B4-BE49-F238E27FC236}">
                <a16:creationId xmlns:a16="http://schemas.microsoft.com/office/drawing/2014/main" id="{C377043A-54AB-44A9-F9B4-741D0E740980}"/>
              </a:ext>
            </a:extLst>
          </p:cNvPr>
          <p:cNvSpPr>
            <a:spLocks noGrp="1"/>
          </p:cNvSpPr>
          <p:nvPr>
            <p:ph idx="1"/>
          </p:nvPr>
        </p:nvSpPr>
        <p:spPr/>
        <p:txBody>
          <a:bodyPr/>
          <a:lstStyle/>
          <a:p>
            <a:pPr marL="0" indent="0" algn="just">
              <a:buNone/>
            </a:pPr>
            <a:r>
              <a:rPr lang="en-US" b="1" i="0" dirty="0">
                <a:solidFill>
                  <a:srgbClr val="222222"/>
                </a:solidFill>
                <a:effectLst/>
                <a:latin typeface="Roboto" panose="02000000000000000000" pitchFamily="2" charset="0"/>
              </a:rPr>
              <a:t>(ii) Complementary Goods:</a:t>
            </a:r>
            <a:r>
              <a:rPr lang="en-US" b="0" i="0" dirty="0">
                <a:solidFill>
                  <a:srgbClr val="222222"/>
                </a:solidFill>
                <a:effectLst/>
                <a:latin typeface="Roboto" panose="02000000000000000000" pitchFamily="2" charset="0"/>
              </a:rPr>
              <a:t> Complementary goods are those which are useless in the absence of another goods and which are demanded jointly.</a:t>
            </a:r>
          </a:p>
          <a:p>
            <a:pPr marL="0" indent="0" algn="just">
              <a:buNone/>
            </a:pPr>
            <a:r>
              <a:rPr lang="en-US" b="0" i="0" dirty="0">
                <a:solidFill>
                  <a:srgbClr val="222222"/>
                </a:solidFill>
                <a:effectLst/>
                <a:latin typeface="Roboto" panose="02000000000000000000" pitchFamily="2" charset="0"/>
              </a:rPr>
              <a:t>There would always exist an inverse relationship between price of complementary goods and demand for given commodity.</a:t>
            </a:r>
            <a:br>
              <a:rPr lang="en-US" dirty="0"/>
            </a:br>
            <a:r>
              <a:rPr lang="en-US" b="0" i="0" dirty="0">
                <a:solidFill>
                  <a:srgbClr val="222222"/>
                </a:solidFill>
                <a:effectLst/>
                <a:latin typeface="Roboto" panose="02000000000000000000" pitchFamily="2" charset="0"/>
              </a:rPr>
              <a:t>It means, with a rise in price of complementary goods, the demand for given commodity falls and vice-versa. For example pen and refill.</a:t>
            </a:r>
            <a:endParaRPr lang="en-US" dirty="0"/>
          </a:p>
        </p:txBody>
      </p:sp>
    </p:spTree>
    <p:extLst>
      <p:ext uri="{BB962C8B-B14F-4D97-AF65-F5344CB8AC3E}">
        <p14:creationId xmlns:p14="http://schemas.microsoft.com/office/powerpoint/2010/main" val="382490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F4B3-504F-5CDF-307E-A643DCE10D9F}"/>
              </a:ext>
            </a:extLst>
          </p:cNvPr>
          <p:cNvSpPr>
            <a:spLocks noGrp="1"/>
          </p:cNvSpPr>
          <p:nvPr>
            <p:ph type="title"/>
          </p:nvPr>
        </p:nvSpPr>
        <p:spPr/>
        <p:txBody>
          <a:bodyPr/>
          <a:lstStyle/>
          <a:p>
            <a:r>
              <a:rPr lang="en-US" b="1" i="0" dirty="0">
                <a:solidFill>
                  <a:srgbClr val="222222"/>
                </a:solidFill>
                <a:effectLst/>
                <a:latin typeface="Roboto" panose="02000000000000000000" pitchFamily="2" charset="0"/>
              </a:rPr>
              <a:t>Factors affecting demand:</a:t>
            </a:r>
            <a:endParaRPr lang="en-US" dirty="0"/>
          </a:p>
        </p:txBody>
      </p:sp>
      <p:sp>
        <p:nvSpPr>
          <p:cNvPr id="3" name="Content Placeholder 2">
            <a:extLst>
              <a:ext uri="{FF2B5EF4-FFF2-40B4-BE49-F238E27FC236}">
                <a16:creationId xmlns:a16="http://schemas.microsoft.com/office/drawing/2014/main" id="{9B14F24C-5AEA-2373-140D-BB2C7B6E75D9}"/>
              </a:ext>
            </a:extLst>
          </p:cNvPr>
          <p:cNvSpPr>
            <a:spLocks noGrp="1"/>
          </p:cNvSpPr>
          <p:nvPr>
            <p:ph idx="1"/>
          </p:nvPr>
        </p:nvSpPr>
        <p:spPr/>
        <p:txBody>
          <a:bodyPr>
            <a:normAutofit fontScale="85000" lnSpcReduction="20000"/>
          </a:bodyPr>
          <a:lstStyle/>
          <a:p>
            <a:pPr marL="0" indent="0" algn="just">
              <a:buNone/>
            </a:pPr>
            <a:r>
              <a:rPr lang="en-US" b="1" i="0" dirty="0">
                <a:solidFill>
                  <a:srgbClr val="222222"/>
                </a:solidFill>
                <a:effectLst/>
                <a:latin typeface="Roboto" panose="02000000000000000000" pitchFamily="2" charset="0"/>
              </a:rPr>
              <a:t>(c) Income of a Consumer: There are three types of goods:</a:t>
            </a:r>
          </a:p>
          <a:p>
            <a:pPr algn="just">
              <a:buFont typeface="+mj-lt"/>
              <a:buAutoNum type="arabicPeriod"/>
            </a:pPr>
            <a:r>
              <a:rPr lang="en-US" b="0" i="0" dirty="0">
                <a:solidFill>
                  <a:srgbClr val="222222"/>
                </a:solidFill>
                <a:effectLst/>
                <a:latin typeface="Roboto" panose="02000000000000000000" pitchFamily="2" charset="0"/>
              </a:rPr>
              <a:t>For Normal Commodity: For normal commodity, with a rise in income, the demand of the commodity also rises and vice-versa. Shortly, direct relationship exists between income of a consumer and demand of normal commodity.</a:t>
            </a:r>
          </a:p>
          <a:p>
            <a:pPr algn="just">
              <a:buFont typeface="+mj-lt"/>
              <a:buAutoNum type="arabicPeriod"/>
            </a:pPr>
            <a:r>
              <a:rPr lang="en-US" b="0" i="0" dirty="0">
                <a:solidFill>
                  <a:srgbClr val="222222"/>
                </a:solidFill>
                <a:effectLst/>
                <a:latin typeface="Roboto" panose="02000000000000000000" pitchFamily="2" charset="0"/>
              </a:rPr>
              <a:t>For Inferior Goods: For inferior goods, with a rise in income, the demand of the commodity falls and vice-versa.</a:t>
            </a:r>
            <a:br>
              <a:rPr lang="en-US" b="0" i="0" dirty="0">
                <a:solidFill>
                  <a:srgbClr val="222222"/>
                </a:solidFill>
                <a:effectLst/>
                <a:latin typeface="Roboto" panose="02000000000000000000" pitchFamily="2" charset="0"/>
              </a:rPr>
            </a:br>
            <a:r>
              <a:rPr lang="en-US" b="0" i="0" dirty="0">
                <a:solidFill>
                  <a:srgbClr val="222222"/>
                </a:solidFill>
                <a:effectLst/>
                <a:latin typeface="Roboto" panose="02000000000000000000" pitchFamily="2" charset="0"/>
              </a:rPr>
              <a:t>Shortly, inverse relationship exists between income of a consumer and demand of inferior goods.</a:t>
            </a:r>
          </a:p>
          <a:p>
            <a:pPr algn="just">
              <a:buFont typeface="+mj-lt"/>
              <a:buAutoNum type="arabicPeriod"/>
            </a:pPr>
            <a:r>
              <a:rPr lang="en-US" b="0" i="0" dirty="0">
                <a:solidFill>
                  <a:srgbClr val="222222"/>
                </a:solidFill>
                <a:effectLst/>
                <a:latin typeface="Roboto" panose="02000000000000000000" pitchFamily="2" charset="0"/>
              </a:rPr>
              <a:t>For Necessity Goods: For necessity goods, whether income increases or decreases, quantity demanded remains constant.</a:t>
            </a:r>
          </a:p>
          <a:p>
            <a:pPr marL="0" indent="0" algn="just">
              <a:buNone/>
            </a:pPr>
            <a:endParaRPr lang="en-US" dirty="0"/>
          </a:p>
        </p:txBody>
      </p:sp>
    </p:spTree>
    <p:extLst>
      <p:ext uri="{BB962C8B-B14F-4D97-AF65-F5344CB8AC3E}">
        <p14:creationId xmlns:p14="http://schemas.microsoft.com/office/powerpoint/2010/main" val="71827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E3E1-A54C-1331-F796-747DF5EC1E9C}"/>
              </a:ext>
            </a:extLst>
          </p:cNvPr>
          <p:cNvSpPr>
            <a:spLocks noGrp="1"/>
          </p:cNvSpPr>
          <p:nvPr>
            <p:ph type="title"/>
          </p:nvPr>
        </p:nvSpPr>
        <p:spPr/>
        <p:txBody>
          <a:bodyPr/>
          <a:lstStyle/>
          <a:p>
            <a:r>
              <a:rPr lang="en-US" b="1" i="0" dirty="0">
                <a:solidFill>
                  <a:srgbClr val="222222"/>
                </a:solidFill>
                <a:effectLst/>
                <a:latin typeface="Roboto" panose="02000000000000000000" pitchFamily="2" charset="0"/>
              </a:rPr>
              <a:t>Factors affecting demand:</a:t>
            </a:r>
            <a:endParaRPr lang="en-US" b="1" dirty="0"/>
          </a:p>
        </p:txBody>
      </p:sp>
      <p:sp>
        <p:nvSpPr>
          <p:cNvPr id="3" name="Content Placeholder 2">
            <a:extLst>
              <a:ext uri="{FF2B5EF4-FFF2-40B4-BE49-F238E27FC236}">
                <a16:creationId xmlns:a16="http://schemas.microsoft.com/office/drawing/2014/main" id="{4CFEC888-36EF-F3F2-EE0C-D9258BCCADFA}"/>
              </a:ext>
            </a:extLst>
          </p:cNvPr>
          <p:cNvSpPr>
            <a:spLocks noGrp="1"/>
          </p:cNvSpPr>
          <p:nvPr>
            <p:ph idx="1"/>
          </p:nvPr>
        </p:nvSpPr>
        <p:spPr/>
        <p:txBody>
          <a:bodyPr/>
          <a:lstStyle/>
          <a:p>
            <a:pPr marL="0" indent="0" algn="just">
              <a:buNone/>
            </a:pPr>
            <a:r>
              <a:rPr lang="en-US" b="1" i="0" dirty="0">
                <a:solidFill>
                  <a:srgbClr val="222222"/>
                </a:solidFill>
                <a:effectLst/>
                <a:latin typeface="Roboto" panose="02000000000000000000" pitchFamily="2" charset="0"/>
              </a:rPr>
              <a:t>(d) Taste and Preferences of the Consumer:</a:t>
            </a:r>
            <a:r>
              <a:rPr lang="en-US" b="0" i="0" dirty="0">
                <a:solidFill>
                  <a:srgbClr val="222222"/>
                </a:solidFill>
                <a:effectLst/>
                <a:latin typeface="Roboto" panose="02000000000000000000" pitchFamily="2" charset="0"/>
              </a:rPr>
              <a:t> Tastes, preferences and habits of a consumer also influence its demand for a commodity.</a:t>
            </a:r>
          </a:p>
          <a:p>
            <a:pPr marL="0" indent="0" algn="just">
              <a:buNone/>
            </a:pPr>
            <a:r>
              <a:rPr lang="en-US" b="0" i="0" dirty="0">
                <a:solidFill>
                  <a:srgbClr val="222222"/>
                </a:solidFill>
                <a:effectLst/>
                <a:latin typeface="Roboto" panose="02000000000000000000" pitchFamily="2" charset="0"/>
              </a:rPr>
              <a:t>For example, if Black and White TV set goes out of fashion, its demand will fall. Similarly, a student may demand more of books and pens than utensils of his preferences and taste.</a:t>
            </a:r>
            <a:br>
              <a:rPr lang="en-US" dirty="0"/>
            </a:br>
            <a:r>
              <a:rPr lang="en-US" b="0" i="0" dirty="0">
                <a:solidFill>
                  <a:srgbClr val="222222"/>
                </a:solidFill>
                <a:effectLst/>
                <a:latin typeface="Roboto" panose="02000000000000000000" pitchFamily="2" charset="0"/>
              </a:rPr>
              <a:t>Miscellaneous: Some of the other factors affecting the demand of a consumer are: Change in weather, change in number of family members, expected change in future price, etc.</a:t>
            </a:r>
            <a:endParaRPr lang="en-US" dirty="0"/>
          </a:p>
        </p:txBody>
      </p:sp>
    </p:spTree>
    <p:extLst>
      <p:ext uri="{BB962C8B-B14F-4D97-AF65-F5344CB8AC3E}">
        <p14:creationId xmlns:p14="http://schemas.microsoft.com/office/powerpoint/2010/main" val="146892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B76BF-D14D-F481-24F6-6AF192B089E2}"/>
              </a:ext>
            </a:extLst>
          </p:cNvPr>
          <p:cNvSpPr>
            <a:spLocks noGrp="1"/>
          </p:cNvSpPr>
          <p:nvPr>
            <p:ph idx="1"/>
          </p:nvPr>
        </p:nvSpPr>
        <p:spPr/>
        <p:txBody>
          <a:bodyPr>
            <a:normAutofit/>
          </a:bodyPr>
          <a:lstStyle/>
          <a:p>
            <a:pPr marL="0" indent="0" algn="ctr">
              <a:buNone/>
            </a:pPr>
            <a:r>
              <a:rPr lang="en-US" sz="4800" b="1" dirty="0"/>
              <a:t>THANK YOU</a:t>
            </a:r>
          </a:p>
        </p:txBody>
      </p:sp>
    </p:spTree>
    <p:extLst>
      <p:ext uri="{BB962C8B-B14F-4D97-AF65-F5344CB8AC3E}">
        <p14:creationId xmlns:p14="http://schemas.microsoft.com/office/powerpoint/2010/main" val="15375089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589</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Roboto</vt:lpstr>
      <vt:lpstr>Organic</vt:lpstr>
      <vt:lpstr>Demand</vt:lpstr>
      <vt:lpstr>Demand</vt:lpstr>
      <vt:lpstr>Factors affecting demand:</vt:lpstr>
      <vt:lpstr>Factors affecting demand:</vt:lpstr>
      <vt:lpstr>Factors affecting demand:</vt:lpstr>
      <vt:lpstr>Factors affecting demand:</vt:lpstr>
      <vt:lpstr>Factors affecting demand: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dc:title>
  <dc:creator>Ananya Priya</dc:creator>
  <cp:lastModifiedBy>Ananya Priya</cp:lastModifiedBy>
  <cp:revision>1</cp:revision>
  <dcterms:created xsi:type="dcterms:W3CDTF">2023-04-23T06:45:46Z</dcterms:created>
  <dcterms:modified xsi:type="dcterms:W3CDTF">2023-04-23T06:56:31Z</dcterms:modified>
</cp:coreProperties>
</file>