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7" r:id="rId9"/>
    <p:sldId id="264" r:id="rId10"/>
    <p:sldId id="265" r:id="rId11"/>
    <p:sldId id="266"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3FE625-3194-4586-AB5F-AD820A330143}"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4521D-666A-4517-932D-3B46EBF0468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21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3FE625-3194-4586-AB5F-AD820A330143}"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1958291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3FE625-3194-4586-AB5F-AD820A330143}"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2068100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3FE625-3194-4586-AB5F-AD820A330143}"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135968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3FE625-3194-4586-AB5F-AD820A330143}"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4521D-666A-4517-932D-3B46EBF0468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959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3FE625-3194-4586-AB5F-AD820A330143}" type="datetimeFigureOut">
              <a:rPr lang="en-US" smtClean="0"/>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2002751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3FE625-3194-4586-AB5F-AD820A330143}" type="datetimeFigureOut">
              <a:rPr lang="en-US" smtClean="0"/>
              <a:t>6/27/2023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2593688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3FE625-3194-4586-AB5F-AD820A330143}" type="datetimeFigureOut">
              <a:rPr lang="en-US" smtClean="0"/>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191915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83FE625-3194-4586-AB5F-AD820A330143}" type="datetimeFigureOut">
              <a:rPr lang="en-US" smtClean="0"/>
              <a:t>6/27/2023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4206399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83FE625-3194-4586-AB5F-AD820A330143}" type="datetimeFigureOut">
              <a:rPr lang="en-US" smtClean="0"/>
              <a:t>6/27/2023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C4521D-666A-4517-932D-3B46EBF04683}" type="slidenum">
              <a:rPr lang="en-US" smtClean="0"/>
              <a:t>‹#›</a:t>
            </a:fld>
            <a:endParaRPr lang="en-US"/>
          </a:p>
        </p:txBody>
      </p:sp>
    </p:spTree>
    <p:extLst>
      <p:ext uri="{BB962C8B-B14F-4D97-AF65-F5344CB8AC3E}">
        <p14:creationId xmlns:p14="http://schemas.microsoft.com/office/powerpoint/2010/main" val="25026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FE625-3194-4586-AB5F-AD820A330143}" type="datetimeFigureOut">
              <a:rPr lang="en-US" smtClean="0"/>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4521D-666A-4517-932D-3B46EBF04683}" type="slidenum">
              <a:rPr lang="en-US" smtClean="0"/>
              <a:t>‹#›</a:t>
            </a:fld>
            <a:endParaRPr lang="en-US"/>
          </a:p>
        </p:txBody>
      </p:sp>
    </p:spTree>
    <p:extLst>
      <p:ext uri="{BB962C8B-B14F-4D97-AF65-F5344CB8AC3E}">
        <p14:creationId xmlns:p14="http://schemas.microsoft.com/office/powerpoint/2010/main" val="292604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83FE625-3194-4586-AB5F-AD820A330143}" type="datetimeFigureOut">
              <a:rPr lang="en-US" smtClean="0"/>
              <a:t>6/27/2023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3C4521D-666A-4517-932D-3B46EBF0468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513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0BB83-FCBC-F76B-5F97-F62658208C7B}"/>
              </a:ext>
            </a:extLst>
          </p:cNvPr>
          <p:cNvSpPr>
            <a:spLocks noGrp="1"/>
          </p:cNvSpPr>
          <p:nvPr>
            <p:ph type="ctrTitle"/>
          </p:nvPr>
        </p:nvSpPr>
        <p:spPr/>
        <p:txBody>
          <a:bodyPr/>
          <a:lstStyle/>
          <a:p>
            <a:r>
              <a:rPr lang="en-US" b="1" dirty="0"/>
              <a:t>Elasticity of Demand and its Types</a:t>
            </a:r>
          </a:p>
        </p:txBody>
      </p:sp>
      <p:sp>
        <p:nvSpPr>
          <p:cNvPr id="3" name="Subtitle 2">
            <a:extLst>
              <a:ext uri="{FF2B5EF4-FFF2-40B4-BE49-F238E27FC236}">
                <a16:creationId xmlns:a16="http://schemas.microsoft.com/office/drawing/2014/main" id="{204346EB-21CF-6AA4-5AE3-42E24459EF3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3172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C5BFD-170E-9D43-738D-47535CA2CDFB}"/>
              </a:ext>
            </a:extLst>
          </p:cNvPr>
          <p:cNvSpPr>
            <a:spLocks noGrp="1"/>
          </p:cNvSpPr>
          <p:nvPr>
            <p:ph type="title"/>
          </p:nvPr>
        </p:nvSpPr>
        <p:spPr/>
        <p:txBody>
          <a:bodyPr/>
          <a:lstStyle/>
          <a:p>
            <a:r>
              <a:rPr lang="en-US" b="1" dirty="0"/>
              <a:t>3. Relatively Elastic Demand</a:t>
            </a:r>
          </a:p>
        </p:txBody>
      </p:sp>
      <p:sp>
        <p:nvSpPr>
          <p:cNvPr id="3" name="Content Placeholder 2">
            <a:extLst>
              <a:ext uri="{FF2B5EF4-FFF2-40B4-BE49-F238E27FC236}">
                <a16:creationId xmlns:a16="http://schemas.microsoft.com/office/drawing/2014/main" id="{3418A308-A874-0E7C-2D1B-AC1504B08AE8}"/>
              </a:ext>
            </a:extLst>
          </p:cNvPr>
          <p:cNvSpPr>
            <a:spLocks noGrp="1"/>
          </p:cNvSpPr>
          <p:nvPr>
            <p:ph idx="1"/>
          </p:nvPr>
        </p:nvSpPr>
        <p:spPr/>
        <p:txBody>
          <a:bodyPr>
            <a:normAutofit/>
          </a:bodyPr>
          <a:lstStyle/>
          <a:p>
            <a:pPr marL="0" indent="0" algn="just">
              <a:buNone/>
            </a:pPr>
            <a:r>
              <a:rPr lang="en-US" dirty="0"/>
              <a:t>Relatively elastic demand refers to the demand when the proportionate change in the demand is greater than the proportionate change in the price of the good. </a:t>
            </a:r>
          </a:p>
          <a:p>
            <a:pPr marL="0" indent="0" algn="just">
              <a:buNone/>
            </a:pPr>
            <a:r>
              <a:rPr lang="en-US" dirty="0"/>
              <a:t>The numerical value of relatively elastic demand ranges between one to infinity.  In relatively elastic demand, if the price of a good increases by 25% then the demand for the product will necessarily fall by more than 25%. </a:t>
            </a:r>
          </a:p>
          <a:p>
            <a:pPr marL="0" indent="0" algn="just">
              <a:buNone/>
            </a:pPr>
            <a:r>
              <a:rPr lang="en-US" dirty="0"/>
              <a:t>Unlike the above mentioned types of demand, relatively elastic demand has a practical application as many goods respond in the same manner when there is a price change.  The demand curve of relatively elastic demand is gradually sloping.</a:t>
            </a:r>
          </a:p>
        </p:txBody>
      </p:sp>
    </p:spTree>
    <p:extLst>
      <p:ext uri="{BB962C8B-B14F-4D97-AF65-F5344CB8AC3E}">
        <p14:creationId xmlns:p14="http://schemas.microsoft.com/office/powerpoint/2010/main" val="2169099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43E92-FAEF-F583-3F5A-A10F2FA2CE9C}"/>
              </a:ext>
            </a:extLst>
          </p:cNvPr>
          <p:cNvSpPr>
            <a:spLocks noGrp="1"/>
          </p:cNvSpPr>
          <p:nvPr>
            <p:ph type="title"/>
          </p:nvPr>
        </p:nvSpPr>
        <p:spPr/>
        <p:txBody>
          <a:bodyPr/>
          <a:lstStyle/>
          <a:p>
            <a:pPr marL="0" indent="0"/>
            <a:r>
              <a:rPr lang="en-US" b="1" dirty="0"/>
              <a:t>4. Relatively Inelastic Demand </a:t>
            </a:r>
          </a:p>
        </p:txBody>
      </p:sp>
      <p:sp>
        <p:nvSpPr>
          <p:cNvPr id="3" name="Content Placeholder 2">
            <a:extLst>
              <a:ext uri="{FF2B5EF4-FFF2-40B4-BE49-F238E27FC236}">
                <a16:creationId xmlns:a16="http://schemas.microsoft.com/office/drawing/2014/main" id="{7F016C4C-8892-3CBF-DDFE-CCCCB4A689B2}"/>
              </a:ext>
            </a:extLst>
          </p:cNvPr>
          <p:cNvSpPr>
            <a:spLocks noGrp="1"/>
          </p:cNvSpPr>
          <p:nvPr>
            <p:ph idx="1"/>
          </p:nvPr>
        </p:nvSpPr>
        <p:spPr/>
        <p:txBody>
          <a:bodyPr/>
          <a:lstStyle/>
          <a:p>
            <a:pPr marL="0" indent="0" algn="just">
              <a:buNone/>
            </a:pPr>
            <a:r>
              <a:rPr lang="en-US" dirty="0"/>
              <a:t>In a relatively inelastic demand, the proportionate change in the quantity demanded for a product is always less than the proportionate change in the price.  </a:t>
            </a:r>
          </a:p>
          <a:p>
            <a:pPr marL="0" indent="0" algn="just">
              <a:buNone/>
            </a:pPr>
            <a:r>
              <a:rPr lang="en-US" dirty="0"/>
              <a:t>For example, if the price of a good goes down by 10%, the proportionate change in its demand will not go beyond 9.9..%, if it reaches 10% then it would be called unitary elastic demand.  </a:t>
            </a:r>
          </a:p>
          <a:p>
            <a:pPr marL="0" indent="0" algn="just">
              <a:buNone/>
            </a:pPr>
            <a:r>
              <a:rPr lang="en-US" dirty="0"/>
              <a:t>The numerical value of relatively inelastic demand always comes out as less than 1 and the demand curve is rapidly sloping for such type of demand.</a:t>
            </a:r>
          </a:p>
        </p:txBody>
      </p:sp>
    </p:spTree>
    <p:extLst>
      <p:ext uri="{BB962C8B-B14F-4D97-AF65-F5344CB8AC3E}">
        <p14:creationId xmlns:p14="http://schemas.microsoft.com/office/powerpoint/2010/main" val="529468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0D292-64FC-751F-A351-0FE693DFFD0E}"/>
              </a:ext>
            </a:extLst>
          </p:cNvPr>
          <p:cNvSpPr>
            <a:spLocks noGrp="1"/>
          </p:cNvSpPr>
          <p:nvPr>
            <p:ph type="title"/>
          </p:nvPr>
        </p:nvSpPr>
        <p:spPr/>
        <p:txBody>
          <a:bodyPr/>
          <a:lstStyle/>
          <a:p>
            <a:r>
              <a:rPr lang="en-US" b="1" dirty="0"/>
              <a:t>5. Unitary Elastic Demand </a:t>
            </a:r>
          </a:p>
        </p:txBody>
      </p:sp>
      <p:sp>
        <p:nvSpPr>
          <p:cNvPr id="3" name="Content Placeholder 2">
            <a:extLst>
              <a:ext uri="{FF2B5EF4-FFF2-40B4-BE49-F238E27FC236}">
                <a16:creationId xmlns:a16="http://schemas.microsoft.com/office/drawing/2014/main" id="{5E902AEF-8F45-528B-D867-FC9740C7A30D}"/>
              </a:ext>
            </a:extLst>
          </p:cNvPr>
          <p:cNvSpPr>
            <a:spLocks noGrp="1"/>
          </p:cNvSpPr>
          <p:nvPr>
            <p:ph idx="1"/>
          </p:nvPr>
        </p:nvSpPr>
        <p:spPr/>
        <p:txBody>
          <a:bodyPr/>
          <a:lstStyle/>
          <a:p>
            <a:pPr marL="0" indent="0" algn="just">
              <a:buNone/>
            </a:pPr>
            <a:r>
              <a:rPr lang="en-US" dirty="0"/>
              <a:t>When the proportionate change in the quantity demanded for a product is equal to the proportionate change in the price of the commodity, it is said to be unitary elastic demand.  The numerical value for unitary elastic demand is equal to 1. The demand curve for unitary elastic demand is represented as a rectangular hyperbola.</a:t>
            </a:r>
          </a:p>
        </p:txBody>
      </p:sp>
    </p:spTree>
    <p:extLst>
      <p:ext uri="{BB962C8B-B14F-4D97-AF65-F5344CB8AC3E}">
        <p14:creationId xmlns:p14="http://schemas.microsoft.com/office/powerpoint/2010/main" val="718664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64379-E40C-4326-4CB2-A28CBCD99D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38ED26-9298-1FF1-E076-2439DD47C1B7}"/>
              </a:ext>
            </a:extLst>
          </p:cNvPr>
          <p:cNvSpPr>
            <a:spLocks noGrp="1"/>
          </p:cNvSpPr>
          <p:nvPr>
            <p:ph idx="1"/>
          </p:nvPr>
        </p:nvSpPr>
        <p:spPr/>
        <p:txBody>
          <a:bodyPr>
            <a:normAutofit/>
          </a:bodyPr>
          <a:lstStyle/>
          <a:p>
            <a:pPr marL="0" indent="0" algn="just">
              <a:buNone/>
            </a:pPr>
            <a:r>
              <a:rPr lang="en-US" dirty="0"/>
              <a:t>Elasticity of Demand, or Demand Elasticity, is the measure of change in quantity demanded of a product in response to a change in any of the market variables, like price, income etc. It measures the shift in demand when other economic factors change.  </a:t>
            </a:r>
          </a:p>
          <a:p>
            <a:pPr marL="0" indent="0" algn="just">
              <a:buNone/>
            </a:pPr>
            <a:r>
              <a:rPr lang="en-US" dirty="0"/>
              <a:t>In other words, the elasticity of demand is the percentage change in quantity demanded divided by the percentage change in another economic variable.  </a:t>
            </a:r>
          </a:p>
          <a:p>
            <a:pPr marL="0" indent="0" algn="just">
              <a:buNone/>
            </a:pPr>
            <a:r>
              <a:rPr lang="en-US" dirty="0"/>
              <a:t>The demand for a commodity is affected by different economic variables:  </a:t>
            </a:r>
          </a:p>
          <a:p>
            <a:pPr algn="just">
              <a:buFont typeface="Wingdings" panose="05000000000000000000" pitchFamily="2" charset="2"/>
              <a:buChar char="Ø"/>
            </a:pPr>
            <a:r>
              <a:rPr lang="en-US" dirty="0"/>
              <a:t>Price of the commodity</a:t>
            </a:r>
          </a:p>
          <a:p>
            <a:pPr algn="just">
              <a:buFont typeface="Wingdings" panose="05000000000000000000" pitchFamily="2" charset="2"/>
              <a:buChar char="Ø"/>
            </a:pPr>
            <a:r>
              <a:rPr lang="en-US" dirty="0"/>
              <a:t>Price of related commodities </a:t>
            </a:r>
          </a:p>
          <a:p>
            <a:pPr algn="just">
              <a:buFont typeface="Wingdings" panose="05000000000000000000" pitchFamily="2" charset="2"/>
              <a:buChar char="Ø"/>
            </a:pPr>
            <a:r>
              <a:rPr lang="en-US" dirty="0"/>
              <a:t>Income level of consumers</a:t>
            </a:r>
          </a:p>
        </p:txBody>
      </p:sp>
    </p:spTree>
    <p:extLst>
      <p:ext uri="{BB962C8B-B14F-4D97-AF65-F5344CB8AC3E}">
        <p14:creationId xmlns:p14="http://schemas.microsoft.com/office/powerpoint/2010/main" val="405859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F412E-4269-5D71-7512-0C8CCDDAAB41}"/>
              </a:ext>
            </a:extLst>
          </p:cNvPr>
          <p:cNvSpPr>
            <a:spLocks noGrp="1"/>
          </p:cNvSpPr>
          <p:nvPr>
            <p:ph type="title"/>
          </p:nvPr>
        </p:nvSpPr>
        <p:spPr/>
        <p:txBody>
          <a:bodyPr/>
          <a:lstStyle/>
          <a:p>
            <a:r>
              <a:rPr lang="en-US" b="1" dirty="0"/>
              <a:t>3 Types of Elasticity of Demand </a:t>
            </a:r>
          </a:p>
        </p:txBody>
      </p:sp>
      <p:sp>
        <p:nvSpPr>
          <p:cNvPr id="3" name="Content Placeholder 2">
            <a:extLst>
              <a:ext uri="{FF2B5EF4-FFF2-40B4-BE49-F238E27FC236}">
                <a16:creationId xmlns:a16="http://schemas.microsoft.com/office/drawing/2014/main" id="{8B1C0D50-5B43-4ACD-411B-AD33CBB5D98E}"/>
              </a:ext>
            </a:extLst>
          </p:cNvPr>
          <p:cNvSpPr>
            <a:spLocks noGrp="1"/>
          </p:cNvSpPr>
          <p:nvPr>
            <p:ph idx="1"/>
          </p:nvPr>
        </p:nvSpPr>
        <p:spPr/>
        <p:txBody>
          <a:bodyPr/>
          <a:lstStyle/>
          <a:p>
            <a:pPr marL="0" indent="0" algn="just">
              <a:buNone/>
            </a:pPr>
            <a:r>
              <a:rPr lang="en-US" dirty="0"/>
              <a:t>On the basis of different factors affecting the quantity demanded for a product, elasticity of demand is categorized into mainly three categories: </a:t>
            </a:r>
          </a:p>
          <a:p>
            <a:pPr algn="just">
              <a:buFont typeface="Wingdings" panose="05000000000000000000" pitchFamily="2" charset="2"/>
              <a:buChar char="Ø"/>
            </a:pPr>
            <a:r>
              <a:rPr lang="en-US" dirty="0"/>
              <a:t>Price Elasticity of Demand (PED), </a:t>
            </a:r>
          </a:p>
          <a:p>
            <a:pPr algn="just">
              <a:buFont typeface="Wingdings" panose="05000000000000000000" pitchFamily="2" charset="2"/>
              <a:buChar char="Ø"/>
            </a:pPr>
            <a:r>
              <a:rPr lang="en-US" dirty="0"/>
              <a:t>Cross Elasticity of Demand (XED), and </a:t>
            </a:r>
          </a:p>
          <a:p>
            <a:pPr algn="just">
              <a:buFont typeface="Wingdings" panose="05000000000000000000" pitchFamily="2" charset="2"/>
              <a:buChar char="Ø"/>
            </a:pPr>
            <a:r>
              <a:rPr lang="en-US" dirty="0"/>
              <a:t>Income Elasticity of Demand (YED). </a:t>
            </a:r>
          </a:p>
        </p:txBody>
      </p:sp>
    </p:spTree>
    <p:extLst>
      <p:ext uri="{BB962C8B-B14F-4D97-AF65-F5344CB8AC3E}">
        <p14:creationId xmlns:p14="http://schemas.microsoft.com/office/powerpoint/2010/main" val="1832217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C6C5F-2597-33A0-0587-5F8CCB1A559C}"/>
              </a:ext>
            </a:extLst>
          </p:cNvPr>
          <p:cNvSpPr>
            <a:spLocks noGrp="1"/>
          </p:cNvSpPr>
          <p:nvPr>
            <p:ph type="title"/>
          </p:nvPr>
        </p:nvSpPr>
        <p:spPr/>
        <p:txBody>
          <a:bodyPr/>
          <a:lstStyle/>
          <a:p>
            <a:r>
              <a:rPr lang="en-US" b="1" dirty="0"/>
              <a:t>Price Elasticity of Demand</a:t>
            </a:r>
          </a:p>
        </p:txBody>
      </p:sp>
      <p:sp>
        <p:nvSpPr>
          <p:cNvPr id="3" name="Content Placeholder 2">
            <a:extLst>
              <a:ext uri="{FF2B5EF4-FFF2-40B4-BE49-F238E27FC236}">
                <a16:creationId xmlns:a16="http://schemas.microsoft.com/office/drawing/2014/main" id="{C8FE29D0-C2DA-4D89-5D99-9E4C14CD3035}"/>
              </a:ext>
            </a:extLst>
          </p:cNvPr>
          <p:cNvSpPr>
            <a:spLocks noGrp="1"/>
          </p:cNvSpPr>
          <p:nvPr>
            <p:ph idx="1"/>
          </p:nvPr>
        </p:nvSpPr>
        <p:spPr/>
        <p:txBody>
          <a:bodyPr>
            <a:normAutofit/>
          </a:bodyPr>
          <a:lstStyle/>
          <a:p>
            <a:pPr marL="514350" indent="-514350" algn="just">
              <a:buAutoNum type="arabicPeriod"/>
            </a:pPr>
            <a:r>
              <a:rPr lang="en-US" dirty="0"/>
              <a:t>Price Elasticity of Demand (PED) </a:t>
            </a:r>
          </a:p>
          <a:p>
            <a:pPr marL="0" indent="0" algn="just">
              <a:buNone/>
            </a:pPr>
            <a:r>
              <a:rPr lang="en-US" dirty="0"/>
              <a:t>Any change in the price of a commodity, whether it’s a decrease or increase, affects the quantity demanded for a product. For example, when there is a rise in the prices of ceiling fans, the quantity demanded goes down.   This measure of responsiveness of quantity demanded when there is a change in price is termed as the Price Elasticity of Demand (PED). </a:t>
            </a:r>
          </a:p>
          <a:p>
            <a:pPr marL="0" indent="0" algn="just">
              <a:buNone/>
            </a:pPr>
            <a:r>
              <a:rPr lang="en-US" dirty="0"/>
              <a:t>The mathematical formula given to calculate the Price Elasticity of Demand is:    PED = % Change in Quantity Demanded / % Change in Price </a:t>
            </a:r>
          </a:p>
          <a:p>
            <a:pPr marL="0" indent="0" algn="just">
              <a:buNone/>
            </a:pPr>
            <a:r>
              <a:rPr lang="en-US" dirty="0"/>
              <a:t>The result obtained from this formula determines the intensity of the effect of price change on the quantity demanded for a commodity.</a:t>
            </a:r>
          </a:p>
        </p:txBody>
      </p:sp>
    </p:spTree>
    <p:extLst>
      <p:ext uri="{BB962C8B-B14F-4D97-AF65-F5344CB8AC3E}">
        <p14:creationId xmlns:p14="http://schemas.microsoft.com/office/powerpoint/2010/main" val="1062020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DDB-1AB9-DA09-4FEB-BBFF91EFBD55}"/>
              </a:ext>
            </a:extLst>
          </p:cNvPr>
          <p:cNvSpPr>
            <a:spLocks noGrp="1"/>
          </p:cNvSpPr>
          <p:nvPr>
            <p:ph type="title"/>
          </p:nvPr>
        </p:nvSpPr>
        <p:spPr/>
        <p:txBody>
          <a:bodyPr/>
          <a:lstStyle/>
          <a:p>
            <a:r>
              <a:rPr lang="en-US" b="1" dirty="0"/>
              <a:t>Cross Elasticity of Demand</a:t>
            </a:r>
          </a:p>
        </p:txBody>
      </p:sp>
      <p:sp>
        <p:nvSpPr>
          <p:cNvPr id="3" name="Content Placeholder 2">
            <a:extLst>
              <a:ext uri="{FF2B5EF4-FFF2-40B4-BE49-F238E27FC236}">
                <a16:creationId xmlns:a16="http://schemas.microsoft.com/office/drawing/2014/main" id="{048CA185-83BE-947E-BFB9-E81449CD7984}"/>
              </a:ext>
            </a:extLst>
          </p:cNvPr>
          <p:cNvSpPr>
            <a:spLocks noGrp="1"/>
          </p:cNvSpPr>
          <p:nvPr>
            <p:ph idx="1"/>
          </p:nvPr>
        </p:nvSpPr>
        <p:spPr/>
        <p:txBody>
          <a:bodyPr>
            <a:normAutofit fontScale="92500" lnSpcReduction="10000"/>
          </a:bodyPr>
          <a:lstStyle/>
          <a:p>
            <a:pPr marL="0" indent="0" algn="just">
              <a:buNone/>
            </a:pPr>
            <a:r>
              <a:rPr lang="en-US" dirty="0"/>
              <a:t>2. Cross Elasticity of Demand (XED) </a:t>
            </a:r>
          </a:p>
          <a:p>
            <a:pPr marL="0" indent="0" algn="just">
              <a:buNone/>
            </a:pPr>
            <a:r>
              <a:rPr lang="en-US" dirty="0"/>
              <a:t>In a market where there is an oligopoly, multiple players compete. Thus, the quantity demanded for a product does not only depend on itself but rather, there is an effect even when prices of other goods change.  Cross Elasticity of Demand, also represented as XED, is an economic concept that measures the sensitiveness of quantity demanded of one good (X) when there is a change in the price of another good (Y), and that’s why it is also referred to as Cross-Price Elasticity of Demand. </a:t>
            </a:r>
          </a:p>
          <a:p>
            <a:pPr marL="0" indent="0" algn="just">
              <a:buNone/>
            </a:pPr>
            <a:r>
              <a:rPr lang="en-US" dirty="0"/>
              <a:t>The formula given to calculate the Cross Elasticity of Demand is given as:  XED = (% Change in Quantity Demanded for one good (X)) / (% Change in Price of another Good (Y)) </a:t>
            </a:r>
          </a:p>
          <a:p>
            <a:pPr marL="0" indent="0" algn="just">
              <a:buNone/>
            </a:pPr>
            <a:r>
              <a:rPr lang="en-US" dirty="0"/>
              <a:t>The result obtained for a substitute good would always come out to be positive as whenever there is a rise in the price of a good, the demand for its substitute rises. Whereas, the result will be negative for a complementary good.  </a:t>
            </a:r>
          </a:p>
          <a:p>
            <a:pPr marL="0" indent="0" algn="just">
              <a:buNone/>
            </a:pPr>
            <a:r>
              <a:rPr lang="en-US" dirty="0"/>
              <a:t>These three types of Elasticity of Demand measure the sensitivity of quantity demanded to a change in the price of the good, income of consumers buying the good, and the price of another good.</a:t>
            </a:r>
          </a:p>
        </p:txBody>
      </p:sp>
    </p:spTree>
    <p:extLst>
      <p:ext uri="{BB962C8B-B14F-4D97-AF65-F5344CB8AC3E}">
        <p14:creationId xmlns:p14="http://schemas.microsoft.com/office/powerpoint/2010/main" val="1702217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1659-611C-8609-E495-265C44E200D8}"/>
              </a:ext>
            </a:extLst>
          </p:cNvPr>
          <p:cNvSpPr>
            <a:spLocks noGrp="1"/>
          </p:cNvSpPr>
          <p:nvPr>
            <p:ph type="title"/>
          </p:nvPr>
        </p:nvSpPr>
        <p:spPr/>
        <p:txBody>
          <a:bodyPr/>
          <a:lstStyle/>
          <a:p>
            <a:r>
              <a:rPr lang="en-US" b="1" dirty="0"/>
              <a:t>Income Elasticity of Demand</a:t>
            </a:r>
          </a:p>
        </p:txBody>
      </p:sp>
      <p:sp>
        <p:nvSpPr>
          <p:cNvPr id="3" name="Content Placeholder 2">
            <a:extLst>
              <a:ext uri="{FF2B5EF4-FFF2-40B4-BE49-F238E27FC236}">
                <a16:creationId xmlns:a16="http://schemas.microsoft.com/office/drawing/2014/main" id="{885EA056-52E6-E0C0-A42F-D845AB0FBC66}"/>
              </a:ext>
            </a:extLst>
          </p:cNvPr>
          <p:cNvSpPr>
            <a:spLocks noGrp="1"/>
          </p:cNvSpPr>
          <p:nvPr>
            <p:ph idx="1"/>
          </p:nvPr>
        </p:nvSpPr>
        <p:spPr/>
        <p:txBody>
          <a:bodyPr>
            <a:normAutofit/>
          </a:bodyPr>
          <a:lstStyle/>
          <a:p>
            <a:pPr marL="0" indent="0" algn="just">
              <a:buNone/>
            </a:pPr>
            <a:r>
              <a:rPr lang="en-US" dirty="0"/>
              <a:t>3. Income Elasticity of Demand (YED) </a:t>
            </a:r>
          </a:p>
          <a:p>
            <a:pPr marL="0" indent="0" algn="just">
              <a:buNone/>
            </a:pPr>
            <a:r>
              <a:rPr lang="en-US" dirty="0"/>
              <a:t>The income levels of consumers play an important role in the quantity demanded for a product. This can be understood by looking at the difference in goods sold in the rural markets versus the goods sold in metro cities.  The Income Elasticity of Demand, also represented by YED, refers to the sensitivity of quantity demanded for a certain good to a change in real income (the income earned by an individual after accounting for inflation) of the consumers who buy this good, keeping all other things constant. </a:t>
            </a:r>
          </a:p>
          <a:p>
            <a:pPr marL="0" indent="0" algn="just">
              <a:buNone/>
            </a:pPr>
            <a:r>
              <a:rPr lang="en-US" dirty="0"/>
              <a:t>The formula given to calculate the Income Elasticity of Demand is given as: YED = % Change in Quantity Demanded/ % Change in Income  </a:t>
            </a:r>
          </a:p>
          <a:p>
            <a:pPr marL="0" indent="0" algn="just">
              <a:buNone/>
            </a:pPr>
            <a:r>
              <a:rPr lang="en-US" dirty="0"/>
              <a:t>The result obtained from this formula helps to determine whether a good is a necessity good or a luxury good.</a:t>
            </a:r>
          </a:p>
        </p:txBody>
      </p:sp>
    </p:spTree>
    <p:extLst>
      <p:ext uri="{BB962C8B-B14F-4D97-AF65-F5344CB8AC3E}">
        <p14:creationId xmlns:p14="http://schemas.microsoft.com/office/powerpoint/2010/main" val="2770620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EF3D1-695F-F825-A93B-345C85736466}"/>
              </a:ext>
            </a:extLst>
          </p:cNvPr>
          <p:cNvSpPr>
            <a:spLocks noGrp="1"/>
          </p:cNvSpPr>
          <p:nvPr>
            <p:ph type="title"/>
          </p:nvPr>
        </p:nvSpPr>
        <p:spPr/>
        <p:txBody>
          <a:bodyPr/>
          <a:lstStyle/>
          <a:p>
            <a:r>
              <a:rPr lang="en-US" b="1" dirty="0"/>
              <a:t>5 other types of Elasticity of Demand</a:t>
            </a:r>
          </a:p>
        </p:txBody>
      </p:sp>
      <p:sp>
        <p:nvSpPr>
          <p:cNvPr id="3" name="Content Placeholder 2">
            <a:extLst>
              <a:ext uri="{FF2B5EF4-FFF2-40B4-BE49-F238E27FC236}">
                <a16:creationId xmlns:a16="http://schemas.microsoft.com/office/drawing/2014/main" id="{BB48B156-0B0D-3F25-47FE-FF8741BBA224}"/>
              </a:ext>
            </a:extLst>
          </p:cNvPr>
          <p:cNvSpPr>
            <a:spLocks noGrp="1"/>
          </p:cNvSpPr>
          <p:nvPr>
            <p:ph idx="1"/>
          </p:nvPr>
        </p:nvSpPr>
        <p:spPr/>
        <p:txBody>
          <a:bodyPr>
            <a:normAutofit fontScale="92500" lnSpcReduction="10000"/>
          </a:bodyPr>
          <a:lstStyle/>
          <a:p>
            <a:pPr marL="0" indent="0" algn="just">
              <a:buNone/>
            </a:pPr>
            <a:r>
              <a:rPr lang="en-US" dirty="0"/>
              <a:t>The effect of change in economic variables is not always the same on the quantity demanded for a product.  </a:t>
            </a:r>
          </a:p>
          <a:p>
            <a:pPr marL="0" indent="0" algn="just">
              <a:buNone/>
            </a:pPr>
            <a:r>
              <a:rPr lang="en-US" dirty="0"/>
              <a:t>The demand for a product can be elastic, inelastic, or unitary, depending on the rate of change in the demand with respect to the change in the price of a product. </a:t>
            </a:r>
          </a:p>
          <a:p>
            <a:pPr marL="0" indent="0" algn="just">
              <a:buNone/>
            </a:pPr>
            <a:r>
              <a:rPr lang="en-US" dirty="0"/>
              <a:t>On the basis of the amount of fluctuation shown in the quantity demanded of a good, it is termed as ‘elastic’, ‘inelastic’, and ‘unitary’. </a:t>
            </a:r>
          </a:p>
          <a:p>
            <a:pPr algn="just"/>
            <a:r>
              <a:rPr lang="en-US" dirty="0"/>
              <a:t>An elastic demand is one that shows a larger fluctuation in the quantity demanded of a product, in response to even a little change in another economic variable. For example, if there is a hike of $0.5 in the price of a cup of coffee, there are very high chances of a steep decline in the quantity demanded.  </a:t>
            </a:r>
          </a:p>
          <a:p>
            <a:pPr algn="just"/>
            <a:r>
              <a:rPr lang="en-US" dirty="0"/>
              <a:t>An inelastic demand is one that shows a very little fluctuation in the quantity demanded with respect to a change in another economic variable. An example of this can be petrol or diesel.  </a:t>
            </a:r>
          </a:p>
          <a:p>
            <a:pPr algn="just"/>
            <a:r>
              <a:rPr lang="en-US" dirty="0"/>
              <a:t>Unitary elasticity is one in which the fluctuation in one variable and quantity demanded is equal.</a:t>
            </a:r>
          </a:p>
        </p:txBody>
      </p:sp>
    </p:spTree>
    <p:extLst>
      <p:ext uri="{BB962C8B-B14F-4D97-AF65-F5344CB8AC3E}">
        <p14:creationId xmlns:p14="http://schemas.microsoft.com/office/powerpoint/2010/main" val="2789963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4F768-1AA6-BCE8-4B80-0C644EA49621}"/>
              </a:ext>
            </a:extLst>
          </p:cNvPr>
          <p:cNvSpPr>
            <a:spLocks noGrp="1"/>
          </p:cNvSpPr>
          <p:nvPr>
            <p:ph type="title"/>
          </p:nvPr>
        </p:nvSpPr>
        <p:spPr/>
        <p:txBody>
          <a:bodyPr/>
          <a:lstStyle/>
          <a:p>
            <a:r>
              <a:rPr lang="en-US" b="1" dirty="0"/>
              <a:t>1. Perfectly Elastic Demand</a:t>
            </a:r>
          </a:p>
        </p:txBody>
      </p:sp>
      <p:sp>
        <p:nvSpPr>
          <p:cNvPr id="3" name="Content Placeholder 2">
            <a:extLst>
              <a:ext uri="{FF2B5EF4-FFF2-40B4-BE49-F238E27FC236}">
                <a16:creationId xmlns:a16="http://schemas.microsoft.com/office/drawing/2014/main" id="{15642E58-29E0-5D37-3752-0E3FA2B9EF6F}"/>
              </a:ext>
            </a:extLst>
          </p:cNvPr>
          <p:cNvSpPr>
            <a:spLocks noGrp="1"/>
          </p:cNvSpPr>
          <p:nvPr>
            <p:ph idx="1"/>
          </p:nvPr>
        </p:nvSpPr>
        <p:spPr/>
        <p:txBody>
          <a:bodyPr>
            <a:normAutofit/>
          </a:bodyPr>
          <a:lstStyle/>
          <a:p>
            <a:pPr marL="0" indent="0" algn="just">
              <a:buNone/>
            </a:pPr>
            <a:r>
              <a:rPr lang="en-US" dirty="0"/>
              <a:t>When there is a sharp rise or fall due to a change in the price of the commodity, it is said to be perfectly elastic demand.  In perfectly elastic demand, even a small rise in price can result in a fall in demand of the good to zero, whereas a small decline in the price can increase the demand to infinity.  </a:t>
            </a:r>
          </a:p>
          <a:p>
            <a:pPr marL="0" indent="0" algn="just">
              <a:buNone/>
            </a:pPr>
            <a:r>
              <a:rPr lang="en-US" dirty="0"/>
              <a:t>However, perfectly elastic demand is a total theoretical concept and doesn’t find a real application, unless the market is perfectly competitive and the product is homogenous.  The degree of elasticity of demand helps to define the slope and shape of the demand curve. </a:t>
            </a:r>
          </a:p>
          <a:p>
            <a:pPr marL="0" indent="0" algn="just">
              <a:buNone/>
            </a:pPr>
            <a:r>
              <a:rPr lang="en-US" dirty="0"/>
              <a:t>Therefore, we can determine the elasticity of demand by looking at the slope of the demand curve.  </a:t>
            </a:r>
          </a:p>
          <a:p>
            <a:pPr marL="0" indent="0" algn="just">
              <a:buNone/>
            </a:pPr>
            <a:r>
              <a:rPr lang="en-US" dirty="0"/>
              <a:t>A Flatter curve will represent a higher elastic demand. Thus, the slope of the demand curve for a perfectly elastic demand is horizontal.</a:t>
            </a:r>
          </a:p>
        </p:txBody>
      </p:sp>
    </p:spTree>
    <p:extLst>
      <p:ext uri="{BB962C8B-B14F-4D97-AF65-F5344CB8AC3E}">
        <p14:creationId xmlns:p14="http://schemas.microsoft.com/office/powerpoint/2010/main" val="824084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0DE38-BE50-D343-3DC8-71A118374840}"/>
              </a:ext>
            </a:extLst>
          </p:cNvPr>
          <p:cNvSpPr>
            <a:spLocks noGrp="1"/>
          </p:cNvSpPr>
          <p:nvPr>
            <p:ph type="title"/>
          </p:nvPr>
        </p:nvSpPr>
        <p:spPr/>
        <p:txBody>
          <a:bodyPr/>
          <a:lstStyle/>
          <a:p>
            <a:r>
              <a:rPr lang="en-US" b="1" dirty="0"/>
              <a:t>2. Perfectly Inelastic Demand</a:t>
            </a:r>
          </a:p>
        </p:txBody>
      </p:sp>
      <p:sp>
        <p:nvSpPr>
          <p:cNvPr id="3" name="Content Placeholder 2">
            <a:extLst>
              <a:ext uri="{FF2B5EF4-FFF2-40B4-BE49-F238E27FC236}">
                <a16:creationId xmlns:a16="http://schemas.microsoft.com/office/drawing/2014/main" id="{38456616-92A8-CB48-8338-DE73CF99C467}"/>
              </a:ext>
            </a:extLst>
          </p:cNvPr>
          <p:cNvSpPr>
            <a:spLocks noGrp="1"/>
          </p:cNvSpPr>
          <p:nvPr>
            <p:ph idx="1"/>
          </p:nvPr>
        </p:nvSpPr>
        <p:spPr/>
        <p:txBody>
          <a:bodyPr/>
          <a:lstStyle/>
          <a:p>
            <a:pPr marL="0" indent="0" algn="just">
              <a:buNone/>
            </a:pPr>
            <a:r>
              <a:rPr lang="en-US" dirty="0"/>
              <a:t>A perfectly inelastic demand is the one in which there is no change measured against a price change.  Like perfectly elastic demand, the concept of perfectly inelastic is also a theoretical concept and doesn’t find a practical application. </a:t>
            </a:r>
          </a:p>
          <a:p>
            <a:pPr marL="0" indent="0" algn="just">
              <a:buNone/>
            </a:pPr>
            <a:r>
              <a:rPr lang="en-US" dirty="0"/>
              <a:t>However, the demand for necessity goods can be the closest example of perfectly inelastic demand.  The numerical value obtained from the PED formula comes out as zero for a perfectly inelastic demand.  </a:t>
            </a:r>
          </a:p>
          <a:p>
            <a:pPr marL="0" indent="0" algn="just">
              <a:buNone/>
            </a:pPr>
            <a:r>
              <a:rPr lang="en-US" dirty="0"/>
              <a:t>The demand curve for a perfectly inelastic demand is a vertical line i.e. the slope of the curve is zero.</a:t>
            </a:r>
          </a:p>
        </p:txBody>
      </p:sp>
    </p:spTree>
    <p:extLst>
      <p:ext uri="{BB962C8B-B14F-4D97-AF65-F5344CB8AC3E}">
        <p14:creationId xmlns:p14="http://schemas.microsoft.com/office/powerpoint/2010/main" val="405345501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24</TotalTime>
  <Words>1426</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Calibri Light</vt:lpstr>
      <vt:lpstr>Wingdings</vt:lpstr>
      <vt:lpstr>Retrospect</vt:lpstr>
      <vt:lpstr>Elasticity of Demand and its Types</vt:lpstr>
      <vt:lpstr>PowerPoint Presentation</vt:lpstr>
      <vt:lpstr>3 Types of Elasticity of Demand </vt:lpstr>
      <vt:lpstr>Price Elasticity of Demand</vt:lpstr>
      <vt:lpstr>Cross Elasticity of Demand</vt:lpstr>
      <vt:lpstr>Income Elasticity of Demand</vt:lpstr>
      <vt:lpstr>5 other types of Elasticity of Demand</vt:lpstr>
      <vt:lpstr>1. Perfectly Elastic Demand</vt:lpstr>
      <vt:lpstr>2. Perfectly Inelastic Demand</vt:lpstr>
      <vt:lpstr>3. Relatively Elastic Demand</vt:lpstr>
      <vt:lpstr>4. Relatively Inelastic Demand </vt:lpstr>
      <vt:lpstr>5. Unitary Elastic Demand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Elasticity of Demand and its Types</dc:title>
  <dc:creator>ANANYA PRIYA</dc:creator>
  <cp:lastModifiedBy>Ananya Priya</cp:lastModifiedBy>
  <cp:revision>3</cp:revision>
  <dcterms:created xsi:type="dcterms:W3CDTF">2023-06-13T04:42:48Z</dcterms:created>
  <dcterms:modified xsi:type="dcterms:W3CDTF">2023-06-27T07:04:34Z</dcterms:modified>
</cp:coreProperties>
</file>