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sldIdLst>
    <p:sldId id="257" r:id="rId2"/>
    <p:sldId id="261" r:id="rId3"/>
    <p:sldId id="265" r:id="rId4"/>
    <p:sldId id="266" r:id="rId5"/>
    <p:sldId id="267" r:id="rId6"/>
    <p:sldId id="268" r:id="rId7"/>
    <p:sldId id="269" r:id="rId8"/>
    <p:sldId id="27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917"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8F1B3D-E9B2-CC4C-A056-4E1009120EA4}" type="datetimeFigureOut">
              <a:rPr lang="en-US" smtClean="0"/>
              <a:t>11/17/2022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0390-49AE-C04F-95A8-AE8D46B124ED}" type="slidenum">
              <a:rPr lang="en-US" smtClean="0"/>
              <a:t>‹#›</a:t>
            </a:fld>
            <a:endParaRPr lang="en-US"/>
          </a:p>
        </p:txBody>
      </p:sp>
    </p:spTree>
    <p:extLst>
      <p:ext uri="{BB962C8B-B14F-4D97-AF65-F5344CB8AC3E}">
        <p14:creationId xmlns:p14="http://schemas.microsoft.com/office/powerpoint/2010/main" val="311681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8F1B3D-E9B2-CC4C-A056-4E1009120EA4}" type="datetimeFigureOut">
              <a:rPr lang="en-US" smtClean="0"/>
              <a:t>11/17/2022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350390-49AE-C04F-95A8-AE8D46B124ED}" type="slidenum">
              <a:rPr lang="en-US" smtClean="0"/>
              <a:t>‹#›</a:t>
            </a:fld>
            <a:endParaRPr lang="en-US"/>
          </a:p>
        </p:txBody>
      </p:sp>
    </p:spTree>
    <p:extLst>
      <p:ext uri="{BB962C8B-B14F-4D97-AF65-F5344CB8AC3E}">
        <p14:creationId xmlns:p14="http://schemas.microsoft.com/office/powerpoint/2010/main" val="1085178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8F1B3D-E9B2-CC4C-A056-4E1009120EA4}" type="datetimeFigureOut">
              <a:rPr lang="en-US" smtClean="0"/>
              <a:t>11/17/2022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350390-49AE-C04F-95A8-AE8D46B124ED}" type="slidenum">
              <a:rPr lang="en-US" smtClean="0"/>
              <a:t>‹#›</a:t>
            </a:fld>
            <a:endParaRPr lang="en-US"/>
          </a:p>
        </p:txBody>
      </p:sp>
    </p:spTree>
    <p:extLst>
      <p:ext uri="{BB962C8B-B14F-4D97-AF65-F5344CB8AC3E}">
        <p14:creationId xmlns:p14="http://schemas.microsoft.com/office/powerpoint/2010/main" val="2321161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8F1B3D-E9B2-CC4C-A056-4E1009120EA4}" type="datetimeFigureOut">
              <a:rPr lang="en-US" smtClean="0"/>
              <a:t>11/17/2022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0390-49AE-C04F-95A8-AE8D46B124ED}" type="slidenum">
              <a:rPr lang="en-US" smtClean="0"/>
              <a:t>‹#›</a:t>
            </a:fld>
            <a:endParaRPr lang="en-US"/>
          </a:p>
        </p:txBody>
      </p:sp>
    </p:spTree>
    <p:extLst>
      <p:ext uri="{BB962C8B-B14F-4D97-AF65-F5344CB8AC3E}">
        <p14:creationId xmlns:p14="http://schemas.microsoft.com/office/powerpoint/2010/main" val="3025932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8F1B3D-E9B2-CC4C-A056-4E1009120EA4}" type="datetimeFigureOut">
              <a:rPr lang="en-US" smtClean="0"/>
              <a:t>11/17/2022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0390-49AE-C04F-95A8-AE8D46B124ED}" type="slidenum">
              <a:rPr lang="en-US" smtClean="0"/>
              <a:t>‹#›</a:t>
            </a:fld>
            <a:endParaRPr lang="en-US"/>
          </a:p>
        </p:txBody>
      </p:sp>
    </p:spTree>
    <p:extLst>
      <p:ext uri="{BB962C8B-B14F-4D97-AF65-F5344CB8AC3E}">
        <p14:creationId xmlns:p14="http://schemas.microsoft.com/office/powerpoint/2010/main" val="1454049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828F1B3D-E9B2-CC4C-A056-4E1009120EA4}" type="datetimeFigureOut">
              <a:rPr lang="en-US" smtClean="0"/>
              <a:t>11/17/2022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9E350390-49AE-C04F-95A8-AE8D46B124ED}" type="slidenum">
              <a:rPr lang="en-US" smtClean="0"/>
              <a:t>‹#›</a:t>
            </a:fld>
            <a:endParaRPr lang="en-US"/>
          </a:p>
        </p:txBody>
      </p:sp>
    </p:spTree>
    <p:extLst>
      <p:ext uri="{BB962C8B-B14F-4D97-AF65-F5344CB8AC3E}">
        <p14:creationId xmlns:p14="http://schemas.microsoft.com/office/powerpoint/2010/main" val="4215920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828F1B3D-E9B2-CC4C-A056-4E1009120EA4}" type="datetimeFigureOut">
              <a:rPr lang="en-US" smtClean="0"/>
              <a:t>11/17/2022</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9E350390-49AE-C04F-95A8-AE8D46B124ED}" type="slidenum">
              <a:rPr lang="en-US" smtClean="0"/>
              <a:t>‹#›</a:t>
            </a:fld>
            <a:endParaRPr lang="en-US"/>
          </a:p>
        </p:txBody>
      </p:sp>
    </p:spTree>
    <p:extLst>
      <p:ext uri="{BB962C8B-B14F-4D97-AF65-F5344CB8AC3E}">
        <p14:creationId xmlns:p14="http://schemas.microsoft.com/office/powerpoint/2010/main" val="1094694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828F1B3D-E9B2-CC4C-A056-4E1009120EA4}" type="datetimeFigureOut">
              <a:rPr lang="en-US" smtClean="0"/>
              <a:t>11/17/2022</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9E350390-49AE-C04F-95A8-AE8D46B124ED}" type="slidenum">
              <a:rPr lang="en-US" smtClean="0"/>
              <a:t>‹#›</a:t>
            </a:fld>
            <a:endParaRPr lang="en-US"/>
          </a:p>
        </p:txBody>
      </p:sp>
    </p:spTree>
    <p:extLst>
      <p:ext uri="{BB962C8B-B14F-4D97-AF65-F5344CB8AC3E}">
        <p14:creationId xmlns:p14="http://schemas.microsoft.com/office/powerpoint/2010/main" val="1628768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28F1B3D-E9B2-CC4C-A056-4E1009120EA4}" type="datetimeFigureOut">
              <a:rPr lang="en-US" smtClean="0"/>
              <a:t>11/17/2022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0390-49AE-C04F-95A8-AE8D46B124ED}" type="slidenum">
              <a:rPr lang="en-US" smtClean="0"/>
              <a:t>‹#›</a:t>
            </a:fld>
            <a:endParaRPr lang="en-US"/>
          </a:p>
        </p:txBody>
      </p:sp>
    </p:spTree>
    <p:extLst>
      <p:ext uri="{BB962C8B-B14F-4D97-AF65-F5344CB8AC3E}">
        <p14:creationId xmlns:p14="http://schemas.microsoft.com/office/powerpoint/2010/main" val="553668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828F1B3D-E9B2-CC4C-A056-4E1009120EA4}" type="datetimeFigureOut">
              <a:rPr lang="en-US" smtClean="0"/>
              <a:t>11/17/2022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9E350390-49AE-C04F-95A8-AE8D46B124ED}" type="slidenum">
              <a:rPr lang="en-US" smtClean="0"/>
              <a:t>‹#›</a:t>
            </a:fld>
            <a:endParaRPr lang="en-US"/>
          </a:p>
        </p:txBody>
      </p:sp>
    </p:spTree>
    <p:extLst>
      <p:ext uri="{BB962C8B-B14F-4D97-AF65-F5344CB8AC3E}">
        <p14:creationId xmlns:p14="http://schemas.microsoft.com/office/powerpoint/2010/main" val="3007580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828F1B3D-E9B2-CC4C-A056-4E1009120EA4}" type="datetimeFigureOut">
              <a:rPr lang="en-US" smtClean="0"/>
              <a:t>11/17/2022</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9E350390-49AE-C04F-95A8-AE8D46B124ED}" type="slidenum">
              <a:rPr lang="en-US" smtClean="0"/>
              <a:t>‹#›</a:t>
            </a:fld>
            <a:endParaRPr lang="en-US"/>
          </a:p>
        </p:txBody>
      </p:sp>
    </p:spTree>
    <p:extLst>
      <p:ext uri="{BB962C8B-B14F-4D97-AF65-F5344CB8AC3E}">
        <p14:creationId xmlns:p14="http://schemas.microsoft.com/office/powerpoint/2010/main" val="4043923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828F1B3D-E9B2-CC4C-A056-4E1009120EA4}" type="datetimeFigureOut">
              <a:rPr lang="en-US" smtClean="0"/>
              <a:t>11/17/2022</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9E350390-49AE-C04F-95A8-AE8D46B124ED}" type="slidenum">
              <a:rPr lang="en-US" smtClean="0"/>
              <a:t>‹#›</a:t>
            </a:fld>
            <a:endParaRPr lang="en-US"/>
          </a:p>
        </p:txBody>
      </p:sp>
    </p:spTree>
    <p:extLst>
      <p:ext uri="{BB962C8B-B14F-4D97-AF65-F5344CB8AC3E}">
        <p14:creationId xmlns:p14="http://schemas.microsoft.com/office/powerpoint/2010/main" val="429397391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F9E9D-4590-9744-9A74-5A4287DE0262}"/>
              </a:ext>
            </a:extLst>
          </p:cNvPr>
          <p:cNvSpPr>
            <a:spLocks noGrp="1"/>
          </p:cNvSpPr>
          <p:nvPr>
            <p:ph type="ctrTitle"/>
          </p:nvPr>
        </p:nvSpPr>
        <p:spPr>
          <a:xfrm>
            <a:off x="1200472" y="1416817"/>
            <a:ext cx="7315200" cy="2544042"/>
          </a:xfrm>
        </p:spPr>
        <p:txBody>
          <a:bodyPr/>
          <a:lstStyle/>
          <a:p>
            <a:r>
              <a:rPr lang="en-US" b="1" dirty="0"/>
              <a:t>Scope Of Human Resource Management </a:t>
            </a:r>
          </a:p>
        </p:txBody>
      </p:sp>
      <p:sp>
        <p:nvSpPr>
          <p:cNvPr id="3" name="Subtitle 2">
            <a:extLst>
              <a:ext uri="{FF2B5EF4-FFF2-40B4-BE49-F238E27FC236}">
                <a16:creationId xmlns:a16="http://schemas.microsoft.com/office/drawing/2014/main" id="{E8CE0EA6-0728-274B-8F65-9D6A291C063F}"/>
              </a:ext>
            </a:extLst>
          </p:cNvPr>
          <p:cNvSpPr>
            <a:spLocks noGrp="1"/>
          </p:cNvSpPr>
          <p:nvPr>
            <p:ph type="subTitle" idx="1"/>
          </p:nvPr>
        </p:nvSpPr>
        <p:spPr>
          <a:xfrm>
            <a:off x="1230639" y="4248215"/>
            <a:ext cx="7315200" cy="914400"/>
          </a:xfrm>
        </p:spPr>
        <p:txBody>
          <a:bodyPr>
            <a:normAutofit/>
          </a:bodyPr>
          <a:lstStyle/>
          <a:p>
            <a:r>
              <a:rPr lang="en-US" sz="3600" b="1" u="sng" dirty="0"/>
              <a:t>Unit- I </a:t>
            </a:r>
          </a:p>
        </p:txBody>
      </p:sp>
    </p:spTree>
    <p:extLst>
      <p:ext uri="{BB962C8B-B14F-4D97-AF65-F5344CB8AC3E}">
        <p14:creationId xmlns:p14="http://schemas.microsoft.com/office/powerpoint/2010/main" val="2391364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733F0-D214-2544-9042-52023188EFA8}"/>
              </a:ext>
            </a:extLst>
          </p:cNvPr>
          <p:cNvSpPr>
            <a:spLocks noGrp="1"/>
          </p:cNvSpPr>
          <p:nvPr>
            <p:ph type="title"/>
          </p:nvPr>
        </p:nvSpPr>
        <p:spPr>
          <a:xfrm>
            <a:off x="592854" y="1125427"/>
            <a:ext cx="2280976" cy="4501661"/>
          </a:xfrm>
        </p:spPr>
        <p:txBody>
          <a:bodyPr>
            <a:normAutofit/>
          </a:bodyPr>
          <a:lstStyle/>
          <a:p>
            <a:pPr algn="ctr"/>
            <a:r>
              <a:rPr lang="en-US" sz="2800" b="1" dirty="0">
                <a:solidFill>
                  <a:schemeClr val="tx1"/>
                </a:solidFill>
              </a:rPr>
              <a:t> Scope of Human Resource Management </a:t>
            </a:r>
          </a:p>
        </p:txBody>
      </p:sp>
      <p:sp>
        <p:nvSpPr>
          <p:cNvPr id="3" name="Content Placeholder 2">
            <a:extLst>
              <a:ext uri="{FF2B5EF4-FFF2-40B4-BE49-F238E27FC236}">
                <a16:creationId xmlns:a16="http://schemas.microsoft.com/office/drawing/2014/main" id="{90358F93-B6E3-C948-81E3-EE3C9A4FBF8F}"/>
              </a:ext>
            </a:extLst>
          </p:cNvPr>
          <p:cNvSpPr>
            <a:spLocks noGrp="1"/>
          </p:cNvSpPr>
          <p:nvPr>
            <p:ph idx="1"/>
          </p:nvPr>
        </p:nvSpPr>
        <p:spPr>
          <a:xfrm>
            <a:off x="4099726" y="1557497"/>
            <a:ext cx="7254073" cy="3742592"/>
          </a:xfrm>
        </p:spPr>
        <p:txBody>
          <a:bodyPr>
            <a:noAutofit/>
          </a:bodyPr>
          <a:lstStyle/>
          <a:p>
            <a:pPr marL="0" indent="0" algn="just">
              <a:lnSpc>
                <a:spcPct val="100000"/>
              </a:lnSpc>
              <a:buNone/>
            </a:pPr>
            <a:r>
              <a:rPr lang="en-US" sz="2200" dirty="0">
                <a:latin typeface="Calibri" panose="020F0502020204030204" pitchFamily="34" charset="0"/>
                <a:cs typeface="Calibri" panose="020F0502020204030204" pitchFamily="34" charset="0"/>
              </a:rPr>
              <a:t>The scope of Human Resource Management refers to all the activities that come under the banner of Human Resource Management. These activities are as follows.</a:t>
            </a:r>
          </a:p>
          <a:p>
            <a:pPr marL="0" indent="0" algn="just">
              <a:lnSpc>
                <a:spcPct val="100000"/>
              </a:lnSpc>
              <a:buNone/>
            </a:pPr>
            <a:endParaRPr lang="en-US" sz="2200" b="1" dirty="0">
              <a:latin typeface="Calibri" panose="020F0502020204030204" pitchFamily="34" charset="0"/>
              <a:cs typeface="Calibri" panose="020F0502020204030204" pitchFamily="34" charset="0"/>
            </a:endParaRPr>
          </a:p>
          <a:p>
            <a:pPr marL="0" indent="0" algn="just">
              <a:lnSpc>
                <a:spcPct val="100000"/>
              </a:lnSpc>
              <a:buNone/>
            </a:pPr>
            <a:r>
              <a:rPr lang="en-US" sz="2200" b="1" dirty="0">
                <a:latin typeface="Calibri" panose="020F0502020204030204" pitchFamily="34" charset="0"/>
                <a:cs typeface="Calibri" panose="020F0502020204030204" pitchFamily="34" charset="0"/>
              </a:rPr>
              <a:t>Human resources planning </a:t>
            </a:r>
            <a:r>
              <a:rPr lang="en-US" sz="2200" dirty="0">
                <a:latin typeface="Calibri" panose="020F0502020204030204" pitchFamily="34" charset="0"/>
                <a:cs typeface="Calibri" panose="020F0502020204030204" pitchFamily="34" charset="0"/>
              </a:rPr>
              <a:t>:-Human resource planning or Human Resource Planning refers to a process by which the company to identify the number of jobs vacant, whether the company has excess staff or shortage of staff and to deal with this excess or shortage.</a:t>
            </a:r>
          </a:p>
          <a:p>
            <a:pPr marL="0" indent="0" algn="just">
              <a:buNone/>
            </a:pPr>
            <a:endParaRPr lang="en-US"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45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733F0-D214-2544-9042-52023188EFA8}"/>
              </a:ext>
            </a:extLst>
          </p:cNvPr>
          <p:cNvSpPr>
            <a:spLocks noGrp="1"/>
          </p:cNvSpPr>
          <p:nvPr>
            <p:ph type="title"/>
          </p:nvPr>
        </p:nvSpPr>
        <p:spPr>
          <a:xfrm>
            <a:off x="592854" y="1125427"/>
            <a:ext cx="2280976" cy="4501661"/>
          </a:xfrm>
        </p:spPr>
        <p:txBody>
          <a:bodyPr>
            <a:normAutofit/>
          </a:bodyPr>
          <a:lstStyle/>
          <a:p>
            <a:pPr algn="ctr"/>
            <a:r>
              <a:rPr lang="en-US" sz="2800" b="1" dirty="0">
                <a:solidFill>
                  <a:schemeClr val="tx1"/>
                </a:solidFill>
              </a:rPr>
              <a:t> Scope of Human Resource Management </a:t>
            </a:r>
          </a:p>
        </p:txBody>
      </p:sp>
      <p:sp>
        <p:nvSpPr>
          <p:cNvPr id="3" name="Content Placeholder 2">
            <a:extLst>
              <a:ext uri="{FF2B5EF4-FFF2-40B4-BE49-F238E27FC236}">
                <a16:creationId xmlns:a16="http://schemas.microsoft.com/office/drawing/2014/main" id="{90358F93-B6E3-C948-81E3-EE3C9A4FBF8F}"/>
              </a:ext>
            </a:extLst>
          </p:cNvPr>
          <p:cNvSpPr>
            <a:spLocks noGrp="1"/>
          </p:cNvSpPr>
          <p:nvPr>
            <p:ph idx="1"/>
          </p:nvPr>
        </p:nvSpPr>
        <p:spPr>
          <a:xfrm>
            <a:off x="4099726" y="1557497"/>
            <a:ext cx="7254073" cy="3742592"/>
          </a:xfrm>
        </p:spPr>
        <p:txBody>
          <a:bodyPr>
            <a:noAutofit/>
          </a:bodyPr>
          <a:lstStyle/>
          <a:p>
            <a:pPr marL="0" marR="0" lvl="0" indent="0" algn="just"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r>
              <a:rPr kumimoji="0" lang="en-US" sz="2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Job analysis</a:t>
            </a:r>
            <a:r>
              <a:rPr kumimoji="0" lang="en-US" sz="22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a:t>
            </a:r>
            <a:r>
              <a:rPr kumimoji="0" lang="en-US" sz="2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design</a:t>
            </a:r>
            <a:r>
              <a:rPr kumimoji="0" lang="en-US" sz="22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:-Another important area of Human Resource Management is job analysis. Job analysis gives a detailed explanation about each and every job in the company. </a:t>
            </a:r>
          </a:p>
          <a:p>
            <a:pPr marL="182880" marR="0" lvl="0" indent="-182880" algn="l" defTabSz="914400" rtl="0" eaLnBrk="1" fontAlgn="auto" latinLnBrk="0" hangingPunct="1">
              <a:lnSpc>
                <a:spcPct val="90000"/>
              </a:lnSpc>
              <a:spcBef>
                <a:spcPts val="1200"/>
              </a:spcBef>
              <a:spcAft>
                <a:spcPts val="0"/>
              </a:spcAft>
              <a:buClr>
                <a:srgbClr val="40BAD2"/>
              </a:buClr>
              <a:buSzTx/>
              <a:buFont typeface="Wingdings 2" pitchFamily="18" charset="2"/>
              <a:buChar char=""/>
              <a:tabLst/>
              <a:defRPr/>
            </a:pPr>
            <a:endParaRPr kumimoji="0" lang="en-US" sz="22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endParaRPr>
          </a:p>
          <a:p>
            <a:pPr marL="0" indent="0" algn="just">
              <a:buNone/>
            </a:pPr>
            <a:endParaRPr lang="en-US"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98597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733F0-D214-2544-9042-52023188EFA8}"/>
              </a:ext>
            </a:extLst>
          </p:cNvPr>
          <p:cNvSpPr>
            <a:spLocks noGrp="1"/>
          </p:cNvSpPr>
          <p:nvPr>
            <p:ph type="title"/>
          </p:nvPr>
        </p:nvSpPr>
        <p:spPr>
          <a:xfrm>
            <a:off x="592854" y="1125427"/>
            <a:ext cx="2280976" cy="4501661"/>
          </a:xfrm>
        </p:spPr>
        <p:txBody>
          <a:bodyPr>
            <a:normAutofit/>
          </a:bodyPr>
          <a:lstStyle/>
          <a:p>
            <a:pPr algn="ctr"/>
            <a:r>
              <a:rPr lang="en-US" sz="2800" b="1" dirty="0">
                <a:solidFill>
                  <a:schemeClr val="tx1"/>
                </a:solidFill>
              </a:rPr>
              <a:t> Scope of Human Resource Management </a:t>
            </a:r>
          </a:p>
        </p:txBody>
      </p:sp>
      <p:sp>
        <p:nvSpPr>
          <p:cNvPr id="3" name="Content Placeholder 2">
            <a:extLst>
              <a:ext uri="{FF2B5EF4-FFF2-40B4-BE49-F238E27FC236}">
                <a16:creationId xmlns:a16="http://schemas.microsoft.com/office/drawing/2014/main" id="{90358F93-B6E3-C948-81E3-EE3C9A4FBF8F}"/>
              </a:ext>
            </a:extLst>
          </p:cNvPr>
          <p:cNvSpPr>
            <a:spLocks noGrp="1"/>
          </p:cNvSpPr>
          <p:nvPr>
            <p:ph idx="1"/>
          </p:nvPr>
        </p:nvSpPr>
        <p:spPr>
          <a:xfrm>
            <a:off x="4099726" y="1557497"/>
            <a:ext cx="7254073" cy="3742592"/>
          </a:xfrm>
        </p:spPr>
        <p:txBody>
          <a:bodyPr>
            <a:noAutofit/>
          </a:bodyPr>
          <a:lstStyle/>
          <a:p>
            <a:pPr marL="0" marR="0" lvl="0" indent="0" algn="just" defTabSz="914400" rtl="0" eaLnBrk="1" fontAlgn="auto" latinLnBrk="0" hangingPunct="1">
              <a:lnSpc>
                <a:spcPct val="90000"/>
              </a:lnSpc>
              <a:spcBef>
                <a:spcPts val="1200"/>
              </a:spcBef>
              <a:spcAft>
                <a:spcPts val="0"/>
              </a:spcAft>
              <a:buClr>
                <a:srgbClr val="40BAD2"/>
              </a:buClr>
              <a:buSzTx/>
              <a:buNone/>
              <a:tabLst/>
              <a:defRPr/>
            </a:pPr>
            <a:r>
              <a:rPr kumimoji="0" lang="en-US" sz="2200" b="1" i="0" u="none"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mn-cs"/>
              </a:rPr>
              <a:t>Recruitment and selection</a:t>
            </a:r>
            <a:r>
              <a:rPr kumimoji="0" lang="en-US" sz="2200" b="0" i="0" u="none"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mn-cs"/>
              </a:rPr>
              <a:t> :-Based on information collected from job analysis the company prepares advertisements and publishes them in the newspapers. This is recruitment. A number of applications are received after the advertisement is published, interviews are conducted and the right employee is selected thus recruitment and selection are yet another important area of Human Resource Management.</a:t>
            </a:r>
          </a:p>
          <a:p>
            <a:pPr marL="182880" marR="0" lvl="0" indent="-182880" algn="just" defTabSz="914400" rtl="0" eaLnBrk="1" fontAlgn="auto" latinLnBrk="0" hangingPunct="1">
              <a:lnSpc>
                <a:spcPct val="90000"/>
              </a:lnSpc>
              <a:spcBef>
                <a:spcPts val="1200"/>
              </a:spcBef>
              <a:spcAft>
                <a:spcPts val="0"/>
              </a:spcAft>
              <a:buClr>
                <a:srgbClr val="40BAD2"/>
              </a:buClr>
              <a:buSzTx/>
              <a:buFont typeface="Wingdings 2" pitchFamily="18" charset="2"/>
              <a:buChar char=""/>
              <a:tabLst/>
              <a:defRPr/>
            </a:pPr>
            <a:endParaRPr kumimoji="0" lang="en-US" sz="2200" b="0" i="0" u="none"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mn-cs"/>
            </a:endParaRPr>
          </a:p>
          <a:p>
            <a:pPr marL="0" indent="0" algn="just">
              <a:buNone/>
            </a:pPr>
            <a:endParaRPr lang="en-US" sz="2200" dirty="0"/>
          </a:p>
        </p:txBody>
      </p:sp>
    </p:spTree>
    <p:extLst>
      <p:ext uri="{BB962C8B-B14F-4D97-AF65-F5344CB8AC3E}">
        <p14:creationId xmlns:p14="http://schemas.microsoft.com/office/powerpoint/2010/main" val="1149442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733F0-D214-2544-9042-52023188EFA8}"/>
              </a:ext>
            </a:extLst>
          </p:cNvPr>
          <p:cNvSpPr>
            <a:spLocks noGrp="1"/>
          </p:cNvSpPr>
          <p:nvPr>
            <p:ph type="title"/>
          </p:nvPr>
        </p:nvSpPr>
        <p:spPr>
          <a:xfrm>
            <a:off x="592854" y="1125427"/>
            <a:ext cx="2280976" cy="4501661"/>
          </a:xfrm>
        </p:spPr>
        <p:txBody>
          <a:bodyPr>
            <a:normAutofit/>
          </a:bodyPr>
          <a:lstStyle/>
          <a:p>
            <a:pPr algn="ctr"/>
            <a:r>
              <a:rPr lang="en-US" sz="2800" b="1" dirty="0">
                <a:solidFill>
                  <a:schemeClr val="tx1"/>
                </a:solidFill>
              </a:rPr>
              <a:t> Scope of Human Resource Management </a:t>
            </a:r>
          </a:p>
        </p:txBody>
      </p:sp>
      <p:sp>
        <p:nvSpPr>
          <p:cNvPr id="3" name="Content Placeholder 2">
            <a:extLst>
              <a:ext uri="{FF2B5EF4-FFF2-40B4-BE49-F238E27FC236}">
                <a16:creationId xmlns:a16="http://schemas.microsoft.com/office/drawing/2014/main" id="{90358F93-B6E3-C948-81E3-EE3C9A4FBF8F}"/>
              </a:ext>
            </a:extLst>
          </p:cNvPr>
          <p:cNvSpPr>
            <a:spLocks noGrp="1"/>
          </p:cNvSpPr>
          <p:nvPr>
            <p:ph idx="1"/>
          </p:nvPr>
        </p:nvSpPr>
        <p:spPr>
          <a:xfrm>
            <a:off x="4099726" y="1557497"/>
            <a:ext cx="7254073" cy="3742592"/>
          </a:xfrm>
        </p:spPr>
        <p:txBody>
          <a:bodyPr>
            <a:noAutofit/>
          </a:bodyPr>
          <a:lstStyle/>
          <a:p>
            <a:pPr marL="0" indent="0" algn="just">
              <a:buNone/>
            </a:pPr>
            <a:r>
              <a:rPr lang="en-US" sz="2200" b="1" dirty="0"/>
              <a:t>Orientation and induction </a:t>
            </a:r>
            <a:r>
              <a:rPr lang="en-US" sz="2200" dirty="0"/>
              <a:t>:-Once the employees have been selected an induction or orientation program is conducted. This is another important area of Human Resource Management. The employees are informed about the background of the company, explain about the organizational culture and values and work ethics and introduce to the other employees.</a:t>
            </a:r>
          </a:p>
          <a:p>
            <a:pPr marL="0" indent="0" algn="just">
              <a:buNone/>
            </a:pPr>
            <a:endParaRPr lang="en-US" sz="2200" dirty="0"/>
          </a:p>
        </p:txBody>
      </p:sp>
    </p:spTree>
    <p:extLst>
      <p:ext uri="{BB962C8B-B14F-4D97-AF65-F5344CB8AC3E}">
        <p14:creationId xmlns:p14="http://schemas.microsoft.com/office/powerpoint/2010/main" val="1426260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733F0-D214-2544-9042-52023188EFA8}"/>
              </a:ext>
            </a:extLst>
          </p:cNvPr>
          <p:cNvSpPr>
            <a:spLocks noGrp="1"/>
          </p:cNvSpPr>
          <p:nvPr>
            <p:ph type="title"/>
          </p:nvPr>
        </p:nvSpPr>
        <p:spPr>
          <a:xfrm>
            <a:off x="592854" y="1125427"/>
            <a:ext cx="2280976" cy="4501661"/>
          </a:xfrm>
        </p:spPr>
        <p:txBody>
          <a:bodyPr>
            <a:normAutofit/>
          </a:bodyPr>
          <a:lstStyle/>
          <a:p>
            <a:pPr algn="ctr"/>
            <a:r>
              <a:rPr lang="en-US" sz="2800" b="1" dirty="0">
                <a:solidFill>
                  <a:schemeClr val="tx1"/>
                </a:solidFill>
              </a:rPr>
              <a:t> Scope of Human Resource Management </a:t>
            </a:r>
          </a:p>
        </p:txBody>
      </p:sp>
      <p:sp>
        <p:nvSpPr>
          <p:cNvPr id="3" name="Content Placeholder 2">
            <a:extLst>
              <a:ext uri="{FF2B5EF4-FFF2-40B4-BE49-F238E27FC236}">
                <a16:creationId xmlns:a16="http://schemas.microsoft.com/office/drawing/2014/main" id="{90358F93-B6E3-C948-81E3-EE3C9A4FBF8F}"/>
              </a:ext>
            </a:extLst>
          </p:cNvPr>
          <p:cNvSpPr>
            <a:spLocks noGrp="1"/>
          </p:cNvSpPr>
          <p:nvPr>
            <p:ph idx="1"/>
          </p:nvPr>
        </p:nvSpPr>
        <p:spPr>
          <a:xfrm>
            <a:off x="4099726" y="1557497"/>
            <a:ext cx="7254073" cy="3742592"/>
          </a:xfrm>
        </p:spPr>
        <p:txBody>
          <a:bodyPr>
            <a:noAutofit/>
          </a:bodyPr>
          <a:lstStyle/>
          <a:p>
            <a:pPr marL="0" marR="0" lvl="0" indent="0" algn="just"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r>
              <a:rPr kumimoji="0" lang="en-US" sz="2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Training and development</a:t>
            </a:r>
            <a:r>
              <a:rPr kumimoji="0" lang="en-US" sz="22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:-Every employee goes under training program which helps him to put up a better performance on the job. Training program is also conducted for existing staff that have a lot of experience. This is called refresher training. Training and development is one area where the company spends a huge amount.</a:t>
            </a:r>
          </a:p>
          <a:p>
            <a:pPr marL="0" indent="0" algn="just">
              <a:buNone/>
            </a:pPr>
            <a:endParaRPr lang="en-US"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9583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733F0-D214-2544-9042-52023188EFA8}"/>
              </a:ext>
            </a:extLst>
          </p:cNvPr>
          <p:cNvSpPr>
            <a:spLocks noGrp="1"/>
          </p:cNvSpPr>
          <p:nvPr>
            <p:ph type="title"/>
          </p:nvPr>
        </p:nvSpPr>
        <p:spPr>
          <a:xfrm>
            <a:off x="592854" y="1125427"/>
            <a:ext cx="2280976" cy="4501661"/>
          </a:xfrm>
        </p:spPr>
        <p:txBody>
          <a:bodyPr>
            <a:normAutofit/>
          </a:bodyPr>
          <a:lstStyle/>
          <a:p>
            <a:pPr algn="ctr"/>
            <a:r>
              <a:rPr lang="en-US" sz="2800" b="1" dirty="0">
                <a:solidFill>
                  <a:schemeClr val="tx1"/>
                </a:solidFill>
              </a:rPr>
              <a:t> Scope of Human Resource Management </a:t>
            </a:r>
          </a:p>
        </p:txBody>
      </p:sp>
      <p:sp>
        <p:nvSpPr>
          <p:cNvPr id="3" name="Content Placeholder 2">
            <a:extLst>
              <a:ext uri="{FF2B5EF4-FFF2-40B4-BE49-F238E27FC236}">
                <a16:creationId xmlns:a16="http://schemas.microsoft.com/office/drawing/2014/main" id="{90358F93-B6E3-C948-81E3-EE3C9A4FBF8F}"/>
              </a:ext>
            </a:extLst>
          </p:cNvPr>
          <p:cNvSpPr>
            <a:spLocks noGrp="1"/>
          </p:cNvSpPr>
          <p:nvPr>
            <p:ph idx="1"/>
          </p:nvPr>
        </p:nvSpPr>
        <p:spPr>
          <a:xfrm>
            <a:off x="4099726" y="1557497"/>
            <a:ext cx="7254073" cy="3742592"/>
          </a:xfrm>
        </p:spPr>
        <p:txBody>
          <a:bodyPr>
            <a:noAutofit/>
          </a:bodyPr>
          <a:lstStyle/>
          <a:p>
            <a:pPr marL="0" marR="0" lvl="0" indent="0" algn="just"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r>
              <a:rPr kumimoji="0" lang="en-US" sz="2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Performance appraisal </a:t>
            </a:r>
            <a:r>
              <a:rPr kumimoji="0" lang="en-US" sz="22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:-Once the employee has put in around 1 year of service, performance appraisal is conducted that is the Human Resource department checks the performance of the employee. Based on these appraisal future promotions, incentives, increments in salary are decided.</a:t>
            </a:r>
          </a:p>
          <a:p>
            <a:pPr marL="0" indent="0" algn="just">
              <a:buNone/>
            </a:pPr>
            <a:endParaRPr lang="en-US"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9145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733F0-D214-2544-9042-52023188EFA8}"/>
              </a:ext>
            </a:extLst>
          </p:cNvPr>
          <p:cNvSpPr>
            <a:spLocks noGrp="1"/>
          </p:cNvSpPr>
          <p:nvPr>
            <p:ph type="title"/>
          </p:nvPr>
        </p:nvSpPr>
        <p:spPr>
          <a:xfrm>
            <a:off x="592854" y="1125427"/>
            <a:ext cx="2280976" cy="4501661"/>
          </a:xfrm>
        </p:spPr>
        <p:txBody>
          <a:bodyPr>
            <a:normAutofit/>
          </a:bodyPr>
          <a:lstStyle/>
          <a:p>
            <a:pPr algn="ctr"/>
            <a:r>
              <a:rPr lang="en-US" sz="2800" b="1" dirty="0">
                <a:solidFill>
                  <a:schemeClr val="tx1"/>
                </a:solidFill>
              </a:rPr>
              <a:t> Scope of Human Resource Management </a:t>
            </a:r>
          </a:p>
        </p:txBody>
      </p:sp>
      <p:sp>
        <p:nvSpPr>
          <p:cNvPr id="5" name="Content Placeholder 4">
            <a:extLst>
              <a:ext uri="{FF2B5EF4-FFF2-40B4-BE49-F238E27FC236}">
                <a16:creationId xmlns:a16="http://schemas.microsoft.com/office/drawing/2014/main" id="{7C3751FC-3B0A-7CCE-EB1F-2332227C6503}"/>
              </a:ext>
            </a:extLst>
          </p:cNvPr>
          <p:cNvSpPr>
            <a:spLocks noGrp="1"/>
          </p:cNvSpPr>
          <p:nvPr>
            <p:ph idx="1"/>
          </p:nvPr>
        </p:nvSpPr>
        <p:spPr/>
        <p:txBody>
          <a:bodyPr/>
          <a:lstStyle/>
          <a:p>
            <a:pPr marL="0" marR="0" lvl="0" indent="0" algn="l"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r>
              <a:rPr kumimoji="0" lang="en-US" sz="2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Compensation planning and remuneration</a:t>
            </a:r>
            <a:r>
              <a:rPr kumimoji="0" lang="en-US" sz="22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:-There are various rules regarding compensation and other benefits. It is the job of the Human Resource department to look into remuneration and compensation planning.</a:t>
            </a:r>
          </a:p>
          <a:p>
            <a:endParaRPr lang="en-US" dirty="0"/>
          </a:p>
        </p:txBody>
      </p:sp>
    </p:spTree>
    <p:extLst>
      <p:ext uri="{BB962C8B-B14F-4D97-AF65-F5344CB8AC3E}">
        <p14:creationId xmlns:p14="http://schemas.microsoft.com/office/powerpoint/2010/main" val="2405479650"/>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TM03457475[[fn=Frame]]</Template>
  <TotalTime>14</TotalTime>
  <Words>406</Words>
  <Application>Microsoft Office PowerPoint</Application>
  <PresentationFormat>Widescreen</PresentationFormat>
  <Paragraphs>18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Corbel</vt:lpstr>
      <vt:lpstr>Wingdings 2</vt:lpstr>
      <vt:lpstr>Frame</vt:lpstr>
      <vt:lpstr>Scope Of Human Resource Management </vt:lpstr>
      <vt:lpstr> Scope of Human Resource Management </vt:lpstr>
      <vt:lpstr> Scope of Human Resource Management </vt:lpstr>
      <vt:lpstr> Scope of Human Resource Management </vt:lpstr>
      <vt:lpstr> Scope of Human Resource Management </vt:lpstr>
      <vt:lpstr> Scope of Human Resource Management </vt:lpstr>
      <vt:lpstr> Scope of Human Resource Management </vt:lpstr>
      <vt:lpstr> Scope of Human Resource Management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Resource Management</dc:title>
  <dc:creator>Ananya Priya</dc:creator>
  <cp:lastModifiedBy>Ananya Priya</cp:lastModifiedBy>
  <cp:revision>3</cp:revision>
  <dcterms:created xsi:type="dcterms:W3CDTF">2022-07-27T15:41:55Z</dcterms:created>
  <dcterms:modified xsi:type="dcterms:W3CDTF">2022-11-17T11:12:27Z</dcterms:modified>
</cp:coreProperties>
</file>