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D798FC-1BE2-4929-8DE5-4A7CDA35D474}"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7AF25-B319-4C7F-A493-5F6829C13AB4}" type="slidenum">
              <a:rPr lang="en-US" smtClean="0"/>
              <a:t>‹#›</a:t>
            </a:fld>
            <a:endParaRPr lang="en-US"/>
          </a:p>
        </p:txBody>
      </p:sp>
    </p:spTree>
    <p:extLst>
      <p:ext uri="{BB962C8B-B14F-4D97-AF65-F5344CB8AC3E}">
        <p14:creationId xmlns:p14="http://schemas.microsoft.com/office/powerpoint/2010/main" val="382998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D798FC-1BE2-4929-8DE5-4A7CDA35D474}"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7AF25-B319-4C7F-A493-5F6829C13AB4}" type="slidenum">
              <a:rPr lang="en-US" smtClean="0"/>
              <a:t>‹#›</a:t>
            </a:fld>
            <a:endParaRPr lang="en-US"/>
          </a:p>
        </p:txBody>
      </p:sp>
    </p:spTree>
    <p:extLst>
      <p:ext uri="{BB962C8B-B14F-4D97-AF65-F5344CB8AC3E}">
        <p14:creationId xmlns:p14="http://schemas.microsoft.com/office/powerpoint/2010/main" val="2916736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D798FC-1BE2-4929-8DE5-4A7CDA35D474}"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7AF25-B319-4C7F-A493-5F6829C13AB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18271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D798FC-1BE2-4929-8DE5-4A7CDA35D474}"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7AF25-B319-4C7F-A493-5F6829C13AB4}" type="slidenum">
              <a:rPr lang="en-US" smtClean="0"/>
              <a:t>‹#›</a:t>
            </a:fld>
            <a:endParaRPr lang="en-US"/>
          </a:p>
        </p:txBody>
      </p:sp>
    </p:spTree>
    <p:extLst>
      <p:ext uri="{BB962C8B-B14F-4D97-AF65-F5344CB8AC3E}">
        <p14:creationId xmlns:p14="http://schemas.microsoft.com/office/powerpoint/2010/main" val="1427088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D798FC-1BE2-4929-8DE5-4A7CDA35D474}"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7AF25-B319-4C7F-A493-5F6829C13AB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44064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D798FC-1BE2-4929-8DE5-4A7CDA35D474}"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7AF25-B319-4C7F-A493-5F6829C13AB4}" type="slidenum">
              <a:rPr lang="en-US" smtClean="0"/>
              <a:t>‹#›</a:t>
            </a:fld>
            <a:endParaRPr lang="en-US"/>
          </a:p>
        </p:txBody>
      </p:sp>
    </p:spTree>
    <p:extLst>
      <p:ext uri="{BB962C8B-B14F-4D97-AF65-F5344CB8AC3E}">
        <p14:creationId xmlns:p14="http://schemas.microsoft.com/office/powerpoint/2010/main" val="20153771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D798FC-1BE2-4929-8DE5-4A7CDA35D474}"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7AF25-B319-4C7F-A493-5F6829C13AB4}" type="slidenum">
              <a:rPr lang="en-US" smtClean="0"/>
              <a:t>‹#›</a:t>
            </a:fld>
            <a:endParaRPr lang="en-US"/>
          </a:p>
        </p:txBody>
      </p:sp>
    </p:spTree>
    <p:extLst>
      <p:ext uri="{BB962C8B-B14F-4D97-AF65-F5344CB8AC3E}">
        <p14:creationId xmlns:p14="http://schemas.microsoft.com/office/powerpoint/2010/main" val="10980968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D798FC-1BE2-4929-8DE5-4A7CDA35D474}"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7AF25-B319-4C7F-A493-5F6829C13AB4}" type="slidenum">
              <a:rPr lang="en-US" smtClean="0"/>
              <a:t>‹#›</a:t>
            </a:fld>
            <a:endParaRPr lang="en-US"/>
          </a:p>
        </p:txBody>
      </p:sp>
    </p:spTree>
    <p:extLst>
      <p:ext uri="{BB962C8B-B14F-4D97-AF65-F5344CB8AC3E}">
        <p14:creationId xmlns:p14="http://schemas.microsoft.com/office/powerpoint/2010/main" val="597502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D798FC-1BE2-4929-8DE5-4A7CDA35D474}"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7AF25-B319-4C7F-A493-5F6829C13AB4}" type="slidenum">
              <a:rPr lang="en-US" smtClean="0"/>
              <a:t>‹#›</a:t>
            </a:fld>
            <a:endParaRPr lang="en-US"/>
          </a:p>
        </p:txBody>
      </p:sp>
    </p:spTree>
    <p:extLst>
      <p:ext uri="{BB962C8B-B14F-4D97-AF65-F5344CB8AC3E}">
        <p14:creationId xmlns:p14="http://schemas.microsoft.com/office/powerpoint/2010/main" val="2378288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D798FC-1BE2-4929-8DE5-4A7CDA35D474}"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7AF25-B319-4C7F-A493-5F6829C13AB4}" type="slidenum">
              <a:rPr lang="en-US" smtClean="0"/>
              <a:t>‹#›</a:t>
            </a:fld>
            <a:endParaRPr lang="en-US"/>
          </a:p>
        </p:txBody>
      </p:sp>
    </p:spTree>
    <p:extLst>
      <p:ext uri="{BB962C8B-B14F-4D97-AF65-F5344CB8AC3E}">
        <p14:creationId xmlns:p14="http://schemas.microsoft.com/office/powerpoint/2010/main" val="3943039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D798FC-1BE2-4929-8DE5-4A7CDA35D474}" type="datetimeFigureOut">
              <a:rPr lang="en-US" smtClean="0"/>
              <a:t>8/19/2023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7AF25-B319-4C7F-A493-5F6829C13AB4}" type="slidenum">
              <a:rPr lang="en-US" smtClean="0"/>
              <a:t>‹#›</a:t>
            </a:fld>
            <a:endParaRPr lang="en-US"/>
          </a:p>
        </p:txBody>
      </p:sp>
    </p:spTree>
    <p:extLst>
      <p:ext uri="{BB962C8B-B14F-4D97-AF65-F5344CB8AC3E}">
        <p14:creationId xmlns:p14="http://schemas.microsoft.com/office/powerpoint/2010/main" val="4224619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D798FC-1BE2-4929-8DE5-4A7CDA35D474}" type="datetimeFigureOut">
              <a:rPr lang="en-US" smtClean="0"/>
              <a:t>8/19/2023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27AF25-B319-4C7F-A493-5F6829C13AB4}" type="slidenum">
              <a:rPr lang="en-US" smtClean="0"/>
              <a:t>‹#›</a:t>
            </a:fld>
            <a:endParaRPr lang="en-US"/>
          </a:p>
        </p:txBody>
      </p:sp>
    </p:spTree>
    <p:extLst>
      <p:ext uri="{BB962C8B-B14F-4D97-AF65-F5344CB8AC3E}">
        <p14:creationId xmlns:p14="http://schemas.microsoft.com/office/powerpoint/2010/main" val="3201613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D798FC-1BE2-4929-8DE5-4A7CDA35D474}" type="datetimeFigureOut">
              <a:rPr lang="en-US" smtClean="0"/>
              <a:t>8/19/2023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27AF25-B319-4C7F-A493-5F6829C13AB4}" type="slidenum">
              <a:rPr lang="en-US" smtClean="0"/>
              <a:t>‹#›</a:t>
            </a:fld>
            <a:endParaRPr lang="en-US"/>
          </a:p>
        </p:txBody>
      </p:sp>
    </p:spTree>
    <p:extLst>
      <p:ext uri="{BB962C8B-B14F-4D97-AF65-F5344CB8AC3E}">
        <p14:creationId xmlns:p14="http://schemas.microsoft.com/office/powerpoint/2010/main" val="412884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D798FC-1BE2-4929-8DE5-4A7CDA35D474}" type="datetimeFigureOut">
              <a:rPr lang="en-US" smtClean="0"/>
              <a:t>8/19/2023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27AF25-B319-4C7F-A493-5F6829C13AB4}" type="slidenum">
              <a:rPr lang="en-US" smtClean="0"/>
              <a:t>‹#›</a:t>
            </a:fld>
            <a:endParaRPr lang="en-US"/>
          </a:p>
        </p:txBody>
      </p:sp>
    </p:spTree>
    <p:extLst>
      <p:ext uri="{BB962C8B-B14F-4D97-AF65-F5344CB8AC3E}">
        <p14:creationId xmlns:p14="http://schemas.microsoft.com/office/powerpoint/2010/main" val="2160290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D798FC-1BE2-4929-8DE5-4A7CDA35D474}" type="datetimeFigureOut">
              <a:rPr lang="en-US" smtClean="0"/>
              <a:t>8/19/2023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7AF25-B319-4C7F-A493-5F6829C13AB4}" type="slidenum">
              <a:rPr lang="en-US" smtClean="0"/>
              <a:t>‹#›</a:t>
            </a:fld>
            <a:endParaRPr lang="en-US"/>
          </a:p>
        </p:txBody>
      </p:sp>
    </p:spTree>
    <p:extLst>
      <p:ext uri="{BB962C8B-B14F-4D97-AF65-F5344CB8AC3E}">
        <p14:creationId xmlns:p14="http://schemas.microsoft.com/office/powerpoint/2010/main" val="4101691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D798FC-1BE2-4929-8DE5-4A7CDA35D474}" type="datetimeFigureOut">
              <a:rPr lang="en-US" smtClean="0"/>
              <a:t>8/19/2023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7AF25-B319-4C7F-A493-5F6829C13AB4}" type="slidenum">
              <a:rPr lang="en-US" smtClean="0"/>
              <a:t>‹#›</a:t>
            </a:fld>
            <a:endParaRPr lang="en-US"/>
          </a:p>
        </p:txBody>
      </p:sp>
    </p:spTree>
    <p:extLst>
      <p:ext uri="{BB962C8B-B14F-4D97-AF65-F5344CB8AC3E}">
        <p14:creationId xmlns:p14="http://schemas.microsoft.com/office/powerpoint/2010/main" val="2771198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3D798FC-1BE2-4929-8DE5-4A7CDA35D474}" type="datetimeFigureOut">
              <a:rPr lang="en-US" smtClean="0"/>
              <a:t>8/19/2023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827AF25-B319-4C7F-A493-5F6829C13AB4}" type="slidenum">
              <a:rPr lang="en-US" smtClean="0"/>
              <a:t>‹#›</a:t>
            </a:fld>
            <a:endParaRPr lang="en-US"/>
          </a:p>
        </p:txBody>
      </p:sp>
    </p:spTree>
    <p:extLst>
      <p:ext uri="{BB962C8B-B14F-4D97-AF65-F5344CB8AC3E}">
        <p14:creationId xmlns:p14="http://schemas.microsoft.com/office/powerpoint/2010/main" val="5574302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0D9A6-C32A-DD6C-A9AE-9953D8CD3009}"/>
              </a:ext>
            </a:extLst>
          </p:cNvPr>
          <p:cNvSpPr>
            <a:spLocks noGrp="1"/>
          </p:cNvSpPr>
          <p:nvPr>
            <p:ph type="ctrTitle"/>
          </p:nvPr>
        </p:nvSpPr>
        <p:spPr/>
        <p:txBody>
          <a:bodyPr/>
          <a:lstStyle/>
          <a:p>
            <a:r>
              <a:rPr lang="en-US" b="1" dirty="0"/>
              <a:t>Isoquant</a:t>
            </a:r>
            <a:endParaRPr lang="en-US" dirty="0"/>
          </a:p>
        </p:txBody>
      </p:sp>
      <p:sp>
        <p:nvSpPr>
          <p:cNvPr id="3" name="Subtitle 2">
            <a:extLst>
              <a:ext uri="{FF2B5EF4-FFF2-40B4-BE49-F238E27FC236}">
                <a16:creationId xmlns:a16="http://schemas.microsoft.com/office/drawing/2014/main" id="{2687D741-3F26-62FB-B2B9-1ABD3BD5AD9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44515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1B5B8-6B2C-DA69-B8D8-FE758E56587B}"/>
              </a:ext>
            </a:extLst>
          </p:cNvPr>
          <p:cNvSpPr>
            <a:spLocks noGrp="1"/>
          </p:cNvSpPr>
          <p:nvPr>
            <p:ph type="title"/>
          </p:nvPr>
        </p:nvSpPr>
        <p:spPr/>
        <p:txBody>
          <a:bodyPr/>
          <a:lstStyle/>
          <a:p>
            <a:r>
              <a:rPr lang="en-US" b="1" dirty="0"/>
              <a:t>Isoquant</a:t>
            </a:r>
          </a:p>
        </p:txBody>
      </p:sp>
      <p:sp>
        <p:nvSpPr>
          <p:cNvPr id="3" name="Content Placeholder 2">
            <a:extLst>
              <a:ext uri="{FF2B5EF4-FFF2-40B4-BE49-F238E27FC236}">
                <a16:creationId xmlns:a16="http://schemas.microsoft.com/office/drawing/2014/main" id="{6EC94BD9-F2AB-AC4E-B96A-2D8EB0DA0D19}"/>
              </a:ext>
            </a:extLst>
          </p:cNvPr>
          <p:cNvSpPr>
            <a:spLocks noGrp="1"/>
          </p:cNvSpPr>
          <p:nvPr>
            <p:ph idx="1"/>
          </p:nvPr>
        </p:nvSpPr>
        <p:spPr/>
        <p:txBody>
          <a:bodyPr/>
          <a:lstStyle/>
          <a:p>
            <a:pPr marL="0" indent="0">
              <a:buNone/>
            </a:pPr>
            <a:r>
              <a:rPr lang="en-US" dirty="0"/>
              <a:t>An isoquant shows all combination of factors that produce a certain output.</a:t>
            </a:r>
          </a:p>
          <a:p>
            <a:pPr marL="0" indent="0">
              <a:buNone/>
            </a:pPr>
            <a:endParaRPr lang="en-US" dirty="0"/>
          </a:p>
        </p:txBody>
      </p:sp>
      <p:pic>
        <p:nvPicPr>
          <p:cNvPr id="5" name="Picture 4">
            <a:extLst>
              <a:ext uri="{FF2B5EF4-FFF2-40B4-BE49-F238E27FC236}">
                <a16:creationId xmlns:a16="http://schemas.microsoft.com/office/drawing/2014/main" id="{502280B7-D796-B944-F0E7-AFDECEE8B908}"/>
              </a:ext>
            </a:extLst>
          </p:cNvPr>
          <p:cNvPicPr>
            <a:picLocks noChangeAspect="1"/>
          </p:cNvPicPr>
          <p:nvPr/>
        </p:nvPicPr>
        <p:blipFill>
          <a:blip r:embed="rId2"/>
          <a:stretch>
            <a:fillRect/>
          </a:stretch>
        </p:blipFill>
        <p:spPr>
          <a:xfrm>
            <a:off x="3340359" y="2784411"/>
            <a:ext cx="5999291" cy="3454173"/>
          </a:xfrm>
          <a:prstGeom prst="rect">
            <a:avLst/>
          </a:prstGeom>
        </p:spPr>
      </p:pic>
    </p:spTree>
    <p:extLst>
      <p:ext uri="{BB962C8B-B14F-4D97-AF65-F5344CB8AC3E}">
        <p14:creationId xmlns:p14="http://schemas.microsoft.com/office/powerpoint/2010/main" val="3179505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8A946-5A31-F99B-C1BF-42198967C2F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E26BB28-9E94-BA40-46E5-F903F2C39A37}"/>
              </a:ext>
            </a:extLst>
          </p:cNvPr>
          <p:cNvSpPr>
            <a:spLocks noGrp="1"/>
          </p:cNvSpPr>
          <p:nvPr>
            <p:ph idx="1"/>
          </p:nvPr>
        </p:nvSpPr>
        <p:spPr/>
        <p:txBody>
          <a:bodyPr/>
          <a:lstStyle/>
          <a:p>
            <a:pPr marL="0" indent="0" algn="just">
              <a:buNone/>
            </a:pPr>
            <a:r>
              <a:rPr lang="en-US" dirty="0"/>
              <a:t>In this diagram, the isoquant shows all the combinations of </a:t>
            </a:r>
            <a:r>
              <a:rPr lang="en-US" dirty="0" err="1"/>
              <a:t>labour</a:t>
            </a:r>
            <a:r>
              <a:rPr lang="en-US" dirty="0"/>
              <a:t> and capital that can produce a total output (Total Physical Product TPP) of 4,000. In the above isoquant, this could be20 capital and 18 </a:t>
            </a:r>
            <a:r>
              <a:rPr lang="en-US" dirty="0" err="1"/>
              <a:t>labour</a:t>
            </a:r>
            <a:r>
              <a:rPr lang="en-US" dirty="0"/>
              <a:t> or (more capital intensive)9 capital and 35 </a:t>
            </a:r>
            <a:r>
              <a:rPr lang="en-US" dirty="0" err="1"/>
              <a:t>labour</a:t>
            </a:r>
            <a:r>
              <a:rPr lang="en-US" dirty="0"/>
              <a:t>. (more </a:t>
            </a:r>
            <a:r>
              <a:rPr lang="en-US" dirty="0" err="1"/>
              <a:t>labour</a:t>
            </a:r>
            <a:r>
              <a:rPr lang="en-US" dirty="0"/>
              <a:t> intensive.</a:t>
            </a:r>
          </a:p>
          <a:p>
            <a:pPr marL="0" indent="0" algn="just">
              <a:buNone/>
            </a:pPr>
            <a:r>
              <a:rPr lang="en-US" dirty="0"/>
              <a:t>An isoquant is usually shaped convex to the origin because of the law of Marginal Rate of Technical Substitution (MRTS) which means there are diminishing returns from using more of one factor of production.</a:t>
            </a:r>
          </a:p>
        </p:txBody>
      </p:sp>
    </p:spTree>
    <p:extLst>
      <p:ext uri="{BB962C8B-B14F-4D97-AF65-F5344CB8AC3E}">
        <p14:creationId xmlns:p14="http://schemas.microsoft.com/office/powerpoint/2010/main" val="1055269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2EB57-314B-2C06-7F5C-70283868DD91}"/>
              </a:ext>
            </a:extLst>
          </p:cNvPr>
          <p:cNvSpPr>
            <a:spLocks noGrp="1"/>
          </p:cNvSpPr>
          <p:nvPr>
            <p:ph type="title"/>
          </p:nvPr>
        </p:nvSpPr>
        <p:spPr/>
        <p:txBody>
          <a:bodyPr/>
          <a:lstStyle/>
          <a:p>
            <a:r>
              <a:rPr lang="en-US" b="1" dirty="0"/>
              <a:t>Marginal rate of factor substitution</a:t>
            </a:r>
          </a:p>
        </p:txBody>
      </p:sp>
      <p:pic>
        <p:nvPicPr>
          <p:cNvPr id="5" name="Content Placeholder 4">
            <a:extLst>
              <a:ext uri="{FF2B5EF4-FFF2-40B4-BE49-F238E27FC236}">
                <a16:creationId xmlns:a16="http://schemas.microsoft.com/office/drawing/2014/main" id="{966660AC-10DA-DBBD-5C47-5F607C587B15}"/>
              </a:ext>
            </a:extLst>
          </p:cNvPr>
          <p:cNvPicPr>
            <a:picLocks noGrp="1" noChangeAspect="1"/>
          </p:cNvPicPr>
          <p:nvPr>
            <p:ph idx="1"/>
          </p:nvPr>
        </p:nvPicPr>
        <p:blipFill>
          <a:blip r:embed="rId2"/>
          <a:stretch>
            <a:fillRect/>
          </a:stretch>
        </p:blipFill>
        <p:spPr>
          <a:xfrm>
            <a:off x="3638431" y="2715208"/>
            <a:ext cx="4261316" cy="2230015"/>
          </a:xfrm>
          <a:prstGeom prst="rect">
            <a:avLst/>
          </a:prstGeom>
        </p:spPr>
      </p:pic>
    </p:spTree>
    <p:extLst>
      <p:ext uri="{BB962C8B-B14F-4D97-AF65-F5344CB8AC3E}">
        <p14:creationId xmlns:p14="http://schemas.microsoft.com/office/powerpoint/2010/main" val="290749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F8D2E-6550-4BCD-E643-2B587486BA67}"/>
              </a:ext>
            </a:extLst>
          </p:cNvPr>
          <p:cNvSpPr>
            <a:spLocks noGrp="1"/>
          </p:cNvSpPr>
          <p:nvPr>
            <p:ph type="title"/>
          </p:nvPr>
        </p:nvSpPr>
        <p:spPr/>
        <p:txBody>
          <a:bodyPr/>
          <a:lstStyle/>
          <a:p>
            <a:r>
              <a:rPr lang="en-US" b="1" dirty="0"/>
              <a:t>Marginal rate of factor substitution</a:t>
            </a:r>
            <a:endParaRPr lang="en-US" dirty="0"/>
          </a:p>
        </p:txBody>
      </p:sp>
      <p:sp>
        <p:nvSpPr>
          <p:cNvPr id="3" name="Content Placeholder 2">
            <a:extLst>
              <a:ext uri="{FF2B5EF4-FFF2-40B4-BE49-F238E27FC236}">
                <a16:creationId xmlns:a16="http://schemas.microsoft.com/office/drawing/2014/main" id="{4D40054A-5C6F-7D0C-D91E-C3DD4B2E5A9A}"/>
              </a:ext>
            </a:extLst>
          </p:cNvPr>
          <p:cNvSpPr>
            <a:spLocks noGrp="1"/>
          </p:cNvSpPr>
          <p:nvPr>
            <p:ph idx="1"/>
          </p:nvPr>
        </p:nvSpPr>
        <p:spPr/>
        <p:txBody>
          <a:bodyPr/>
          <a:lstStyle/>
          <a:p>
            <a:pPr marL="0" indent="0" algn="just">
              <a:buNone/>
            </a:pPr>
            <a:r>
              <a:rPr lang="en-US" dirty="0"/>
              <a:t>The marginal rate of substitution is the amount of one factor (e.g. K) that can be replaced by one factor (e.g. L). If 2 units of capital could be replaced with one-factor </a:t>
            </a:r>
            <a:r>
              <a:rPr lang="en-US" dirty="0" err="1"/>
              <a:t>labour</a:t>
            </a:r>
            <a:r>
              <a:rPr lang="en-US" dirty="0"/>
              <a:t>, the MRS would be 2</a:t>
            </a:r>
          </a:p>
          <a:p>
            <a:pPr marL="0" indent="0" algn="just">
              <a:buNone/>
            </a:pPr>
            <a:endParaRPr lang="en-US" dirty="0"/>
          </a:p>
        </p:txBody>
      </p:sp>
      <p:pic>
        <p:nvPicPr>
          <p:cNvPr id="5" name="Picture 4">
            <a:extLst>
              <a:ext uri="{FF2B5EF4-FFF2-40B4-BE49-F238E27FC236}">
                <a16:creationId xmlns:a16="http://schemas.microsoft.com/office/drawing/2014/main" id="{F187D1A3-4BE7-9152-53F0-72F1D4A4271C}"/>
              </a:ext>
            </a:extLst>
          </p:cNvPr>
          <p:cNvPicPr>
            <a:picLocks noChangeAspect="1"/>
          </p:cNvPicPr>
          <p:nvPr/>
        </p:nvPicPr>
        <p:blipFill>
          <a:blip r:embed="rId2"/>
          <a:stretch>
            <a:fillRect/>
          </a:stretch>
        </p:blipFill>
        <p:spPr>
          <a:xfrm>
            <a:off x="4442149" y="3398675"/>
            <a:ext cx="2971800" cy="1143000"/>
          </a:xfrm>
          <a:prstGeom prst="rect">
            <a:avLst/>
          </a:prstGeom>
        </p:spPr>
      </p:pic>
    </p:spTree>
    <p:extLst>
      <p:ext uri="{BB962C8B-B14F-4D97-AF65-F5344CB8AC3E}">
        <p14:creationId xmlns:p14="http://schemas.microsoft.com/office/powerpoint/2010/main" val="1591630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B7931-9B76-877B-5AB6-8087853212FA}"/>
              </a:ext>
            </a:extLst>
          </p:cNvPr>
          <p:cNvSpPr>
            <a:spLocks noGrp="1"/>
          </p:cNvSpPr>
          <p:nvPr>
            <p:ph type="title"/>
          </p:nvPr>
        </p:nvSpPr>
        <p:spPr/>
        <p:txBody>
          <a:bodyPr/>
          <a:lstStyle/>
          <a:p>
            <a:r>
              <a:rPr lang="en-US" b="1" dirty="0"/>
              <a:t>Diminishing marginal rate of substitution</a:t>
            </a:r>
          </a:p>
        </p:txBody>
      </p:sp>
      <p:pic>
        <p:nvPicPr>
          <p:cNvPr id="5" name="Content Placeholder 4">
            <a:extLst>
              <a:ext uri="{FF2B5EF4-FFF2-40B4-BE49-F238E27FC236}">
                <a16:creationId xmlns:a16="http://schemas.microsoft.com/office/drawing/2014/main" id="{31B4C310-A94E-CEC8-FA58-558B01B47507}"/>
              </a:ext>
            </a:extLst>
          </p:cNvPr>
          <p:cNvPicPr>
            <a:picLocks noGrp="1" noChangeAspect="1"/>
          </p:cNvPicPr>
          <p:nvPr>
            <p:ph idx="1"/>
          </p:nvPr>
        </p:nvPicPr>
        <p:blipFill>
          <a:blip r:embed="rId2"/>
          <a:stretch>
            <a:fillRect/>
          </a:stretch>
        </p:blipFill>
        <p:spPr>
          <a:xfrm>
            <a:off x="1985128" y="2160588"/>
            <a:ext cx="5981781" cy="3881437"/>
          </a:xfrm>
          <a:prstGeom prst="rect">
            <a:avLst/>
          </a:prstGeom>
        </p:spPr>
      </p:pic>
    </p:spTree>
    <p:extLst>
      <p:ext uri="{BB962C8B-B14F-4D97-AF65-F5344CB8AC3E}">
        <p14:creationId xmlns:p14="http://schemas.microsoft.com/office/powerpoint/2010/main" val="969235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43E25-778B-06A1-2DDD-948939D9388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6D758B-DEFF-5C15-3323-DEED2BDC7C1A}"/>
              </a:ext>
            </a:extLst>
          </p:cNvPr>
          <p:cNvSpPr>
            <a:spLocks noGrp="1"/>
          </p:cNvSpPr>
          <p:nvPr>
            <p:ph idx="1"/>
          </p:nvPr>
        </p:nvSpPr>
        <p:spPr/>
        <p:txBody>
          <a:bodyPr>
            <a:normAutofit lnSpcReduction="10000"/>
          </a:bodyPr>
          <a:lstStyle/>
          <a:p>
            <a:pPr marL="0" indent="0" algn="just">
              <a:buNone/>
            </a:pPr>
            <a:r>
              <a:rPr lang="en-US" dirty="0"/>
              <a:t>If the firm employs 2 L and 40 K. Then employing one extra worker can enable it to save 10K. This is quite an efficient saving. The firm only has to pay one extra worker but can save the cost of 40.</a:t>
            </a:r>
          </a:p>
          <a:p>
            <a:pPr marL="0" indent="0" algn="just">
              <a:buNone/>
            </a:pPr>
            <a:r>
              <a:rPr lang="en-US" dirty="0"/>
              <a:t>However, at a combination of 9 </a:t>
            </a:r>
            <a:r>
              <a:rPr lang="en-US" dirty="0" err="1"/>
              <a:t>Labour</a:t>
            </a:r>
            <a:r>
              <a:rPr lang="en-US" dirty="0"/>
              <a:t>, employing an extra worker enables a saving of only 2 capital. Therefore, the more that workers are employed, there is diminishing rate at which you can substitute the other factor. There comes a point, where employing more workers barely saves any capital at all. This is when diminishing returns of </a:t>
            </a:r>
            <a:r>
              <a:rPr lang="en-US" dirty="0" err="1"/>
              <a:t>labour</a:t>
            </a:r>
            <a:r>
              <a:rPr lang="en-US" dirty="0"/>
              <a:t> is very high – workers effectively get in each other’s way.</a:t>
            </a:r>
          </a:p>
          <a:p>
            <a:pPr marL="0" indent="0" algn="just">
              <a:buNone/>
            </a:pPr>
            <a:r>
              <a:rPr lang="en-US" dirty="0"/>
              <a:t>As one moves down the isoquant, output remains the same. Therefore the output gained from employing more </a:t>
            </a:r>
            <a:r>
              <a:rPr lang="en-US" dirty="0" err="1"/>
              <a:t>labour</a:t>
            </a:r>
            <a:r>
              <a:rPr lang="en-US" dirty="0"/>
              <a:t> must equal the output lost from employing more capital.</a:t>
            </a:r>
          </a:p>
          <a:p>
            <a:pPr marL="0" indent="0" algn="just">
              <a:buNone/>
            </a:pPr>
            <a:r>
              <a:rPr lang="en-US" dirty="0"/>
              <a:t>MPP (L) x ΔL = MPP (K) x ΔK</a:t>
            </a:r>
          </a:p>
        </p:txBody>
      </p:sp>
    </p:spTree>
    <p:extLst>
      <p:ext uri="{BB962C8B-B14F-4D97-AF65-F5344CB8AC3E}">
        <p14:creationId xmlns:p14="http://schemas.microsoft.com/office/powerpoint/2010/main" val="3750079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EACD4-B6DC-3EA8-EA9A-1D65AA4257D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F5296F8-665C-819D-4E80-6D78AA13CBCD}"/>
              </a:ext>
            </a:extLst>
          </p:cNvPr>
          <p:cNvSpPr>
            <a:spLocks noGrp="1"/>
          </p:cNvSpPr>
          <p:nvPr>
            <p:ph idx="1"/>
          </p:nvPr>
        </p:nvSpPr>
        <p:spPr/>
        <p:txBody>
          <a:bodyPr/>
          <a:lstStyle/>
          <a:p>
            <a:pPr marL="0" indent="0">
              <a:buNone/>
            </a:pPr>
            <a:r>
              <a:rPr lang="en-US" dirty="0"/>
              <a:t>This equation gives us</a:t>
            </a:r>
          </a:p>
          <a:p>
            <a:pPr marL="0" indent="0">
              <a:buNone/>
            </a:pPr>
            <a:endParaRPr lang="en-US" dirty="0"/>
          </a:p>
          <a:p>
            <a:pPr marL="0" indent="0">
              <a:buNone/>
            </a:pPr>
            <a:endParaRPr lang="en-US" dirty="0"/>
          </a:p>
        </p:txBody>
      </p:sp>
      <p:pic>
        <p:nvPicPr>
          <p:cNvPr id="5" name="Picture 4">
            <a:extLst>
              <a:ext uri="{FF2B5EF4-FFF2-40B4-BE49-F238E27FC236}">
                <a16:creationId xmlns:a16="http://schemas.microsoft.com/office/drawing/2014/main" id="{DFB8D9E6-CACD-67BC-2974-ABB21130FB9E}"/>
              </a:ext>
            </a:extLst>
          </p:cNvPr>
          <p:cNvPicPr>
            <a:picLocks noChangeAspect="1"/>
          </p:cNvPicPr>
          <p:nvPr/>
        </p:nvPicPr>
        <p:blipFill>
          <a:blip r:embed="rId2"/>
          <a:stretch>
            <a:fillRect/>
          </a:stretch>
        </p:blipFill>
        <p:spPr>
          <a:xfrm>
            <a:off x="4486275" y="2962275"/>
            <a:ext cx="3219450" cy="933450"/>
          </a:xfrm>
          <a:prstGeom prst="rect">
            <a:avLst/>
          </a:prstGeom>
        </p:spPr>
      </p:pic>
    </p:spTree>
    <p:extLst>
      <p:ext uri="{BB962C8B-B14F-4D97-AF65-F5344CB8AC3E}">
        <p14:creationId xmlns:p14="http://schemas.microsoft.com/office/powerpoint/2010/main" val="18063860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345</Words>
  <Application>Microsoft Office PowerPoint</Application>
  <PresentationFormat>Widescreen</PresentationFormat>
  <Paragraphs>14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Isoquant</vt:lpstr>
      <vt:lpstr>Isoquant</vt:lpstr>
      <vt:lpstr>PowerPoint Presentation</vt:lpstr>
      <vt:lpstr>Marginal rate of factor substitution</vt:lpstr>
      <vt:lpstr>Marginal rate of factor substitution</vt:lpstr>
      <vt:lpstr>Diminishing marginal rate of substitution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Isoquant</dc:title>
  <dc:creator>Ananya Priya</dc:creator>
  <cp:lastModifiedBy>Ananya Priya</cp:lastModifiedBy>
  <cp:revision>1</cp:revision>
  <dcterms:created xsi:type="dcterms:W3CDTF">2023-08-19T08:13:40Z</dcterms:created>
  <dcterms:modified xsi:type="dcterms:W3CDTF">2023-08-19T08:13:56Z</dcterms:modified>
</cp:coreProperties>
</file>