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 /><Relationship Id="rId3" Type="http://schemas.openxmlformats.org/officeDocument/2006/relationships/slide" Target="slides/slide2.xml" /><Relationship Id="rId7" Type="http://schemas.openxmlformats.org/officeDocument/2006/relationships/presProps" Target="presProps.xml" /><Relationship Id="rId2" Type="http://schemas.openxmlformats.org/officeDocument/2006/relationships/slide" Target="slides/slide1.xml" /><Relationship Id="rId1" Type="http://schemas.openxmlformats.org/officeDocument/2006/relationships/slideMaster" Target="slideMasters/slideMaster1.xml" /><Relationship Id="rId6" Type="http://schemas.openxmlformats.org/officeDocument/2006/relationships/slide" Target="slides/slide5.xml" /><Relationship Id="rId5" Type="http://schemas.openxmlformats.org/officeDocument/2006/relationships/slide" Target="slides/slide4.xml" /><Relationship Id="rId10" Type="http://schemas.openxmlformats.org/officeDocument/2006/relationships/tableStyles" Target="tableStyles.xml" /><Relationship Id="rId4" Type="http://schemas.openxmlformats.org/officeDocument/2006/relationships/slide" Target="slides/slide3.xml" /><Relationship Id="rId9" Type="http://schemas.openxmlformats.org/officeDocument/2006/relationships/theme" Target="theme/theme1.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17DA5E-AC4C-21B7-FE01-279ED7454FE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3DF5E59-9057-70C5-152D-1508D6B93FC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C7CAE80-38E2-F046-F401-CFC9FB97D738}"/>
              </a:ext>
            </a:extLst>
          </p:cNvPr>
          <p:cNvSpPr>
            <a:spLocks noGrp="1"/>
          </p:cNvSpPr>
          <p:nvPr>
            <p:ph type="dt" sz="half" idx="10"/>
          </p:nvPr>
        </p:nvSpPr>
        <p:spPr/>
        <p:txBody>
          <a:bodyPr/>
          <a:lstStyle/>
          <a:p>
            <a:fld id="{95BF11DE-70DD-3745-9BEB-0E248F503C32}" type="datetimeFigureOut">
              <a:rPr lang="en-US" smtClean="0"/>
              <a:t>1/30/2023</a:t>
            </a:fld>
            <a:endParaRPr lang="en-US"/>
          </a:p>
        </p:txBody>
      </p:sp>
      <p:sp>
        <p:nvSpPr>
          <p:cNvPr id="5" name="Footer Placeholder 4">
            <a:extLst>
              <a:ext uri="{FF2B5EF4-FFF2-40B4-BE49-F238E27FC236}">
                <a16:creationId xmlns:a16="http://schemas.microsoft.com/office/drawing/2014/main" id="{A7AFBC27-DF4D-CFE6-EAD4-9515ECCA978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A20F0A1-7FC1-BE9E-F41F-616BB7B261CD}"/>
              </a:ext>
            </a:extLst>
          </p:cNvPr>
          <p:cNvSpPr>
            <a:spLocks noGrp="1"/>
          </p:cNvSpPr>
          <p:nvPr>
            <p:ph type="sldNum" sz="quarter" idx="12"/>
          </p:nvPr>
        </p:nvSpPr>
        <p:spPr/>
        <p:txBody>
          <a:bodyPr/>
          <a:lstStyle/>
          <a:p>
            <a:fld id="{76BFE214-11D8-E34A-85BA-5C85A982DC42}" type="slidenum">
              <a:rPr lang="en-US" smtClean="0"/>
              <a:t>‹#›</a:t>
            </a:fld>
            <a:endParaRPr lang="en-US"/>
          </a:p>
        </p:txBody>
      </p:sp>
    </p:spTree>
    <p:extLst>
      <p:ext uri="{BB962C8B-B14F-4D97-AF65-F5344CB8AC3E}">
        <p14:creationId xmlns:p14="http://schemas.microsoft.com/office/powerpoint/2010/main" val="36577564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530248-5EF4-0E9E-37F0-1A4E16158C2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1FB17C7-F48C-77EB-715F-F2CA8164250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72B7DD8-5983-6E37-919A-B1DD20639ACF}"/>
              </a:ext>
            </a:extLst>
          </p:cNvPr>
          <p:cNvSpPr>
            <a:spLocks noGrp="1"/>
          </p:cNvSpPr>
          <p:nvPr>
            <p:ph type="dt" sz="half" idx="10"/>
          </p:nvPr>
        </p:nvSpPr>
        <p:spPr/>
        <p:txBody>
          <a:bodyPr/>
          <a:lstStyle/>
          <a:p>
            <a:fld id="{95BF11DE-70DD-3745-9BEB-0E248F503C32}" type="datetimeFigureOut">
              <a:rPr lang="en-US" smtClean="0"/>
              <a:t>1/30/2023</a:t>
            </a:fld>
            <a:endParaRPr lang="en-US"/>
          </a:p>
        </p:txBody>
      </p:sp>
      <p:sp>
        <p:nvSpPr>
          <p:cNvPr id="5" name="Footer Placeholder 4">
            <a:extLst>
              <a:ext uri="{FF2B5EF4-FFF2-40B4-BE49-F238E27FC236}">
                <a16:creationId xmlns:a16="http://schemas.microsoft.com/office/drawing/2014/main" id="{3FD24A1D-D5BF-85EC-61B7-3CEE8E0D7EA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A9AEB45-22EE-BE04-71F0-BA1BCFCF1088}"/>
              </a:ext>
            </a:extLst>
          </p:cNvPr>
          <p:cNvSpPr>
            <a:spLocks noGrp="1"/>
          </p:cNvSpPr>
          <p:nvPr>
            <p:ph type="sldNum" sz="quarter" idx="12"/>
          </p:nvPr>
        </p:nvSpPr>
        <p:spPr/>
        <p:txBody>
          <a:bodyPr/>
          <a:lstStyle/>
          <a:p>
            <a:fld id="{76BFE214-11D8-E34A-85BA-5C85A982DC42}" type="slidenum">
              <a:rPr lang="en-US" smtClean="0"/>
              <a:t>‹#›</a:t>
            </a:fld>
            <a:endParaRPr lang="en-US"/>
          </a:p>
        </p:txBody>
      </p:sp>
    </p:spTree>
    <p:extLst>
      <p:ext uri="{BB962C8B-B14F-4D97-AF65-F5344CB8AC3E}">
        <p14:creationId xmlns:p14="http://schemas.microsoft.com/office/powerpoint/2010/main" val="3486978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1CB7C9C-B720-0827-B522-77A87853562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C190D92-916A-A8BD-4AA2-F524C95F83C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71CF80C-0BF6-7B81-0389-453F73568C7A}"/>
              </a:ext>
            </a:extLst>
          </p:cNvPr>
          <p:cNvSpPr>
            <a:spLocks noGrp="1"/>
          </p:cNvSpPr>
          <p:nvPr>
            <p:ph type="dt" sz="half" idx="10"/>
          </p:nvPr>
        </p:nvSpPr>
        <p:spPr/>
        <p:txBody>
          <a:bodyPr/>
          <a:lstStyle/>
          <a:p>
            <a:fld id="{95BF11DE-70DD-3745-9BEB-0E248F503C32}" type="datetimeFigureOut">
              <a:rPr lang="en-US" smtClean="0"/>
              <a:t>1/30/2023</a:t>
            </a:fld>
            <a:endParaRPr lang="en-US"/>
          </a:p>
        </p:txBody>
      </p:sp>
      <p:sp>
        <p:nvSpPr>
          <p:cNvPr id="5" name="Footer Placeholder 4">
            <a:extLst>
              <a:ext uri="{FF2B5EF4-FFF2-40B4-BE49-F238E27FC236}">
                <a16:creationId xmlns:a16="http://schemas.microsoft.com/office/drawing/2014/main" id="{96CE25E7-D174-D0B9-E8EC-59C3F5E09B6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F4C9570-7473-4459-C049-6413638AD3C7}"/>
              </a:ext>
            </a:extLst>
          </p:cNvPr>
          <p:cNvSpPr>
            <a:spLocks noGrp="1"/>
          </p:cNvSpPr>
          <p:nvPr>
            <p:ph type="sldNum" sz="quarter" idx="12"/>
          </p:nvPr>
        </p:nvSpPr>
        <p:spPr/>
        <p:txBody>
          <a:bodyPr/>
          <a:lstStyle/>
          <a:p>
            <a:fld id="{76BFE214-11D8-E34A-85BA-5C85A982DC42}" type="slidenum">
              <a:rPr lang="en-US" smtClean="0"/>
              <a:t>‹#›</a:t>
            </a:fld>
            <a:endParaRPr lang="en-US"/>
          </a:p>
        </p:txBody>
      </p:sp>
    </p:spTree>
    <p:extLst>
      <p:ext uri="{BB962C8B-B14F-4D97-AF65-F5344CB8AC3E}">
        <p14:creationId xmlns:p14="http://schemas.microsoft.com/office/powerpoint/2010/main" val="4700549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D9841F-2CDB-B580-04ED-F046FDDADFD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29531EA-50E7-A235-D642-08F4A291330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D9442E8-7B5A-C3A1-FE62-A357262B4BF2}"/>
              </a:ext>
            </a:extLst>
          </p:cNvPr>
          <p:cNvSpPr>
            <a:spLocks noGrp="1"/>
          </p:cNvSpPr>
          <p:nvPr>
            <p:ph type="dt" sz="half" idx="10"/>
          </p:nvPr>
        </p:nvSpPr>
        <p:spPr/>
        <p:txBody>
          <a:bodyPr/>
          <a:lstStyle/>
          <a:p>
            <a:fld id="{95BF11DE-70DD-3745-9BEB-0E248F503C32}" type="datetimeFigureOut">
              <a:rPr lang="en-US" smtClean="0"/>
              <a:t>1/30/2023</a:t>
            </a:fld>
            <a:endParaRPr lang="en-US"/>
          </a:p>
        </p:txBody>
      </p:sp>
      <p:sp>
        <p:nvSpPr>
          <p:cNvPr id="5" name="Footer Placeholder 4">
            <a:extLst>
              <a:ext uri="{FF2B5EF4-FFF2-40B4-BE49-F238E27FC236}">
                <a16:creationId xmlns:a16="http://schemas.microsoft.com/office/drawing/2014/main" id="{BFF1707E-777E-AAC8-C4F3-373CA533119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2B9B316-5413-C0B2-B3CF-9276F041F705}"/>
              </a:ext>
            </a:extLst>
          </p:cNvPr>
          <p:cNvSpPr>
            <a:spLocks noGrp="1"/>
          </p:cNvSpPr>
          <p:nvPr>
            <p:ph type="sldNum" sz="quarter" idx="12"/>
          </p:nvPr>
        </p:nvSpPr>
        <p:spPr/>
        <p:txBody>
          <a:bodyPr/>
          <a:lstStyle/>
          <a:p>
            <a:fld id="{76BFE214-11D8-E34A-85BA-5C85A982DC42}" type="slidenum">
              <a:rPr lang="en-US" smtClean="0"/>
              <a:t>‹#›</a:t>
            </a:fld>
            <a:endParaRPr lang="en-US"/>
          </a:p>
        </p:txBody>
      </p:sp>
    </p:spTree>
    <p:extLst>
      <p:ext uri="{BB962C8B-B14F-4D97-AF65-F5344CB8AC3E}">
        <p14:creationId xmlns:p14="http://schemas.microsoft.com/office/powerpoint/2010/main" val="11920013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F43E10-B2F7-B288-4FA1-21AFD12DE1A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F2F3AF8-737E-CF45-B23D-2301ABB5345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67A11DD-802F-5C90-57A7-9781355ED4A4}"/>
              </a:ext>
            </a:extLst>
          </p:cNvPr>
          <p:cNvSpPr>
            <a:spLocks noGrp="1"/>
          </p:cNvSpPr>
          <p:nvPr>
            <p:ph type="dt" sz="half" idx="10"/>
          </p:nvPr>
        </p:nvSpPr>
        <p:spPr/>
        <p:txBody>
          <a:bodyPr/>
          <a:lstStyle/>
          <a:p>
            <a:fld id="{95BF11DE-70DD-3745-9BEB-0E248F503C32}" type="datetimeFigureOut">
              <a:rPr lang="en-US" smtClean="0"/>
              <a:t>1/30/2023</a:t>
            </a:fld>
            <a:endParaRPr lang="en-US"/>
          </a:p>
        </p:txBody>
      </p:sp>
      <p:sp>
        <p:nvSpPr>
          <p:cNvPr id="5" name="Footer Placeholder 4">
            <a:extLst>
              <a:ext uri="{FF2B5EF4-FFF2-40B4-BE49-F238E27FC236}">
                <a16:creationId xmlns:a16="http://schemas.microsoft.com/office/drawing/2014/main" id="{22B28DB2-922C-BB1E-BADA-DE1C27E890A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0FA7270-F180-BD37-981A-B73C2E341DA7}"/>
              </a:ext>
            </a:extLst>
          </p:cNvPr>
          <p:cNvSpPr>
            <a:spLocks noGrp="1"/>
          </p:cNvSpPr>
          <p:nvPr>
            <p:ph type="sldNum" sz="quarter" idx="12"/>
          </p:nvPr>
        </p:nvSpPr>
        <p:spPr/>
        <p:txBody>
          <a:bodyPr/>
          <a:lstStyle/>
          <a:p>
            <a:fld id="{76BFE214-11D8-E34A-85BA-5C85A982DC42}" type="slidenum">
              <a:rPr lang="en-US" smtClean="0"/>
              <a:t>‹#›</a:t>
            </a:fld>
            <a:endParaRPr lang="en-US"/>
          </a:p>
        </p:txBody>
      </p:sp>
    </p:spTree>
    <p:extLst>
      <p:ext uri="{BB962C8B-B14F-4D97-AF65-F5344CB8AC3E}">
        <p14:creationId xmlns:p14="http://schemas.microsoft.com/office/powerpoint/2010/main" val="24622507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E381BE-D38F-3D4C-38EF-493D6F5BA45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A5541B7-6DF0-C15D-D689-A59FB79A931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8F5456A-526F-0CB2-4B05-3769FCFD119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F6BB6A4-09AC-AD02-586F-0A4E5A09EE5A}"/>
              </a:ext>
            </a:extLst>
          </p:cNvPr>
          <p:cNvSpPr>
            <a:spLocks noGrp="1"/>
          </p:cNvSpPr>
          <p:nvPr>
            <p:ph type="dt" sz="half" idx="10"/>
          </p:nvPr>
        </p:nvSpPr>
        <p:spPr/>
        <p:txBody>
          <a:bodyPr/>
          <a:lstStyle/>
          <a:p>
            <a:fld id="{95BF11DE-70DD-3745-9BEB-0E248F503C32}" type="datetimeFigureOut">
              <a:rPr lang="en-US" smtClean="0"/>
              <a:t>1/30/2023</a:t>
            </a:fld>
            <a:endParaRPr lang="en-US"/>
          </a:p>
        </p:txBody>
      </p:sp>
      <p:sp>
        <p:nvSpPr>
          <p:cNvPr id="6" name="Footer Placeholder 5">
            <a:extLst>
              <a:ext uri="{FF2B5EF4-FFF2-40B4-BE49-F238E27FC236}">
                <a16:creationId xmlns:a16="http://schemas.microsoft.com/office/drawing/2014/main" id="{CE5FFD07-E164-3834-BF42-01ADADB27AF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E4D211E-1766-A89F-1A02-9D99302BBAFE}"/>
              </a:ext>
            </a:extLst>
          </p:cNvPr>
          <p:cNvSpPr>
            <a:spLocks noGrp="1"/>
          </p:cNvSpPr>
          <p:nvPr>
            <p:ph type="sldNum" sz="quarter" idx="12"/>
          </p:nvPr>
        </p:nvSpPr>
        <p:spPr/>
        <p:txBody>
          <a:bodyPr/>
          <a:lstStyle/>
          <a:p>
            <a:fld id="{76BFE214-11D8-E34A-85BA-5C85A982DC42}" type="slidenum">
              <a:rPr lang="en-US" smtClean="0"/>
              <a:t>‹#›</a:t>
            </a:fld>
            <a:endParaRPr lang="en-US"/>
          </a:p>
        </p:txBody>
      </p:sp>
    </p:spTree>
    <p:extLst>
      <p:ext uri="{BB962C8B-B14F-4D97-AF65-F5344CB8AC3E}">
        <p14:creationId xmlns:p14="http://schemas.microsoft.com/office/powerpoint/2010/main" val="19751658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68D129-9981-D87C-308A-572D2502911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C0583F8-E970-692D-5DEC-6232C2C689E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FA1BB47-3C65-51EE-BDB3-70B33DA7F55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8162C92-9EF7-E082-1023-F2373A54ED6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F34C694-EA1A-EED4-4FF3-8E07A04BC5C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9016FBB-C821-FD0B-2346-C6603374394A}"/>
              </a:ext>
            </a:extLst>
          </p:cNvPr>
          <p:cNvSpPr>
            <a:spLocks noGrp="1"/>
          </p:cNvSpPr>
          <p:nvPr>
            <p:ph type="dt" sz="half" idx="10"/>
          </p:nvPr>
        </p:nvSpPr>
        <p:spPr/>
        <p:txBody>
          <a:bodyPr/>
          <a:lstStyle/>
          <a:p>
            <a:fld id="{95BF11DE-70DD-3745-9BEB-0E248F503C32}" type="datetimeFigureOut">
              <a:rPr lang="en-US" smtClean="0"/>
              <a:t>1/30/2023</a:t>
            </a:fld>
            <a:endParaRPr lang="en-US"/>
          </a:p>
        </p:txBody>
      </p:sp>
      <p:sp>
        <p:nvSpPr>
          <p:cNvPr id="8" name="Footer Placeholder 7">
            <a:extLst>
              <a:ext uri="{FF2B5EF4-FFF2-40B4-BE49-F238E27FC236}">
                <a16:creationId xmlns:a16="http://schemas.microsoft.com/office/drawing/2014/main" id="{01D6234C-C21A-35B9-09F4-00A58BE8EB2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D8E0FAA-FB01-CDC4-4C60-4A92F2BC8A33}"/>
              </a:ext>
            </a:extLst>
          </p:cNvPr>
          <p:cNvSpPr>
            <a:spLocks noGrp="1"/>
          </p:cNvSpPr>
          <p:nvPr>
            <p:ph type="sldNum" sz="quarter" idx="12"/>
          </p:nvPr>
        </p:nvSpPr>
        <p:spPr/>
        <p:txBody>
          <a:bodyPr/>
          <a:lstStyle/>
          <a:p>
            <a:fld id="{76BFE214-11D8-E34A-85BA-5C85A982DC42}" type="slidenum">
              <a:rPr lang="en-US" smtClean="0"/>
              <a:t>‹#›</a:t>
            </a:fld>
            <a:endParaRPr lang="en-US"/>
          </a:p>
        </p:txBody>
      </p:sp>
    </p:spTree>
    <p:extLst>
      <p:ext uri="{BB962C8B-B14F-4D97-AF65-F5344CB8AC3E}">
        <p14:creationId xmlns:p14="http://schemas.microsoft.com/office/powerpoint/2010/main" val="11858229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E82F74-F678-5504-1587-F453E4C5ED4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31C124C-16A3-F135-0294-6158233DF095}"/>
              </a:ext>
            </a:extLst>
          </p:cNvPr>
          <p:cNvSpPr>
            <a:spLocks noGrp="1"/>
          </p:cNvSpPr>
          <p:nvPr>
            <p:ph type="dt" sz="half" idx="10"/>
          </p:nvPr>
        </p:nvSpPr>
        <p:spPr/>
        <p:txBody>
          <a:bodyPr/>
          <a:lstStyle/>
          <a:p>
            <a:fld id="{95BF11DE-70DD-3745-9BEB-0E248F503C32}" type="datetimeFigureOut">
              <a:rPr lang="en-US" smtClean="0"/>
              <a:t>1/30/2023</a:t>
            </a:fld>
            <a:endParaRPr lang="en-US"/>
          </a:p>
        </p:txBody>
      </p:sp>
      <p:sp>
        <p:nvSpPr>
          <p:cNvPr id="4" name="Footer Placeholder 3">
            <a:extLst>
              <a:ext uri="{FF2B5EF4-FFF2-40B4-BE49-F238E27FC236}">
                <a16:creationId xmlns:a16="http://schemas.microsoft.com/office/drawing/2014/main" id="{73951F14-9F30-88C7-114B-BF6630FA5BC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5814E73-54AE-511F-A1E6-F9BF9B210EB2}"/>
              </a:ext>
            </a:extLst>
          </p:cNvPr>
          <p:cNvSpPr>
            <a:spLocks noGrp="1"/>
          </p:cNvSpPr>
          <p:nvPr>
            <p:ph type="sldNum" sz="quarter" idx="12"/>
          </p:nvPr>
        </p:nvSpPr>
        <p:spPr/>
        <p:txBody>
          <a:bodyPr/>
          <a:lstStyle/>
          <a:p>
            <a:fld id="{76BFE214-11D8-E34A-85BA-5C85A982DC42}" type="slidenum">
              <a:rPr lang="en-US" smtClean="0"/>
              <a:t>‹#›</a:t>
            </a:fld>
            <a:endParaRPr lang="en-US"/>
          </a:p>
        </p:txBody>
      </p:sp>
    </p:spTree>
    <p:extLst>
      <p:ext uri="{BB962C8B-B14F-4D97-AF65-F5344CB8AC3E}">
        <p14:creationId xmlns:p14="http://schemas.microsoft.com/office/powerpoint/2010/main" val="15952171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3D50523-4A41-EAD1-7DFF-4A33156962BF}"/>
              </a:ext>
            </a:extLst>
          </p:cNvPr>
          <p:cNvSpPr>
            <a:spLocks noGrp="1"/>
          </p:cNvSpPr>
          <p:nvPr>
            <p:ph type="dt" sz="half" idx="10"/>
          </p:nvPr>
        </p:nvSpPr>
        <p:spPr/>
        <p:txBody>
          <a:bodyPr/>
          <a:lstStyle/>
          <a:p>
            <a:fld id="{95BF11DE-70DD-3745-9BEB-0E248F503C32}" type="datetimeFigureOut">
              <a:rPr lang="en-US" smtClean="0"/>
              <a:t>1/30/2023</a:t>
            </a:fld>
            <a:endParaRPr lang="en-US"/>
          </a:p>
        </p:txBody>
      </p:sp>
      <p:sp>
        <p:nvSpPr>
          <p:cNvPr id="3" name="Footer Placeholder 2">
            <a:extLst>
              <a:ext uri="{FF2B5EF4-FFF2-40B4-BE49-F238E27FC236}">
                <a16:creationId xmlns:a16="http://schemas.microsoft.com/office/drawing/2014/main" id="{D74264A1-A739-3BEE-4FED-AFA5950F5CC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C72BF7F-6E4E-B424-7CF3-F184CD5EB664}"/>
              </a:ext>
            </a:extLst>
          </p:cNvPr>
          <p:cNvSpPr>
            <a:spLocks noGrp="1"/>
          </p:cNvSpPr>
          <p:nvPr>
            <p:ph type="sldNum" sz="quarter" idx="12"/>
          </p:nvPr>
        </p:nvSpPr>
        <p:spPr/>
        <p:txBody>
          <a:bodyPr/>
          <a:lstStyle/>
          <a:p>
            <a:fld id="{76BFE214-11D8-E34A-85BA-5C85A982DC42}" type="slidenum">
              <a:rPr lang="en-US" smtClean="0"/>
              <a:t>‹#›</a:t>
            </a:fld>
            <a:endParaRPr lang="en-US"/>
          </a:p>
        </p:txBody>
      </p:sp>
    </p:spTree>
    <p:extLst>
      <p:ext uri="{BB962C8B-B14F-4D97-AF65-F5344CB8AC3E}">
        <p14:creationId xmlns:p14="http://schemas.microsoft.com/office/powerpoint/2010/main" val="39952806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B0A40F-3E64-6FAA-0E74-6FB7D9ACBAC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E4307BF-7103-EC69-F4A2-C333ACFD9F2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FF26C39-CA34-D425-6394-1EF2634A826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8C4253B-0E73-B464-5547-708C714EA55F}"/>
              </a:ext>
            </a:extLst>
          </p:cNvPr>
          <p:cNvSpPr>
            <a:spLocks noGrp="1"/>
          </p:cNvSpPr>
          <p:nvPr>
            <p:ph type="dt" sz="half" idx="10"/>
          </p:nvPr>
        </p:nvSpPr>
        <p:spPr/>
        <p:txBody>
          <a:bodyPr/>
          <a:lstStyle/>
          <a:p>
            <a:fld id="{95BF11DE-70DD-3745-9BEB-0E248F503C32}" type="datetimeFigureOut">
              <a:rPr lang="en-US" smtClean="0"/>
              <a:t>1/30/2023</a:t>
            </a:fld>
            <a:endParaRPr lang="en-US"/>
          </a:p>
        </p:txBody>
      </p:sp>
      <p:sp>
        <p:nvSpPr>
          <p:cNvPr id="6" name="Footer Placeholder 5">
            <a:extLst>
              <a:ext uri="{FF2B5EF4-FFF2-40B4-BE49-F238E27FC236}">
                <a16:creationId xmlns:a16="http://schemas.microsoft.com/office/drawing/2014/main" id="{E4DD7B23-E620-E51A-D5CF-25D782A5BCC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D2711C6-8C36-049A-630A-0C5EC5483651}"/>
              </a:ext>
            </a:extLst>
          </p:cNvPr>
          <p:cNvSpPr>
            <a:spLocks noGrp="1"/>
          </p:cNvSpPr>
          <p:nvPr>
            <p:ph type="sldNum" sz="quarter" idx="12"/>
          </p:nvPr>
        </p:nvSpPr>
        <p:spPr/>
        <p:txBody>
          <a:bodyPr/>
          <a:lstStyle/>
          <a:p>
            <a:fld id="{76BFE214-11D8-E34A-85BA-5C85A982DC42}" type="slidenum">
              <a:rPr lang="en-US" smtClean="0"/>
              <a:t>‹#›</a:t>
            </a:fld>
            <a:endParaRPr lang="en-US"/>
          </a:p>
        </p:txBody>
      </p:sp>
    </p:spTree>
    <p:extLst>
      <p:ext uri="{BB962C8B-B14F-4D97-AF65-F5344CB8AC3E}">
        <p14:creationId xmlns:p14="http://schemas.microsoft.com/office/powerpoint/2010/main" val="9842313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2C374E-3D96-C3CA-9846-083D3F86BE4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74DC3AE-FAAE-29E0-7D9D-54BB8DEF51C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7651395-5256-81F6-2D20-AE746C6D849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06AC3AC-1C47-F946-6DE1-6D8D81FB8BA8}"/>
              </a:ext>
            </a:extLst>
          </p:cNvPr>
          <p:cNvSpPr>
            <a:spLocks noGrp="1"/>
          </p:cNvSpPr>
          <p:nvPr>
            <p:ph type="dt" sz="half" idx="10"/>
          </p:nvPr>
        </p:nvSpPr>
        <p:spPr/>
        <p:txBody>
          <a:bodyPr/>
          <a:lstStyle/>
          <a:p>
            <a:fld id="{95BF11DE-70DD-3745-9BEB-0E248F503C32}" type="datetimeFigureOut">
              <a:rPr lang="en-US" smtClean="0"/>
              <a:t>1/30/2023</a:t>
            </a:fld>
            <a:endParaRPr lang="en-US"/>
          </a:p>
        </p:txBody>
      </p:sp>
      <p:sp>
        <p:nvSpPr>
          <p:cNvPr id="6" name="Footer Placeholder 5">
            <a:extLst>
              <a:ext uri="{FF2B5EF4-FFF2-40B4-BE49-F238E27FC236}">
                <a16:creationId xmlns:a16="http://schemas.microsoft.com/office/drawing/2014/main" id="{B2B49AD9-C6B5-1C2F-E523-12BE6857FEB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4640462-A1E2-8ED3-641C-206A35D51CCB}"/>
              </a:ext>
            </a:extLst>
          </p:cNvPr>
          <p:cNvSpPr>
            <a:spLocks noGrp="1"/>
          </p:cNvSpPr>
          <p:nvPr>
            <p:ph type="sldNum" sz="quarter" idx="12"/>
          </p:nvPr>
        </p:nvSpPr>
        <p:spPr/>
        <p:txBody>
          <a:bodyPr/>
          <a:lstStyle/>
          <a:p>
            <a:fld id="{76BFE214-11D8-E34A-85BA-5C85A982DC42}" type="slidenum">
              <a:rPr lang="en-US" smtClean="0"/>
              <a:t>‹#›</a:t>
            </a:fld>
            <a:endParaRPr lang="en-US"/>
          </a:p>
        </p:txBody>
      </p:sp>
    </p:spTree>
    <p:extLst>
      <p:ext uri="{BB962C8B-B14F-4D97-AF65-F5344CB8AC3E}">
        <p14:creationId xmlns:p14="http://schemas.microsoft.com/office/powerpoint/2010/main" val="696717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6EC5008-FF6D-B9A5-C455-DAF24089247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B5F5EE3-A998-1C26-BF57-F3E5FFD4DD1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28CD2E2-B0D4-C279-8E37-FDE9640392F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5BF11DE-70DD-3745-9BEB-0E248F503C32}" type="datetimeFigureOut">
              <a:rPr lang="en-US" smtClean="0"/>
              <a:t>1/30/2023</a:t>
            </a:fld>
            <a:endParaRPr lang="en-US"/>
          </a:p>
        </p:txBody>
      </p:sp>
      <p:sp>
        <p:nvSpPr>
          <p:cNvPr id="5" name="Footer Placeholder 4">
            <a:extLst>
              <a:ext uri="{FF2B5EF4-FFF2-40B4-BE49-F238E27FC236}">
                <a16:creationId xmlns:a16="http://schemas.microsoft.com/office/drawing/2014/main" id="{2404656E-9112-187F-D540-760E2FDC5A6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A19FDA6-4907-89D5-166E-BEDDF3AF626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6BFE214-11D8-E34A-85BA-5C85A982DC42}" type="slidenum">
              <a:rPr lang="en-US" smtClean="0"/>
              <a:t>‹#›</a:t>
            </a:fld>
            <a:endParaRPr lang="en-US"/>
          </a:p>
        </p:txBody>
      </p:sp>
    </p:spTree>
    <p:extLst>
      <p:ext uri="{BB962C8B-B14F-4D97-AF65-F5344CB8AC3E}">
        <p14:creationId xmlns:p14="http://schemas.microsoft.com/office/powerpoint/2010/main" val="29408403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1252CA-16B5-FE9C-D372-CC9E81F0D8A5}"/>
              </a:ext>
            </a:extLst>
          </p:cNvPr>
          <p:cNvSpPr>
            <a:spLocks noGrp="1"/>
          </p:cNvSpPr>
          <p:nvPr>
            <p:ph type="ctrTitle"/>
          </p:nvPr>
        </p:nvSpPr>
        <p:spPr>
          <a:xfrm>
            <a:off x="1524000" y="284513"/>
            <a:ext cx="9144000" cy="519546"/>
          </a:xfrm>
        </p:spPr>
        <p:txBody>
          <a:bodyPr>
            <a:normAutofit/>
          </a:bodyPr>
          <a:lstStyle/>
          <a:p>
            <a:r>
              <a:rPr lang="en-US" sz="1800" b="1" i="0" u="sng" dirty="0">
                <a:solidFill>
                  <a:srgbClr val="333333"/>
                </a:solidFill>
                <a:effectLst/>
                <a:latin typeface="Times New Roman" panose="02020603050405020304" pitchFamily="18" charset="0"/>
              </a:rPr>
              <a:t>LINE AND STAFF AUTHORITY</a:t>
            </a:r>
            <a:endParaRPr lang="en-US" dirty="0"/>
          </a:p>
        </p:txBody>
      </p:sp>
      <p:sp>
        <p:nvSpPr>
          <p:cNvPr id="3" name="Subtitle 2">
            <a:extLst>
              <a:ext uri="{FF2B5EF4-FFF2-40B4-BE49-F238E27FC236}">
                <a16:creationId xmlns:a16="http://schemas.microsoft.com/office/drawing/2014/main" id="{AD47FB82-E339-38AA-7C12-101F6E0FBB26}"/>
              </a:ext>
            </a:extLst>
          </p:cNvPr>
          <p:cNvSpPr>
            <a:spLocks noGrp="1"/>
          </p:cNvSpPr>
          <p:nvPr>
            <p:ph type="subTitle" idx="1"/>
          </p:nvPr>
        </p:nvSpPr>
        <p:spPr>
          <a:xfrm>
            <a:off x="1524000" y="1323604"/>
            <a:ext cx="9144000" cy="5356265"/>
          </a:xfrm>
        </p:spPr>
        <p:txBody>
          <a:bodyPr/>
          <a:lstStyle/>
          <a:p>
            <a:pPr algn="just"/>
            <a:r>
              <a:rPr lang="en-US" b="0" i="0" dirty="0">
                <a:solidFill>
                  <a:srgbClr val="333333"/>
                </a:solidFill>
                <a:effectLst/>
                <a:latin typeface="Times New Roman" panose="02020603050405020304" pitchFamily="18" charset="0"/>
              </a:rPr>
              <a:t>In an organization, the line authority flows from top to bottom and the staff authority is exercised by the specialists over the line managers who advise them on important matters. These specialists stand ready with their specialty to serve line mangers as and when their services are called for, to collect information and to give help which will enable the line officials to carry out their activities better. The staff officers do not have any power of command in the organization as they are employed to provide expert advice to the line officers. The 'line' maintains discipline and stability; the 'staff' provides expert information. The line gets out the production, the staffs carries on the research, planning, scheduling, establishing of standards and recording of performance. The authority by which the staff performs these functions is delegated by the line and the performance must be acceptable to the line before action is taken. The following figure depicts the line and staff authority:</a:t>
            </a:r>
            <a:endParaRPr lang="en-US" dirty="0"/>
          </a:p>
        </p:txBody>
      </p:sp>
    </p:spTree>
    <p:extLst>
      <p:ext uri="{BB962C8B-B14F-4D97-AF65-F5344CB8AC3E}">
        <p14:creationId xmlns:p14="http://schemas.microsoft.com/office/powerpoint/2010/main" val="35986267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D737D7-A55E-2600-8091-4624C2A8CD50}"/>
              </a:ext>
            </a:extLst>
          </p:cNvPr>
          <p:cNvSpPr>
            <a:spLocks noGrp="1"/>
          </p:cNvSpPr>
          <p:nvPr>
            <p:ph type="title"/>
          </p:nvPr>
        </p:nvSpPr>
        <p:spPr/>
        <p:txBody>
          <a:bodyPr>
            <a:normAutofit/>
          </a:bodyPr>
          <a:lstStyle/>
          <a:p>
            <a:r>
              <a:rPr lang="en-US" sz="2400" b="1" i="0" dirty="0">
                <a:solidFill>
                  <a:srgbClr val="333333"/>
                </a:solidFill>
                <a:effectLst/>
                <a:latin typeface="Times New Roman" panose="02020603050405020304" pitchFamily="18" charset="0"/>
              </a:rPr>
              <a:t>Types of Staff</a:t>
            </a:r>
            <a:endParaRPr lang="en-US" sz="2400" dirty="0"/>
          </a:p>
        </p:txBody>
      </p:sp>
      <p:sp>
        <p:nvSpPr>
          <p:cNvPr id="3" name="Content Placeholder 2">
            <a:extLst>
              <a:ext uri="{FF2B5EF4-FFF2-40B4-BE49-F238E27FC236}">
                <a16:creationId xmlns:a16="http://schemas.microsoft.com/office/drawing/2014/main" id="{F31339E2-529E-2D5B-836D-FB1B8427CD4D}"/>
              </a:ext>
            </a:extLst>
          </p:cNvPr>
          <p:cNvSpPr>
            <a:spLocks noGrp="1"/>
          </p:cNvSpPr>
          <p:nvPr>
            <p:ph idx="1"/>
          </p:nvPr>
        </p:nvSpPr>
        <p:spPr/>
        <p:txBody>
          <a:bodyPr>
            <a:normAutofit fontScale="92500" lnSpcReduction="20000"/>
          </a:bodyPr>
          <a:lstStyle/>
          <a:p>
            <a:r>
              <a:rPr lang="en-US" b="0" i="0" dirty="0">
                <a:solidFill>
                  <a:srgbClr val="333333"/>
                </a:solidFill>
                <a:effectLst/>
                <a:latin typeface="Times New Roman" panose="02020603050405020304" pitchFamily="18" charset="0"/>
              </a:rPr>
              <a:t>The staff position established as a measure of support for the line managers may take the following forms…..</a:t>
            </a:r>
            <a:endParaRPr lang="en-US" b="0" i="0" dirty="0">
              <a:solidFill>
                <a:srgbClr val="333333"/>
              </a:solidFill>
              <a:effectLst/>
              <a:latin typeface="Helvetica Neue"/>
            </a:endParaRPr>
          </a:p>
          <a:p>
            <a:r>
              <a:rPr lang="en-US" b="0" i="0" dirty="0">
                <a:solidFill>
                  <a:srgbClr val="333333"/>
                </a:solidFill>
                <a:effectLst/>
                <a:latin typeface="Times New Roman" panose="02020603050405020304" pitchFamily="18" charset="0"/>
              </a:rPr>
              <a:t>         Personal Staff: Here the staff official is attached as a personal assistant or adviser to the line manager. For example, Assistant to managing director.</a:t>
            </a:r>
            <a:endParaRPr lang="en-US" b="0" i="0" dirty="0">
              <a:solidFill>
                <a:srgbClr val="333333"/>
              </a:solidFill>
              <a:effectLst/>
              <a:latin typeface="Helvetica Neue"/>
            </a:endParaRPr>
          </a:p>
          <a:p>
            <a:pPr marL="0" indent="0">
              <a:buNone/>
            </a:pPr>
            <a:endParaRPr lang="en-US" b="0" i="0" dirty="0">
              <a:solidFill>
                <a:srgbClr val="333333"/>
              </a:solidFill>
              <a:effectLst/>
              <a:latin typeface="Helvetica Neue"/>
            </a:endParaRPr>
          </a:p>
          <a:p>
            <a:r>
              <a:rPr lang="en-US" b="0" i="0" dirty="0">
                <a:solidFill>
                  <a:srgbClr val="333333"/>
                </a:solidFill>
                <a:effectLst/>
                <a:latin typeface="Times New Roman" panose="02020603050405020304" pitchFamily="18" charset="0"/>
              </a:rPr>
              <a:t>         Specialized Staff: Such staff acts as the fountainhead of expertise in specialized areas like R &amp; D, personnel, accounting etc.</a:t>
            </a:r>
            <a:endParaRPr lang="en-US" b="0" i="0" dirty="0">
              <a:solidFill>
                <a:srgbClr val="333333"/>
              </a:solidFill>
              <a:effectLst/>
              <a:latin typeface="Helvetica Neue"/>
            </a:endParaRPr>
          </a:p>
          <a:p>
            <a:pPr marL="0" indent="0">
              <a:buNone/>
            </a:pPr>
            <a:endParaRPr lang="en-US" b="0" i="0" dirty="0">
              <a:solidFill>
                <a:srgbClr val="333333"/>
              </a:solidFill>
              <a:effectLst/>
              <a:latin typeface="Helvetica Neue"/>
            </a:endParaRPr>
          </a:p>
          <a:p>
            <a:r>
              <a:rPr lang="en-US" b="0" i="0" dirty="0">
                <a:solidFill>
                  <a:srgbClr val="333333"/>
                </a:solidFill>
                <a:effectLst/>
                <a:latin typeface="Times New Roman" panose="02020603050405020304" pitchFamily="18" charset="0"/>
              </a:rPr>
              <a:t>         General Staff: This category of staff consists of a set of experts in different areas who are meant to advise and assist the top management on matters called for expertise. For example, Financial advisor, technical advisor etc.</a:t>
            </a:r>
            <a:endParaRPr lang="en-US" b="0" i="0" dirty="0">
              <a:solidFill>
                <a:srgbClr val="333333"/>
              </a:solidFill>
              <a:effectLst/>
              <a:latin typeface="Helvetica Neue"/>
            </a:endParaRPr>
          </a:p>
          <a:p>
            <a:pPr marL="0" indent="0">
              <a:buNone/>
            </a:pPr>
            <a:endParaRPr lang="en-US" sz="3200" dirty="0"/>
          </a:p>
        </p:txBody>
      </p:sp>
    </p:spTree>
    <p:extLst>
      <p:ext uri="{BB962C8B-B14F-4D97-AF65-F5344CB8AC3E}">
        <p14:creationId xmlns:p14="http://schemas.microsoft.com/office/powerpoint/2010/main" val="41886301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7C2F06-98B4-4DBD-49A8-8B56E1249402}"/>
              </a:ext>
            </a:extLst>
          </p:cNvPr>
          <p:cNvSpPr>
            <a:spLocks noGrp="1"/>
          </p:cNvSpPr>
          <p:nvPr>
            <p:ph type="title"/>
          </p:nvPr>
        </p:nvSpPr>
        <p:spPr>
          <a:xfrm>
            <a:off x="383474" y="-358734"/>
            <a:ext cx="10562112" cy="1138051"/>
          </a:xfrm>
        </p:spPr>
        <p:txBody>
          <a:bodyPr>
            <a:normAutofit/>
          </a:bodyPr>
          <a:lstStyle/>
          <a:p>
            <a:r>
              <a:rPr lang="en-US" sz="2400" b="1" i="0" dirty="0">
                <a:solidFill>
                  <a:srgbClr val="333333"/>
                </a:solidFill>
                <a:effectLst/>
                <a:latin typeface="Times New Roman" panose="02020603050405020304" pitchFamily="18" charset="0"/>
              </a:rPr>
              <a:t>Features of line and staff organization</a:t>
            </a:r>
            <a:endParaRPr lang="en-US" sz="2400" dirty="0"/>
          </a:p>
        </p:txBody>
      </p:sp>
      <p:sp>
        <p:nvSpPr>
          <p:cNvPr id="3" name="Content Placeholder 2">
            <a:extLst>
              <a:ext uri="{FF2B5EF4-FFF2-40B4-BE49-F238E27FC236}">
                <a16:creationId xmlns:a16="http://schemas.microsoft.com/office/drawing/2014/main" id="{5464DBED-B0FB-4711-5D34-B6B5C094D22D}"/>
              </a:ext>
            </a:extLst>
          </p:cNvPr>
          <p:cNvSpPr>
            <a:spLocks noGrp="1"/>
          </p:cNvSpPr>
          <p:nvPr>
            <p:ph idx="1"/>
          </p:nvPr>
        </p:nvSpPr>
        <p:spPr>
          <a:xfrm>
            <a:off x="95992" y="927760"/>
            <a:ext cx="12187547" cy="6061363"/>
          </a:xfrm>
        </p:spPr>
        <p:txBody>
          <a:bodyPr anchor="t">
            <a:normAutofit/>
          </a:bodyPr>
          <a:lstStyle/>
          <a:p>
            <a:r>
              <a:rPr lang="en-US" sz="2400" b="0" i="0" dirty="0">
                <a:solidFill>
                  <a:srgbClr val="333333"/>
                </a:solidFill>
                <a:effectLst/>
                <a:latin typeface="Times New Roman" panose="02020603050405020304" pitchFamily="18" charset="0"/>
              </a:rPr>
              <a:t>Under this system, there are line officers who have authority and command over the subordinates and are accountable for the tasks entrusted to them. The staff officers are specialists who offer expert advice to the line officers to perform their tasks efficiently.</a:t>
            </a:r>
            <a:endParaRPr lang="en-US" sz="2400" b="0" i="0" dirty="0">
              <a:solidFill>
                <a:srgbClr val="333333"/>
              </a:solidFill>
              <a:effectLst/>
              <a:latin typeface="Helvetica Neue"/>
            </a:endParaRPr>
          </a:p>
          <a:p>
            <a:pPr marL="0" indent="0">
              <a:buNone/>
            </a:pPr>
            <a:r>
              <a:rPr lang="en-US" sz="2400" b="0" i="0" dirty="0">
                <a:solidFill>
                  <a:srgbClr val="333333"/>
                </a:solidFill>
                <a:effectLst/>
                <a:latin typeface="Times New Roman" panose="02020603050405020304" pitchFamily="18" charset="0"/>
              </a:rPr>
              <a:t> </a:t>
            </a:r>
            <a:endParaRPr lang="en-US" sz="2400" b="0" i="0" dirty="0">
              <a:solidFill>
                <a:srgbClr val="333333"/>
              </a:solidFill>
              <a:effectLst/>
              <a:latin typeface="Helvetica Neue"/>
            </a:endParaRPr>
          </a:p>
          <a:p>
            <a:r>
              <a:rPr lang="en-US" sz="2400" b="0" i="0" dirty="0">
                <a:solidFill>
                  <a:srgbClr val="333333"/>
                </a:solidFill>
                <a:effectLst/>
                <a:latin typeface="Times New Roman" panose="02020603050405020304" pitchFamily="18" charset="0"/>
              </a:rPr>
              <a:t>            Under this system, the staff officers prepare the plans and give advice to the line officers and the line officers execute the plan with the help of </a:t>
            </a:r>
            <a:r>
              <a:rPr lang="en-US" sz="2400" b="0" i="0" dirty="0" err="1">
                <a:solidFill>
                  <a:srgbClr val="333333"/>
                </a:solidFill>
                <a:effectLst/>
                <a:latin typeface="Times New Roman" panose="02020603050405020304" pitchFamily="18" charset="0"/>
              </a:rPr>
              <a:t>work.The</a:t>
            </a:r>
            <a:r>
              <a:rPr lang="en-US" sz="2400" b="0" i="0" dirty="0">
                <a:solidFill>
                  <a:srgbClr val="333333"/>
                </a:solidFill>
                <a:effectLst/>
                <a:latin typeface="Times New Roman" panose="02020603050405020304" pitchFamily="18" charset="0"/>
              </a:rPr>
              <a:t> line and staff organization is based on the principle of specialization.</a:t>
            </a:r>
            <a:endParaRPr lang="en-US" sz="2400" b="0" i="0" dirty="0">
              <a:solidFill>
                <a:srgbClr val="333333"/>
              </a:solidFill>
              <a:effectLst/>
              <a:latin typeface="Helvetica Neue"/>
            </a:endParaRPr>
          </a:p>
          <a:p>
            <a:pPr marL="0" indent="0">
              <a:buNone/>
            </a:pPr>
            <a:br>
              <a:rPr lang="en-US" sz="2400" dirty="0"/>
            </a:br>
            <a:r>
              <a:rPr lang="en-US" sz="2400" b="1" i="0" dirty="0">
                <a:solidFill>
                  <a:srgbClr val="333333"/>
                </a:solidFill>
                <a:effectLst/>
                <a:latin typeface="Times New Roman" panose="02020603050405020304" pitchFamily="18" charset="0"/>
              </a:rPr>
              <a:t>Advantages</a:t>
            </a:r>
          </a:p>
          <a:p>
            <a:pPr marL="0" indent="0" algn="just">
              <a:buNone/>
            </a:pPr>
            <a:r>
              <a:rPr lang="en-US" b="0" i="0" dirty="0">
                <a:solidFill>
                  <a:srgbClr val="333333"/>
                </a:solidFill>
                <a:effectLst/>
                <a:latin typeface="Times New Roman" panose="02020603050405020304" pitchFamily="18" charset="0"/>
              </a:rPr>
              <a:t>It brings expert knowledge to bear upon management and operating problems. Thus, the line managers get the benefit of specialized knowledge of staff specialists at various levels.</a:t>
            </a:r>
            <a:endParaRPr lang="en-US" dirty="0"/>
          </a:p>
        </p:txBody>
      </p:sp>
    </p:spTree>
    <p:extLst>
      <p:ext uri="{BB962C8B-B14F-4D97-AF65-F5344CB8AC3E}">
        <p14:creationId xmlns:p14="http://schemas.microsoft.com/office/powerpoint/2010/main" val="3709037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FCF3C8E-85DE-676F-F5F9-5D7CC790045B}"/>
              </a:ext>
            </a:extLst>
          </p:cNvPr>
          <p:cNvSpPr>
            <a:spLocks noGrp="1"/>
          </p:cNvSpPr>
          <p:nvPr>
            <p:ph idx="1"/>
          </p:nvPr>
        </p:nvSpPr>
        <p:spPr>
          <a:xfrm>
            <a:off x="838200" y="185553"/>
            <a:ext cx="8674430" cy="4688278"/>
          </a:xfrm>
        </p:spPr>
        <p:txBody>
          <a:bodyPr/>
          <a:lstStyle/>
          <a:p>
            <a:r>
              <a:rPr lang="en-US" sz="1800" b="0" i="0">
                <a:solidFill>
                  <a:srgbClr val="333333"/>
                </a:solidFill>
                <a:effectLst/>
                <a:latin typeface="Times New Roman" panose="02020603050405020304" pitchFamily="18" charset="0"/>
              </a:rPr>
              <a:t>The expert advice and guidance given by the staff officers to the line officers benefit the entire organization.</a:t>
            </a:r>
            <a:endParaRPr lang="en-US" b="0" i="0">
              <a:solidFill>
                <a:srgbClr val="333333"/>
              </a:solidFill>
              <a:effectLst/>
              <a:latin typeface="Helvetica Neue"/>
            </a:endParaRPr>
          </a:p>
          <a:p>
            <a:r>
              <a:rPr lang="en-US" sz="1800" b="0" i="0">
                <a:solidFill>
                  <a:srgbClr val="333333"/>
                </a:solidFill>
                <a:effectLst/>
                <a:latin typeface="Times New Roman" panose="02020603050405020304" pitchFamily="18" charset="0"/>
              </a:rPr>
              <a:t> </a:t>
            </a:r>
            <a:endParaRPr lang="en-US" b="0" i="0">
              <a:solidFill>
                <a:srgbClr val="333333"/>
              </a:solidFill>
              <a:effectLst/>
              <a:latin typeface="Helvetica Neue"/>
            </a:endParaRPr>
          </a:p>
          <a:p>
            <a:r>
              <a:rPr lang="en-US" sz="1800" b="0" i="0">
                <a:solidFill>
                  <a:srgbClr val="333333"/>
                </a:solidFill>
                <a:effectLst/>
                <a:latin typeface="Times New Roman" panose="02020603050405020304" pitchFamily="18" charset="0"/>
              </a:rPr>
              <a:t>As the staff officers look after the detailed analysis of each important managerial activity, it relieves the line managers of the botheration of concentrating on specialized functions.</a:t>
            </a:r>
            <a:endParaRPr lang="en-US" b="0" i="0">
              <a:solidFill>
                <a:srgbClr val="333333"/>
              </a:solidFill>
              <a:effectLst/>
              <a:latin typeface="Helvetica Neue"/>
            </a:endParaRPr>
          </a:p>
          <a:p>
            <a:r>
              <a:rPr lang="en-US" sz="1800" b="0" i="0">
                <a:solidFill>
                  <a:srgbClr val="333333"/>
                </a:solidFill>
                <a:effectLst/>
                <a:latin typeface="Times New Roman" panose="02020603050405020304" pitchFamily="18" charset="0"/>
              </a:rPr>
              <a:t> </a:t>
            </a:r>
            <a:endParaRPr lang="en-US" b="0" i="0">
              <a:solidFill>
                <a:srgbClr val="333333"/>
              </a:solidFill>
              <a:effectLst/>
              <a:latin typeface="Helvetica Neue"/>
            </a:endParaRPr>
          </a:p>
          <a:p>
            <a:r>
              <a:rPr lang="en-US" sz="1800" b="0" i="0">
                <a:solidFill>
                  <a:srgbClr val="333333"/>
                </a:solidFill>
                <a:effectLst/>
                <a:latin typeface="Times New Roman" panose="02020603050405020304" pitchFamily="18" charset="0"/>
              </a:rPr>
              <a:t>Staff specialists help the line managers in taking better decisions by providing expert advice. Therefore, there will be sound managerial decisions under this system.</a:t>
            </a:r>
            <a:endParaRPr lang="en-US" b="0" i="0">
              <a:solidFill>
                <a:srgbClr val="333333"/>
              </a:solidFill>
              <a:effectLst/>
              <a:latin typeface="Helvetica Neue"/>
            </a:endParaRPr>
          </a:p>
          <a:p>
            <a:r>
              <a:rPr lang="en-US" sz="1800" b="0" i="0">
                <a:solidFill>
                  <a:srgbClr val="333333"/>
                </a:solidFill>
                <a:effectLst/>
                <a:latin typeface="Times New Roman" panose="02020603050405020304" pitchFamily="18" charset="0"/>
              </a:rPr>
              <a:t> </a:t>
            </a:r>
            <a:endParaRPr lang="en-US" b="0" i="0">
              <a:solidFill>
                <a:srgbClr val="333333"/>
              </a:solidFill>
              <a:effectLst/>
              <a:latin typeface="Helvetica Neue"/>
            </a:endParaRPr>
          </a:p>
          <a:p>
            <a:r>
              <a:rPr lang="en-US" sz="1800" b="0" i="0">
                <a:solidFill>
                  <a:srgbClr val="333333"/>
                </a:solidFill>
                <a:effectLst/>
                <a:latin typeface="Times New Roman" panose="02020603050405020304" pitchFamily="18" charset="0"/>
              </a:rPr>
              <a:t>It makes possible the principle of undivided responsibility and authority, and at the same time permits staff specialization. Thus, the organization takes advantage of functional organization while maintaining the unity of command.</a:t>
            </a:r>
            <a:endParaRPr lang="en-US" b="0" i="0">
              <a:solidFill>
                <a:srgbClr val="333333"/>
              </a:solidFill>
              <a:effectLst/>
              <a:latin typeface="Helvetica Neue"/>
            </a:endParaRPr>
          </a:p>
          <a:p>
            <a:pPr marL="0" indent="0">
              <a:buNone/>
            </a:pPr>
            <a:endParaRPr lang="en-US" b="0" i="0" dirty="0">
              <a:solidFill>
                <a:srgbClr val="333333"/>
              </a:solidFill>
              <a:effectLst/>
              <a:latin typeface="Helvetica Neue"/>
            </a:endParaRPr>
          </a:p>
        </p:txBody>
      </p:sp>
    </p:spTree>
    <p:extLst>
      <p:ext uri="{BB962C8B-B14F-4D97-AF65-F5344CB8AC3E}">
        <p14:creationId xmlns:p14="http://schemas.microsoft.com/office/powerpoint/2010/main" val="32432762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3B912500-44F0-D9B0-A781-7C7755ACF9F0}"/>
              </a:ext>
            </a:extLst>
          </p:cNvPr>
          <p:cNvSpPr>
            <a:spLocks noGrp="1"/>
          </p:cNvSpPr>
          <p:nvPr>
            <p:ph idx="1"/>
          </p:nvPr>
        </p:nvSpPr>
        <p:spPr>
          <a:xfrm>
            <a:off x="838200" y="1050925"/>
            <a:ext cx="10515600" cy="5126038"/>
          </a:xfrm>
        </p:spPr>
        <p:txBody>
          <a:bodyPr/>
          <a:lstStyle/>
          <a:p>
            <a:r>
              <a:rPr lang="en-US" sz="1800" b="1" i="0">
                <a:solidFill>
                  <a:srgbClr val="333333"/>
                </a:solidFill>
                <a:effectLst/>
                <a:latin typeface="Times New Roman" panose="02020603050405020304" pitchFamily="18" charset="0"/>
              </a:rPr>
              <a:t>Disadvantages</a:t>
            </a:r>
            <a:endParaRPr lang="en-US" b="0" i="0">
              <a:solidFill>
                <a:srgbClr val="333333"/>
              </a:solidFill>
              <a:effectLst/>
              <a:latin typeface="Helvetica Neue"/>
            </a:endParaRPr>
          </a:p>
          <a:p>
            <a:r>
              <a:rPr lang="en-US" sz="1800" b="0" i="0">
                <a:solidFill>
                  <a:srgbClr val="333333"/>
                </a:solidFill>
                <a:effectLst/>
                <a:latin typeface="Times New Roman" panose="02020603050405020304" pitchFamily="18" charset="0"/>
              </a:rPr>
              <a:t> </a:t>
            </a:r>
            <a:endParaRPr lang="en-US" b="0" i="0">
              <a:solidFill>
                <a:srgbClr val="333333"/>
              </a:solidFill>
              <a:effectLst/>
              <a:latin typeface="Helvetica Neue"/>
            </a:endParaRPr>
          </a:p>
          <a:p>
            <a:r>
              <a:rPr lang="en-US" sz="1800" b="0" i="0">
                <a:solidFill>
                  <a:srgbClr val="333333"/>
                </a:solidFill>
                <a:effectLst/>
                <a:latin typeface="Times New Roman" panose="02020603050405020304" pitchFamily="18" charset="0"/>
              </a:rPr>
              <a:t>Unless the duties and responsibilities of the staff members are clearly indicated by charts and manuals, there may be considerable confusion throughout the organization as to the functions and positions of staff members with relation to the line supervisors.</a:t>
            </a:r>
            <a:endParaRPr lang="en-US" b="0" i="0">
              <a:solidFill>
                <a:srgbClr val="333333"/>
              </a:solidFill>
              <a:effectLst/>
              <a:latin typeface="Helvetica Neue"/>
            </a:endParaRPr>
          </a:p>
          <a:p>
            <a:r>
              <a:rPr lang="en-US" sz="1800" b="0" i="0">
                <a:solidFill>
                  <a:srgbClr val="333333"/>
                </a:solidFill>
                <a:effectLst/>
                <a:latin typeface="Times New Roman" panose="02020603050405020304" pitchFamily="18" charset="0"/>
              </a:rPr>
              <a:t> </a:t>
            </a:r>
            <a:endParaRPr lang="en-US" b="0" i="0">
              <a:solidFill>
                <a:srgbClr val="333333"/>
              </a:solidFill>
              <a:effectLst/>
              <a:latin typeface="Helvetica Neue"/>
            </a:endParaRPr>
          </a:p>
          <a:p>
            <a:r>
              <a:rPr lang="en-US" sz="1800" b="0" i="0">
                <a:solidFill>
                  <a:srgbClr val="333333"/>
                </a:solidFill>
                <a:effectLst/>
                <a:latin typeface="Times New Roman" panose="02020603050405020304" pitchFamily="18" charset="0"/>
              </a:rPr>
              <a:t>There is generally a conflict between the line and staff executives. The line managers feel that staff specialists do not always give right type of advice, and staff officials generally complain that their advice is not properly attended to.</a:t>
            </a:r>
            <a:endParaRPr lang="en-US" b="0" i="0">
              <a:solidFill>
                <a:srgbClr val="333333"/>
              </a:solidFill>
              <a:effectLst/>
              <a:latin typeface="Helvetica Neue"/>
            </a:endParaRPr>
          </a:p>
        </p:txBody>
      </p:sp>
    </p:spTree>
    <p:extLst>
      <p:ext uri="{BB962C8B-B14F-4D97-AF65-F5344CB8AC3E}">
        <p14:creationId xmlns:p14="http://schemas.microsoft.com/office/powerpoint/2010/main" val="220611075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5</Slides>
  <Notes>0</Notes>
  <HiddenSlides>0</HiddenSlide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LINE AND STAFF AUTHORITY</vt:lpstr>
      <vt:lpstr>Types of Staff</vt:lpstr>
      <vt:lpstr>Features of line and staff organization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LINE AND STAFF AUTHORITY</dc:title>
  <dc:creator>919113138015</dc:creator>
  <cp:lastModifiedBy>919113138015</cp:lastModifiedBy>
  <cp:revision>2</cp:revision>
  <dcterms:created xsi:type="dcterms:W3CDTF">2023-01-23T15:47:16Z</dcterms:created>
  <dcterms:modified xsi:type="dcterms:W3CDTF">2023-01-30T09:46:37Z</dcterms:modified>
</cp:coreProperties>
</file>