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62" r:id="rId4"/>
    <p:sldId id="263"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C1D544-EB61-49B1-AABF-A38787F52471}" v="6" dt="2023-03-22T10:13:10.1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65" d="100"/>
          <a:sy n="65" d="100"/>
        </p:scale>
        <p:origin x="-720"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lee Upadhayay" userId="556280587117f9d7" providerId="LiveId" clId="{3CC1D544-EB61-49B1-AABF-A38787F52471}"/>
    <pc:docChg chg="undo custSel modSld">
      <pc:chgData name="Shailee Upadhayay" userId="556280587117f9d7" providerId="LiveId" clId="{3CC1D544-EB61-49B1-AABF-A38787F52471}" dt="2023-03-22T16:09:48.544" v="31" actId="2711"/>
      <pc:docMkLst>
        <pc:docMk/>
      </pc:docMkLst>
      <pc:sldChg chg="addSp modSp">
        <pc:chgData name="Shailee Upadhayay" userId="556280587117f9d7" providerId="LiveId" clId="{3CC1D544-EB61-49B1-AABF-A38787F52471}" dt="2023-03-22T10:13:10.197" v="5" actId="1076"/>
        <pc:sldMkLst>
          <pc:docMk/>
          <pc:sldMk cId="167523865" sldId="256"/>
        </pc:sldMkLst>
        <pc:picChg chg="add mod">
          <ac:chgData name="Shailee Upadhayay" userId="556280587117f9d7" providerId="LiveId" clId="{3CC1D544-EB61-49B1-AABF-A38787F52471}" dt="2023-03-22T10:13:10.197" v="5" actId="1076"/>
          <ac:picMkLst>
            <pc:docMk/>
            <pc:sldMk cId="167523865" sldId="256"/>
            <ac:picMk id="1026" creationId="{AA863D61-D5BB-6770-F301-C19492FBD2A7}"/>
          </ac:picMkLst>
        </pc:picChg>
      </pc:sldChg>
      <pc:sldChg chg="modSp mod">
        <pc:chgData name="Shailee Upadhayay" userId="556280587117f9d7" providerId="LiveId" clId="{3CC1D544-EB61-49B1-AABF-A38787F52471}" dt="2023-03-22T10:14:31.201" v="14" actId="255"/>
        <pc:sldMkLst>
          <pc:docMk/>
          <pc:sldMk cId="1653374099" sldId="257"/>
        </pc:sldMkLst>
        <pc:spChg chg="mod">
          <ac:chgData name="Shailee Upadhayay" userId="556280587117f9d7" providerId="LiveId" clId="{3CC1D544-EB61-49B1-AABF-A38787F52471}" dt="2023-03-22T10:13:55.922" v="9" actId="14100"/>
          <ac:spMkLst>
            <pc:docMk/>
            <pc:sldMk cId="1653374099" sldId="257"/>
            <ac:spMk id="2" creationId="{D80266B5-02EC-82E2-8B87-8DC118EC947C}"/>
          </ac:spMkLst>
        </pc:spChg>
        <pc:spChg chg="mod">
          <ac:chgData name="Shailee Upadhayay" userId="556280587117f9d7" providerId="LiveId" clId="{3CC1D544-EB61-49B1-AABF-A38787F52471}" dt="2023-03-22T10:14:31.201" v="14" actId="255"/>
          <ac:spMkLst>
            <pc:docMk/>
            <pc:sldMk cId="1653374099" sldId="257"/>
            <ac:spMk id="3" creationId="{548CA966-7766-68D9-26DE-5ED7D849DA36}"/>
          </ac:spMkLst>
        </pc:spChg>
      </pc:sldChg>
      <pc:sldChg chg="modSp mod">
        <pc:chgData name="Shailee Upadhayay" userId="556280587117f9d7" providerId="LiveId" clId="{3CC1D544-EB61-49B1-AABF-A38787F52471}" dt="2023-03-22T16:09:48.544" v="31" actId="2711"/>
        <pc:sldMkLst>
          <pc:docMk/>
          <pc:sldMk cId="1843054071" sldId="258"/>
        </pc:sldMkLst>
        <pc:spChg chg="mod">
          <ac:chgData name="Shailee Upadhayay" userId="556280587117f9d7" providerId="LiveId" clId="{3CC1D544-EB61-49B1-AABF-A38787F52471}" dt="2023-03-22T10:14:10.375" v="12" actId="1076"/>
          <ac:spMkLst>
            <pc:docMk/>
            <pc:sldMk cId="1843054071" sldId="258"/>
            <ac:spMk id="2" creationId="{FD4E2159-2E52-BCDA-D39E-C686E047E108}"/>
          </ac:spMkLst>
        </pc:spChg>
        <pc:spChg chg="mod">
          <ac:chgData name="Shailee Upadhayay" userId="556280587117f9d7" providerId="LiveId" clId="{3CC1D544-EB61-49B1-AABF-A38787F52471}" dt="2023-03-22T16:09:48.544" v="31" actId="2711"/>
          <ac:spMkLst>
            <pc:docMk/>
            <pc:sldMk cId="1843054071" sldId="258"/>
            <ac:spMk id="3" creationId="{80F4882B-ECE4-23F3-69A3-D554A24E303C}"/>
          </ac:spMkLst>
        </pc:spChg>
      </pc:sldChg>
      <pc:sldChg chg="modSp mod">
        <pc:chgData name="Shailee Upadhayay" userId="556280587117f9d7" providerId="LiveId" clId="{3CC1D544-EB61-49B1-AABF-A38787F52471}" dt="2023-03-22T10:14:59.182" v="17" actId="255"/>
        <pc:sldMkLst>
          <pc:docMk/>
          <pc:sldMk cId="3498857001" sldId="259"/>
        </pc:sldMkLst>
        <pc:spChg chg="mod">
          <ac:chgData name="Shailee Upadhayay" userId="556280587117f9d7" providerId="LiveId" clId="{3CC1D544-EB61-49B1-AABF-A38787F52471}" dt="2023-03-22T10:14:59.182" v="17" actId="255"/>
          <ac:spMkLst>
            <pc:docMk/>
            <pc:sldMk cId="3498857001" sldId="259"/>
            <ac:spMk id="3" creationId="{30989C11-A33A-B7A7-5F3B-1370B10EE5C7}"/>
          </ac:spMkLst>
        </pc:spChg>
      </pc:sldChg>
      <pc:sldChg chg="modSp mod">
        <pc:chgData name="Shailee Upadhayay" userId="556280587117f9d7" providerId="LiveId" clId="{3CC1D544-EB61-49B1-AABF-A38787F52471}" dt="2023-03-22T10:15:25.773" v="19" actId="1076"/>
        <pc:sldMkLst>
          <pc:docMk/>
          <pc:sldMk cId="447917624" sldId="260"/>
        </pc:sldMkLst>
        <pc:spChg chg="mod">
          <ac:chgData name="Shailee Upadhayay" userId="556280587117f9d7" providerId="LiveId" clId="{3CC1D544-EB61-49B1-AABF-A38787F52471}" dt="2023-03-22T10:15:25.773" v="19" actId="1076"/>
          <ac:spMkLst>
            <pc:docMk/>
            <pc:sldMk cId="447917624" sldId="260"/>
            <ac:spMk id="3" creationId="{44EB9951-D0F3-7326-4F02-01E597B834AD}"/>
          </ac:spMkLst>
        </pc:spChg>
      </pc:sldChg>
      <pc:sldChg chg="modSp mod">
        <pc:chgData name="Shailee Upadhayay" userId="556280587117f9d7" providerId="LiveId" clId="{3CC1D544-EB61-49B1-AABF-A38787F52471}" dt="2023-03-22T10:16:08.773" v="25" actId="14100"/>
        <pc:sldMkLst>
          <pc:docMk/>
          <pc:sldMk cId="324154446" sldId="261"/>
        </pc:sldMkLst>
        <pc:spChg chg="mod">
          <ac:chgData name="Shailee Upadhayay" userId="556280587117f9d7" providerId="LiveId" clId="{3CC1D544-EB61-49B1-AABF-A38787F52471}" dt="2023-03-22T10:16:08.773" v="25" actId="14100"/>
          <ac:spMkLst>
            <pc:docMk/>
            <pc:sldMk cId="324154446" sldId="261"/>
            <ac:spMk id="2" creationId="{498A89FB-A2B3-3DD6-40C8-7B36CB1BE6A3}"/>
          </ac:spMkLst>
        </pc:spChg>
        <pc:spChg chg="mod">
          <ac:chgData name="Shailee Upadhayay" userId="556280587117f9d7" providerId="LiveId" clId="{3CC1D544-EB61-49B1-AABF-A38787F52471}" dt="2023-03-22T10:15:51.084" v="21" actId="21"/>
          <ac:spMkLst>
            <pc:docMk/>
            <pc:sldMk cId="324154446" sldId="261"/>
            <ac:spMk id="3" creationId="{ECD5791C-18FA-6FAB-C4C0-8CC03C1E8AE1}"/>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53244A1-CA0E-4232-8485-B94E6DFBAE1B}" type="datetimeFigureOut">
              <a:rPr lang="en-IN" smtClean="0"/>
              <a:pPr/>
              <a:t>26-07-2024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557E408-5E92-4D95-B718-6EB4F087EB3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3244A1-CA0E-4232-8485-B94E6DFBAE1B}" type="datetimeFigureOut">
              <a:rPr lang="en-IN" smtClean="0"/>
              <a:pPr/>
              <a:t>26-07-2024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557E408-5E92-4D95-B718-6EB4F087EB3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3244A1-CA0E-4232-8485-B94E6DFBAE1B}" type="datetimeFigureOut">
              <a:rPr lang="en-IN" smtClean="0"/>
              <a:pPr/>
              <a:t>26-07-2024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557E408-5E92-4D95-B718-6EB4F087EB3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3244A1-CA0E-4232-8485-B94E6DFBAE1B}" type="datetimeFigureOut">
              <a:rPr lang="en-IN" smtClean="0"/>
              <a:pPr/>
              <a:t>26-07-2024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557E408-5E92-4D95-B718-6EB4F087EB34}"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53244A1-CA0E-4232-8485-B94E6DFBAE1B}" type="datetimeFigureOut">
              <a:rPr lang="en-IN" smtClean="0"/>
              <a:pPr/>
              <a:t>26-07-2024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557E408-5E92-4D95-B718-6EB4F087EB34}" type="slidenum">
              <a:rPr lang="en-IN" smtClean="0"/>
              <a:pPr/>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53244A1-CA0E-4232-8485-B94E6DFBAE1B}" type="datetimeFigureOut">
              <a:rPr lang="en-IN" smtClean="0"/>
              <a:pPr/>
              <a:t>26-07-2024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557E408-5E92-4D95-B718-6EB4F087EB34}"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53244A1-CA0E-4232-8485-B94E6DFBAE1B}" type="datetimeFigureOut">
              <a:rPr lang="en-IN" smtClean="0"/>
              <a:pPr/>
              <a:t>26-07-2024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A557E408-5E92-4D95-B718-6EB4F087EB3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53244A1-CA0E-4232-8485-B94E6DFBAE1B}" type="datetimeFigureOut">
              <a:rPr lang="en-IN" smtClean="0"/>
              <a:pPr/>
              <a:t>26-07-2024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A557E408-5E92-4D95-B718-6EB4F087EB34}"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53244A1-CA0E-4232-8485-B94E6DFBAE1B}" type="datetimeFigureOut">
              <a:rPr lang="en-IN" smtClean="0"/>
              <a:pPr/>
              <a:t>26-07-2024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A557E408-5E92-4D95-B718-6EB4F087EB3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753244A1-CA0E-4232-8485-B94E6DFBAE1B}" type="datetimeFigureOut">
              <a:rPr lang="en-IN" smtClean="0"/>
              <a:pPr/>
              <a:t>26-07-2024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557E408-5E92-4D95-B718-6EB4F087EB3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53244A1-CA0E-4232-8485-B94E6DFBAE1B}" type="datetimeFigureOut">
              <a:rPr lang="en-IN" smtClean="0"/>
              <a:pPr/>
              <a:t>26-07-2024</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557E408-5E92-4D95-B718-6EB4F087EB34}" type="slidenum">
              <a:rPr lang="en-IN" smtClean="0"/>
              <a:pPr/>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753244A1-CA0E-4232-8485-B94E6DFBAE1B}" type="datetimeFigureOut">
              <a:rPr lang="en-IN" smtClean="0"/>
              <a:pPr/>
              <a:t>26-07-2024</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A557E408-5E92-4D95-B718-6EB4F087EB3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271C69-4FBA-D4EE-A5F9-9F5B34017ABC}"/>
              </a:ext>
            </a:extLst>
          </p:cNvPr>
          <p:cNvSpPr>
            <a:spLocks noGrp="1"/>
          </p:cNvSpPr>
          <p:nvPr>
            <p:ph type="ctrTitle"/>
          </p:nvPr>
        </p:nvSpPr>
        <p:spPr/>
        <p:txBody>
          <a:bodyPr/>
          <a:lstStyle/>
          <a:p>
            <a:pPr algn="ctr"/>
            <a:r>
              <a:rPr lang="en-IN" dirty="0" smtClean="0"/>
              <a:t>LEVERAGE</a:t>
            </a:r>
            <a:endParaRPr lang="en-IN" dirty="0"/>
          </a:p>
        </p:txBody>
      </p:sp>
      <p:pic>
        <p:nvPicPr>
          <p:cNvPr id="1026" name="Picture 2" descr="What is leverage? | IG International">
            <a:extLst>
              <a:ext uri="{FF2B5EF4-FFF2-40B4-BE49-F238E27FC236}">
                <a16:creationId xmlns:a16="http://schemas.microsoft.com/office/drawing/2014/main" xmlns="" id="{AA863D61-D5BB-6770-F301-C19492FBD2A7}"/>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068088" y="4837470"/>
            <a:ext cx="4123912" cy="202052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752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48CA966-7766-68D9-26DE-5ED7D849DA36}"/>
              </a:ext>
            </a:extLst>
          </p:cNvPr>
          <p:cNvSpPr>
            <a:spLocks noGrp="1"/>
          </p:cNvSpPr>
          <p:nvPr>
            <p:ph idx="1"/>
          </p:nvPr>
        </p:nvSpPr>
        <p:spPr/>
        <p:txBody>
          <a:bodyPr>
            <a:normAutofit/>
          </a:bodyPr>
          <a:lstStyle/>
          <a:p>
            <a:pPr algn="just">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Leverage means the employment of assets or funds for which the firm pays a fixed cost or fixed return.</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concept that is used to study the effects of various mix of debt and equity on the shareholder's return and risk in the capital structure of a firm is called leverage.</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xmlns="" id="{D80266B5-02EC-82E2-8B87-8DC118EC947C}"/>
              </a:ext>
            </a:extLst>
          </p:cNvPr>
          <p:cNvSpPr>
            <a:spLocks noGrp="1"/>
          </p:cNvSpPr>
          <p:nvPr>
            <p:ph type="title"/>
          </p:nvPr>
        </p:nvSpPr>
        <p:spPr>
          <a:xfrm>
            <a:off x="1154955" y="973669"/>
            <a:ext cx="8761413" cy="1079067"/>
          </a:xfrm>
        </p:spPr>
        <p:txBody>
          <a:bodyPr>
            <a:normAutofit fontScale="90000"/>
          </a:bodyPr>
          <a:lstStyle/>
          <a:p>
            <a:pPr algn="ctr"/>
            <a:r>
              <a:rPr lang="en-US" sz="4000" b="1" dirty="0">
                <a:effectLst/>
                <a:latin typeface="Stencil" panose="040409050D0802020404" pitchFamily="82" charset="0"/>
                <a:ea typeface="Times New Roman" panose="02020603050405020304" pitchFamily="18" charset="0"/>
              </a:rPr>
              <a:t>Leverage</a:t>
            </a:r>
            <a:r>
              <a:rPr lang="en-IN" sz="4000" dirty="0">
                <a:effectLst/>
                <a:latin typeface="Stencil" panose="040409050D0802020404" pitchFamily="82" charset="0"/>
                <a:ea typeface="Calibri" panose="020F0502020204030204" pitchFamily="34" charset="0"/>
              </a:rPr>
              <a:t/>
            </a:r>
            <a:br>
              <a:rPr lang="en-IN" sz="4000" dirty="0">
                <a:effectLst/>
                <a:latin typeface="Stencil" panose="040409050D0802020404" pitchFamily="82" charset="0"/>
                <a:ea typeface="Calibri" panose="020F0502020204030204" pitchFamily="34" charset="0"/>
              </a:rPr>
            </a:br>
            <a:endParaRPr lang="en-IN" sz="4000" dirty="0">
              <a:latin typeface="Stencil" panose="040409050D0802020404" pitchFamily="82" charset="0"/>
            </a:endParaRPr>
          </a:p>
        </p:txBody>
      </p:sp>
    </p:spTree>
    <p:extLst>
      <p:ext uri="{BB962C8B-B14F-4D97-AF65-F5344CB8AC3E}">
        <p14:creationId xmlns:p14="http://schemas.microsoft.com/office/powerpoint/2010/main" xmlns="" val="1653374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154EFC6-8F1A-13F2-2FAD-64038AD2B6A4}"/>
              </a:ext>
            </a:extLst>
          </p:cNvPr>
          <p:cNvSpPr>
            <a:spLocks noGrp="1"/>
          </p:cNvSpPr>
          <p:nvPr>
            <p:ph idx="1"/>
          </p:nvPr>
        </p:nvSpPr>
        <p:spPr/>
        <p:txBody>
          <a:bodyPr/>
          <a:lstStyle/>
          <a:p>
            <a:pPr marL="0" indent="0">
              <a:buNone/>
            </a:pPr>
            <a:r>
              <a:rPr lang="en-US" dirty="0"/>
              <a:t>Leverage refers to borrowing funds for a particular purpose with an obligation to repay these funds, with interest, at an agreed-to schedule. The idea behind leverage is to help borrowers achieve a higher return with a smaller investment.</a:t>
            </a:r>
          </a:p>
          <a:p>
            <a:pPr marL="0" indent="0">
              <a:buNone/>
            </a:pPr>
            <a:endParaRPr lang="en-US" dirty="0"/>
          </a:p>
        </p:txBody>
      </p:sp>
      <p:sp>
        <p:nvSpPr>
          <p:cNvPr id="2" name="Title 1">
            <a:extLst>
              <a:ext uri="{FF2B5EF4-FFF2-40B4-BE49-F238E27FC236}">
                <a16:creationId xmlns:a16="http://schemas.microsoft.com/office/drawing/2014/main" xmlns="" id="{179D4D52-9F8E-699E-DDB3-58E27C2A9F9B}"/>
              </a:ext>
            </a:extLst>
          </p:cNvPr>
          <p:cNvSpPr>
            <a:spLocks noGrp="1"/>
          </p:cNvSpPr>
          <p:nvPr>
            <p:ph type="title"/>
          </p:nvPr>
        </p:nvSpPr>
        <p:spPr/>
        <p:txBody>
          <a:bodyPr/>
          <a:lstStyle/>
          <a:p>
            <a:r>
              <a:rPr lang="en-US" b="1" dirty="0"/>
              <a:t>What is leverage?</a:t>
            </a:r>
          </a:p>
        </p:txBody>
      </p:sp>
    </p:spTree>
    <p:extLst>
      <p:ext uri="{BB962C8B-B14F-4D97-AF65-F5344CB8AC3E}">
        <p14:creationId xmlns:p14="http://schemas.microsoft.com/office/powerpoint/2010/main" xmlns="" val="1834259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A9DB31F-3E14-347E-BA54-324681D4F07F}"/>
              </a:ext>
            </a:extLst>
          </p:cNvPr>
          <p:cNvSpPr>
            <a:spLocks noGrp="1"/>
          </p:cNvSpPr>
          <p:nvPr>
            <p:ph idx="1"/>
          </p:nvPr>
        </p:nvSpPr>
        <p:spPr/>
        <p:txBody>
          <a:bodyPr>
            <a:normAutofit fontScale="85000" lnSpcReduction="20000"/>
          </a:bodyPr>
          <a:lstStyle/>
          <a:p>
            <a:pPr marL="0" indent="0" algn="just">
              <a:buNone/>
            </a:pPr>
            <a:r>
              <a:rPr lang="en-US" dirty="0"/>
              <a:t>If and when your business is ready to increase its scale of operations, expand into new markets, or update existing infrastructure, you’re going to need funds. </a:t>
            </a:r>
          </a:p>
          <a:p>
            <a:pPr marL="0" indent="0" algn="just">
              <a:buNone/>
            </a:pPr>
            <a:r>
              <a:rPr lang="en-US" dirty="0"/>
              <a:t>However, if you don’t have enough equity or cash upfront, you’ll have to borrow funds.</a:t>
            </a:r>
          </a:p>
          <a:p>
            <a:pPr marL="0" indent="0" algn="just">
              <a:buNone/>
            </a:pPr>
            <a:r>
              <a:rPr lang="en-US" dirty="0"/>
              <a:t>Two ways to borrow capital are to issue bonds (equity financing) or borrow directly from lenders (debt financing).Equity financing involves selling your equity in exchange for funding. One of the biggest benefits of equity financing is that it doesn’t lead to the company having to make interest payments or any principal repayment. Some of the most common examples of equity financing are initial public offerings (IPOs) and crowdfunding.</a:t>
            </a:r>
          </a:p>
          <a:p>
            <a:pPr marL="0" indent="0" algn="just">
              <a:buNone/>
            </a:pPr>
            <a:r>
              <a:rPr lang="en-US" dirty="0"/>
              <a:t>Debt financing involves a company borrowing money to fund working capital requirements. When a company borrows money, it needs to make interest payments as well as repay the principal. Taking a loan is a common debt financing example.</a:t>
            </a:r>
          </a:p>
        </p:txBody>
      </p:sp>
      <p:sp>
        <p:nvSpPr>
          <p:cNvPr id="2" name="Title 1">
            <a:extLst>
              <a:ext uri="{FF2B5EF4-FFF2-40B4-BE49-F238E27FC236}">
                <a16:creationId xmlns:a16="http://schemas.microsoft.com/office/drawing/2014/main" xmlns="" id="{5917459C-1416-72A6-6AC6-6EBCE3054674}"/>
              </a:ext>
            </a:extLst>
          </p:cNvPr>
          <p:cNvSpPr>
            <a:spLocks noGrp="1"/>
          </p:cNvSpPr>
          <p:nvPr>
            <p:ph type="title"/>
          </p:nvPr>
        </p:nvSpPr>
        <p:spPr/>
        <p:txBody>
          <a:bodyPr/>
          <a:lstStyle/>
          <a:p>
            <a:r>
              <a:rPr lang="en-US" b="1" dirty="0"/>
              <a:t>How does leverage work?</a:t>
            </a:r>
          </a:p>
        </p:txBody>
      </p:sp>
    </p:spTree>
    <p:extLst>
      <p:ext uri="{BB962C8B-B14F-4D97-AF65-F5344CB8AC3E}">
        <p14:creationId xmlns:p14="http://schemas.microsoft.com/office/powerpoint/2010/main" xmlns="" val="3280662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0F4882B-ECE4-23F3-69A3-D554A24E303C}"/>
              </a:ext>
            </a:extLst>
          </p:cNvPr>
          <p:cNvSpPr>
            <a:spLocks noGrp="1"/>
          </p:cNvSpPr>
          <p:nvPr>
            <p:ph idx="1"/>
          </p:nvPr>
        </p:nvSpPr>
        <p:spPr/>
        <p:txBody>
          <a:bodyPr>
            <a:normAutofit/>
          </a:bodyPr>
          <a:lstStyle/>
          <a:p>
            <a:pPr marL="342900" lvl="0" indent="-342900" algn="just">
              <a:lnSpc>
                <a:spcPct val="107000"/>
              </a:lnSpc>
              <a:spcAft>
                <a:spcPts val="800"/>
              </a:spcAft>
              <a:buFont typeface="Arial" panose="020B0604020202020204" pitchFamily="34" charset="0"/>
              <a:buChar char="●"/>
            </a:pPr>
            <a:r>
              <a:rPr lang="en-US" sz="2400" b="1"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Operating Leverage</a:t>
            </a:r>
            <a:endParaRPr lang="en-IN" sz="2400" u="none" strike="noStrike"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pPr>
            <a:r>
              <a:rPr lang="en-US" sz="2400" b="1"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Financial Leverage</a:t>
            </a:r>
            <a:endParaRPr lang="en-IN" sz="2400" u="none" strike="noStrike"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pPr>
            <a:r>
              <a:rPr lang="en-US" sz="2400" b="1" u="none" strike="noStrike" dirty="0">
                <a:effectLst/>
                <a:latin typeface="Times New Roman" panose="02020603050405020304" pitchFamily="18" charset="0"/>
                <a:ea typeface="Times New Roman" panose="02020603050405020304" pitchFamily="18" charset="0"/>
                <a:cs typeface="Times New Roman" panose="02020603050405020304" pitchFamily="18" charset="0"/>
              </a:rPr>
              <a:t>Combined Leverage</a:t>
            </a:r>
            <a:endParaRPr lang="en-IN" sz="2400" u="none" strike="noStrike"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xmlns="" id="{FD4E2159-2E52-BCDA-D39E-C686E047E108}"/>
              </a:ext>
            </a:extLst>
          </p:cNvPr>
          <p:cNvSpPr>
            <a:spLocks noGrp="1"/>
          </p:cNvSpPr>
          <p:nvPr>
            <p:ph type="title"/>
          </p:nvPr>
        </p:nvSpPr>
        <p:spPr>
          <a:xfrm>
            <a:off x="1294914" y="1234925"/>
            <a:ext cx="8761413" cy="706964"/>
          </a:xfrm>
        </p:spPr>
        <p:txBody>
          <a:bodyPr>
            <a:normAutofit fontScale="90000"/>
          </a:bodyPr>
          <a:lstStyle/>
          <a:p>
            <a:pPr algn="ctr"/>
            <a:r>
              <a:rPr lang="en-US" sz="3600" b="1" dirty="0">
                <a:effectLst/>
                <a:latin typeface="Stencil" panose="040409050D0802020404" pitchFamily="82" charset="0"/>
                <a:ea typeface="Times New Roman" panose="02020603050405020304" pitchFamily="18" charset="0"/>
              </a:rPr>
              <a:t>Types of Leverage</a:t>
            </a:r>
            <a:r>
              <a:rPr lang="en-IN" sz="3600" dirty="0">
                <a:effectLst/>
                <a:latin typeface="Stencil" panose="040409050D0802020404" pitchFamily="82" charset="0"/>
                <a:ea typeface="Calibri" panose="020F0502020204030204" pitchFamily="34" charset="0"/>
              </a:rPr>
              <a:t/>
            </a:r>
            <a:br>
              <a:rPr lang="en-IN" sz="3600" dirty="0">
                <a:effectLst/>
                <a:latin typeface="Stencil" panose="040409050D0802020404" pitchFamily="82" charset="0"/>
                <a:ea typeface="Calibri" panose="020F0502020204030204" pitchFamily="34" charset="0"/>
              </a:rPr>
            </a:br>
            <a:endParaRPr lang="en-IN" dirty="0">
              <a:latin typeface="Stencil" panose="040409050D0802020404" pitchFamily="82" charset="0"/>
            </a:endParaRPr>
          </a:p>
        </p:txBody>
      </p:sp>
    </p:spTree>
    <p:extLst>
      <p:ext uri="{BB962C8B-B14F-4D97-AF65-F5344CB8AC3E}">
        <p14:creationId xmlns:p14="http://schemas.microsoft.com/office/powerpoint/2010/main" xmlns="" val="1843054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TotalTime>
  <Words>283</Words>
  <Application>Microsoft Office PowerPoint</Application>
  <PresentationFormat>Custom</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LEVERAGE</vt:lpstr>
      <vt:lpstr>Leverage </vt:lpstr>
      <vt:lpstr>What is leverage?</vt:lpstr>
      <vt:lpstr>How does leverage work?</vt:lpstr>
      <vt:lpstr>Types of Leverage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Shailee Upadhayay</dc:creator>
  <cp:lastModifiedBy>Hp</cp:lastModifiedBy>
  <cp:revision>4</cp:revision>
  <dcterms:created xsi:type="dcterms:W3CDTF">2023-03-22T10:07:02Z</dcterms:created>
  <dcterms:modified xsi:type="dcterms:W3CDTF">2024-07-26T05:09:46Z</dcterms:modified>
</cp:coreProperties>
</file>