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8B09-1683-432B-BB6C-28FF9DCF618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00BD-106C-4FC2-AE13-2B68530EFB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hycoerythrin" TargetMode="External"/><Relationship Id="rId13" Type="http://schemas.openxmlformats.org/officeDocument/2006/relationships/hyperlink" Target="https://en.wikipedia.org/wiki/Phycocyanobilin" TargetMode="External"/><Relationship Id="rId3" Type="http://schemas.openxmlformats.org/officeDocument/2006/relationships/hyperlink" Target="https://en.wikipedia.org/wiki/Thylakoid" TargetMode="External"/><Relationship Id="rId7" Type="http://schemas.openxmlformats.org/officeDocument/2006/relationships/hyperlink" Target="https://en.wikipedia.org/wiki/Phycocyanin" TargetMode="External"/><Relationship Id="rId12" Type="http://schemas.openxmlformats.org/officeDocument/2006/relationships/hyperlink" Target="https://en.wikipedia.org/wiki/Phycobilin" TargetMode="External"/><Relationship Id="rId2" Type="http://schemas.openxmlformats.org/officeDocument/2006/relationships/hyperlink" Target="https://en.wikipedia.org/wiki/Polypeptides" TargetMode="External"/><Relationship Id="rId16" Type="http://schemas.openxmlformats.org/officeDocument/2006/relationships/hyperlink" Target="https://en.wikipedia.org/w/index.php?title=Phycobiliviolin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lophycocyanin" TargetMode="External"/><Relationship Id="rId11" Type="http://schemas.openxmlformats.org/officeDocument/2006/relationships/hyperlink" Target="https://en.wikipedia.org/wiki/Tetrapyrrole" TargetMode="External"/><Relationship Id="rId5" Type="http://schemas.openxmlformats.org/officeDocument/2006/relationships/hyperlink" Target="https://en.wikipedia.org/wiki/Phycobiliprotein" TargetMode="External"/><Relationship Id="rId15" Type="http://schemas.openxmlformats.org/officeDocument/2006/relationships/hyperlink" Target="https://en.wikipedia.org/wiki/Phycourobilin" TargetMode="External"/><Relationship Id="rId10" Type="http://schemas.openxmlformats.org/officeDocument/2006/relationships/hyperlink" Target="https://en.wikipedia.org/wiki/Prosthetic_group" TargetMode="External"/><Relationship Id="rId4" Type="http://schemas.openxmlformats.org/officeDocument/2006/relationships/hyperlink" Target="https://en.wikipedia.org/wiki/Chromophore" TargetMode="External"/><Relationship Id="rId9" Type="http://schemas.openxmlformats.org/officeDocument/2006/relationships/hyperlink" Target="https://en.wikipedia.org/wiki/Phycoerythrocyanin" TargetMode="External"/><Relationship Id="rId14" Type="http://schemas.openxmlformats.org/officeDocument/2006/relationships/hyperlink" Target="https://en.wikipedia.org/wiki/Phycoerythrobil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Magnetosome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4861" r="48243"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4351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n-US" sz="3600" b="1" dirty="0" smtClean="0"/>
              <a:t>Other Inclusions: </a:t>
            </a:r>
            <a:r>
              <a:rPr lang="en-US" sz="3600" b="1" dirty="0" err="1" smtClean="0"/>
              <a:t>Magnetosome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Inclusions can be used for functions other than storage or as </a:t>
            </a:r>
            <a:r>
              <a:rPr lang="en-US" sz="2000" dirty="0" err="1" smtClean="0"/>
              <a:t>microcompartments</a:t>
            </a:r>
            <a:r>
              <a:rPr lang="en-US" sz="2000" dirty="0" smtClean="0"/>
              <a:t>. Two of the most remarkable inclusions are gas vacuoles and </a:t>
            </a:r>
            <a:r>
              <a:rPr lang="en-US" sz="2000" dirty="0" err="1" smtClean="0"/>
              <a:t>magnetosomes</a:t>
            </a:r>
            <a:r>
              <a:rPr lang="en-US" sz="2000" dirty="0" smtClean="0"/>
              <a:t>. Both are involved in bacterial movement. </a:t>
            </a:r>
          </a:p>
          <a:p>
            <a:pPr algn="just">
              <a:buNone/>
            </a:pPr>
            <a:r>
              <a:rPr lang="en-US" sz="2000" dirty="0" smtClean="0"/>
              <a:t>Aquatic </a:t>
            </a:r>
            <a:r>
              <a:rPr lang="en-US" sz="2000" dirty="0" err="1" smtClean="0"/>
              <a:t>magnetotactic</a:t>
            </a:r>
            <a:r>
              <a:rPr lang="en-US" sz="2000" dirty="0" smtClean="0"/>
              <a:t> bacteria use </a:t>
            </a:r>
            <a:r>
              <a:rPr lang="en-US" sz="2000" dirty="0" err="1" smtClean="0"/>
              <a:t>magnetosomes</a:t>
            </a:r>
            <a:r>
              <a:rPr lang="en-US" sz="2000" dirty="0" smtClean="0"/>
              <a:t> to orient themselves in Earth's magnetic field.</a:t>
            </a:r>
          </a:p>
          <a:p>
            <a:pPr algn="just">
              <a:buNone/>
            </a:pPr>
            <a:r>
              <a:rPr lang="en-US" sz="2000" dirty="0" err="1" smtClean="0"/>
              <a:t>Magnetosomes</a:t>
            </a:r>
            <a:r>
              <a:rPr lang="en-US" sz="2000" dirty="0" smtClean="0"/>
              <a:t> are intracellular chains of magnetite (Fe304) particles (figure 3.39). They are around 35 to 125 nm in diameter and enclosed within invaginations of the plasma membrane.</a:t>
            </a:r>
          </a:p>
          <a:p>
            <a:pPr algn="just">
              <a:buNone/>
            </a:pPr>
            <a:r>
              <a:rPr lang="en-US" sz="2000" dirty="0" smtClean="0"/>
              <a:t>The invaginations have been shown to contain distinctive proteins that are not found in the rest of the plasma membrane.</a:t>
            </a:r>
          </a:p>
          <a:p>
            <a:pPr algn="just">
              <a:buNone/>
            </a:pPr>
            <a:r>
              <a:rPr lang="en-US" sz="2000" dirty="0" smtClean="0"/>
              <a:t>Each iron particle is a tiny magnet: the Northern Hemisphere bacteria use their </a:t>
            </a:r>
            <a:r>
              <a:rPr lang="en-US" sz="2000" dirty="0" err="1" smtClean="0"/>
              <a:t>magnetosome</a:t>
            </a:r>
            <a:r>
              <a:rPr lang="en-US" sz="2000" dirty="0" smtClean="0"/>
              <a:t> chain to determine northward and downward directions, and swim down to </a:t>
            </a:r>
            <a:r>
              <a:rPr lang="en-US" sz="2000" dirty="0" err="1" smtClean="0"/>
              <a:t>nutrientrich</a:t>
            </a:r>
            <a:r>
              <a:rPr lang="en-US" sz="2000" dirty="0" smtClean="0"/>
              <a:t> sediments or locate the optimum depth in freshwater and marine habitats.</a:t>
            </a:r>
          </a:p>
          <a:p>
            <a:pPr algn="just">
              <a:buNone/>
            </a:pPr>
            <a:endParaRPr lang="en-US" sz="20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4861" r="48243"/>
          <a:stretch>
            <a:fillRect/>
          </a:stretch>
        </p:blipFill>
        <p:spPr bwMode="auto">
          <a:xfrm>
            <a:off x="0" y="1447800"/>
            <a:ext cx="3505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1620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n-US" sz="4000" dirty="0" smtClean="0"/>
              <a:t>Conti……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err="1" smtClean="0"/>
              <a:t>Magnetotactic</a:t>
            </a:r>
            <a:r>
              <a:rPr lang="en-US" sz="2000" dirty="0" smtClean="0"/>
              <a:t> bacteria in the Southern Hemisphere generally orient southward and downward, with the same result.</a:t>
            </a:r>
          </a:p>
          <a:p>
            <a:pPr algn="just">
              <a:buNone/>
            </a:pPr>
            <a:r>
              <a:rPr lang="en-US" sz="2000" dirty="0" smtClean="0"/>
              <a:t>For the cell to move properly within a magnetic field, </a:t>
            </a:r>
            <a:r>
              <a:rPr lang="en-US" sz="2000" dirty="0" err="1" smtClean="0"/>
              <a:t>magnetosomes</a:t>
            </a:r>
            <a:r>
              <a:rPr lang="en-US" sz="2000" dirty="0" smtClean="0"/>
              <a:t> must be arranged in a chain. A </a:t>
            </a:r>
            <a:r>
              <a:rPr lang="en-US" sz="2000" dirty="0" err="1" smtClean="0"/>
              <a:t>cytoskeletal</a:t>
            </a:r>
            <a:r>
              <a:rPr lang="en-US" sz="2000" dirty="0" smtClean="0"/>
              <a:t> protein called </a:t>
            </a:r>
            <a:r>
              <a:rPr lang="en-US" sz="2000" b="1" dirty="0" err="1" smtClean="0">
                <a:solidFill>
                  <a:srgbClr val="FF0000"/>
                </a:solidFill>
              </a:rPr>
              <a:t>MamK</a:t>
            </a:r>
            <a:r>
              <a:rPr lang="en-US" sz="2000" dirty="0" smtClean="0"/>
              <a:t> is currently thought to be responsible for establishing a framework upon which the chain can form.</a:t>
            </a:r>
          </a:p>
          <a:p>
            <a:pPr algn="just">
              <a:buNone/>
            </a:pPr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4861" r="48243"/>
          <a:stretch>
            <a:fillRect/>
          </a:stretch>
        </p:blipFill>
        <p:spPr bwMode="auto">
          <a:xfrm>
            <a:off x="0" y="1066800"/>
            <a:ext cx="3505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Phycobilisome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1669" t="39583" r="36750" b="17708"/>
          <a:stretch>
            <a:fillRect/>
          </a:stretch>
        </p:blipFill>
        <p:spPr bwMode="auto">
          <a:xfrm>
            <a:off x="152400" y="15240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err="1"/>
              <a:t>Phycobilisomes</a:t>
            </a:r>
            <a:r>
              <a:rPr lang="en-US" sz="2000" dirty="0"/>
              <a:t> are light harvesting antennae of </a:t>
            </a:r>
            <a:r>
              <a:rPr lang="en-US" sz="2000" dirty="0" err="1" smtClean="0"/>
              <a:t>photosystem</a:t>
            </a:r>
            <a:r>
              <a:rPr lang="en-US" sz="2000" dirty="0" smtClean="0"/>
              <a:t> </a:t>
            </a:r>
            <a:r>
              <a:rPr lang="en-US" sz="2000" dirty="0"/>
              <a:t>II in </a:t>
            </a:r>
            <a:r>
              <a:rPr lang="en-US" sz="2000" dirty="0" err="1"/>
              <a:t>cyanobacteria</a:t>
            </a:r>
            <a:r>
              <a:rPr lang="en-US" sz="2000" dirty="0"/>
              <a:t>, red </a:t>
            </a:r>
            <a:r>
              <a:rPr lang="en-US" sz="2000" dirty="0" smtClean="0"/>
              <a:t>algae</a:t>
            </a:r>
            <a:r>
              <a:rPr lang="en-US" sz="2000" dirty="0"/>
              <a:t> and </a:t>
            </a:r>
            <a:r>
              <a:rPr lang="en-US" sz="2000" dirty="0" err="1"/>
              <a:t>glaucophytes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err="1"/>
              <a:t>Phycobilisomes</a:t>
            </a:r>
            <a:r>
              <a:rPr lang="en-US" sz="2000" dirty="0"/>
              <a:t> are protein complexes (up to 600 </a:t>
            </a:r>
            <a:r>
              <a:rPr lang="en-US" sz="2000" dirty="0">
                <a:hlinkClick r:id="rId2" tooltip="Polypeptides"/>
              </a:rPr>
              <a:t>polypeptides</a:t>
            </a:r>
            <a:r>
              <a:rPr lang="en-US" sz="2000" dirty="0"/>
              <a:t>) anchored to </a:t>
            </a:r>
            <a:r>
              <a:rPr lang="en-US" sz="2000" dirty="0" err="1">
                <a:hlinkClick r:id="rId3" tooltip="Thylakoid"/>
              </a:rPr>
              <a:t>thylakoid</a:t>
            </a:r>
            <a:r>
              <a:rPr lang="en-US" sz="2000" dirty="0"/>
              <a:t> membranes. They are made of stacks of </a:t>
            </a:r>
            <a:r>
              <a:rPr lang="en-US" sz="2000" dirty="0" err="1">
                <a:hlinkClick r:id="rId4" tooltip="Chromophore"/>
              </a:rPr>
              <a:t>chromophorylated</a:t>
            </a:r>
            <a:r>
              <a:rPr lang="en-US" sz="2000" dirty="0"/>
              <a:t> proteins, the </a:t>
            </a:r>
            <a:r>
              <a:rPr lang="en-US" sz="2000" dirty="0" err="1">
                <a:hlinkClick r:id="rId5" tooltip="Phycobiliprotein"/>
              </a:rPr>
              <a:t>phycobiliproteins</a:t>
            </a:r>
            <a:r>
              <a:rPr lang="en-US" sz="2000" dirty="0"/>
              <a:t>, and their associated linker polypeptides. Each </a:t>
            </a:r>
            <a:r>
              <a:rPr lang="en-US" sz="2000" dirty="0" err="1"/>
              <a:t>phycobilisome</a:t>
            </a:r>
            <a:r>
              <a:rPr lang="en-US" sz="2000" dirty="0"/>
              <a:t> consists of a core made of </a:t>
            </a:r>
            <a:r>
              <a:rPr lang="en-US" sz="2000" dirty="0" err="1">
                <a:hlinkClick r:id="rId6" tooltip="Allophycocyanin"/>
              </a:rPr>
              <a:t>allophycocyanin</a:t>
            </a:r>
            <a:r>
              <a:rPr lang="en-US" sz="2000" dirty="0"/>
              <a:t>, from which several outwardly oriented rods made of stacked disks of </a:t>
            </a:r>
            <a:r>
              <a:rPr lang="en-US" sz="2000" dirty="0" err="1">
                <a:hlinkClick r:id="rId7" tooltip="Phycocyanin"/>
              </a:rPr>
              <a:t>phycocyanin</a:t>
            </a:r>
            <a:r>
              <a:rPr lang="en-US" sz="2000" dirty="0"/>
              <a:t> and (if present) </a:t>
            </a:r>
            <a:r>
              <a:rPr lang="en-US" sz="2000" dirty="0" err="1">
                <a:hlinkClick r:id="rId8" tooltip="Phycoerythrin"/>
              </a:rPr>
              <a:t>phycoerythrin</a:t>
            </a:r>
            <a:r>
              <a:rPr lang="en-US" sz="2000" dirty="0"/>
              <a:t>(s) or </a:t>
            </a:r>
            <a:r>
              <a:rPr lang="en-US" sz="2000" dirty="0" err="1">
                <a:hlinkClick r:id="rId9" tooltip="Phycoerythrocyanin"/>
              </a:rPr>
              <a:t>phycoerythrocyanin</a:t>
            </a:r>
            <a:r>
              <a:rPr lang="en-US" sz="2000" dirty="0"/>
              <a:t>. The spectral property of </a:t>
            </a:r>
            <a:r>
              <a:rPr lang="en-US" sz="2000" dirty="0" err="1"/>
              <a:t>phycobiliproteins</a:t>
            </a:r>
            <a:r>
              <a:rPr lang="en-US" sz="2000" dirty="0"/>
              <a:t> are mainly dictated by their </a:t>
            </a:r>
            <a:r>
              <a:rPr lang="en-US" sz="2000" dirty="0">
                <a:hlinkClick r:id="rId10" tooltip="Prosthetic group"/>
              </a:rPr>
              <a:t>prosthetic groups</a:t>
            </a:r>
            <a:r>
              <a:rPr lang="en-US" sz="2000" dirty="0"/>
              <a:t>, which are linear </a:t>
            </a:r>
            <a:r>
              <a:rPr lang="en-US" sz="2000" dirty="0" err="1">
                <a:hlinkClick r:id="rId11" tooltip="Tetrapyrrole"/>
              </a:rPr>
              <a:t>tetrapyrroles</a:t>
            </a:r>
            <a:r>
              <a:rPr lang="en-US" sz="2000" dirty="0"/>
              <a:t> known as </a:t>
            </a:r>
            <a:r>
              <a:rPr lang="en-US" sz="2000" dirty="0" err="1">
                <a:hlinkClick r:id="rId12" tooltip="Phycobilin"/>
              </a:rPr>
              <a:t>phycobilins</a:t>
            </a:r>
            <a:r>
              <a:rPr lang="en-US" sz="2000" dirty="0"/>
              <a:t> including </a:t>
            </a:r>
            <a:r>
              <a:rPr lang="en-US" sz="2000" dirty="0" err="1">
                <a:hlinkClick r:id="rId13" tooltip="Phycocyanobilin"/>
              </a:rPr>
              <a:t>phycocyanobilin</a:t>
            </a:r>
            <a:r>
              <a:rPr lang="en-US" sz="2000" dirty="0"/>
              <a:t>, </a:t>
            </a:r>
            <a:r>
              <a:rPr lang="en-US" sz="2000" dirty="0" err="1">
                <a:hlinkClick r:id="rId14" tooltip="Phycoerythrobilin"/>
              </a:rPr>
              <a:t>phycoerythrobilin</a:t>
            </a:r>
            <a:r>
              <a:rPr lang="en-US" sz="2000" dirty="0"/>
              <a:t>, </a:t>
            </a:r>
            <a:r>
              <a:rPr lang="en-US" sz="2000" dirty="0" err="1">
                <a:hlinkClick r:id="rId15" tooltip="Phycourobilin"/>
              </a:rPr>
              <a:t>phycourobilin</a:t>
            </a:r>
            <a:r>
              <a:rPr lang="en-US" sz="2000" dirty="0"/>
              <a:t> and </a:t>
            </a:r>
            <a:r>
              <a:rPr lang="en-US" sz="2000" dirty="0" err="1">
                <a:hlinkClick r:id="rId16" tooltip="Phycobiliviolin (page does not exist)"/>
              </a:rPr>
              <a:t>phycobiliviolin</a:t>
            </a:r>
            <a:r>
              <a:rPr lang="en-US" sz="2000" dirty="0"/>
              <a:t>. The spectral properties of a given </a:t>
            </a:r>
            <a:r>
              <a:rPr lang="en-US" sz="2000" dirty="0" err="1"/>
              <a:t>phycobilin</a:t>
            </a:r>
            <a:r>
              <a:rPr lang="en-US" sz="2000"/>
              <a:t> is influenced by its protein </a:t>
            </a:r>
            <a:r>
              <a:rPr lang="en-US" sz="2000"/>
              <a:t>environment</a:t>
            </a:r>
            <a:r>
              <a:rPr lang="en-US" sz="2000" smtClean="0"/>
              <a:t>.</a:t>
            </a:r>
            <a:r>
              <a:rPr lang="en-US" sz="2000" baseline="30000" smtClean="0"/>
              <a:t>[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Magnetosome</vt:lpstr>
      <vt:lpstr>Other Inclusions: Magnetosome</vt:lpstr>
      <vt:lpstr>Conti……</vt:lpstr>
      <vt:lpstr>Phycobilisome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Magnetosome</dc:title>
  <dc:creator>acer</dc:creator>
  <cp:lastModifiedBy>acer</cp:lastModifiedBy>
  <cp:revision>4</cp:revision>
  <dcterms:created xsi:type="dcterms:W3CDTF">2022-01-23T20:32:07Z</dcterms:created>
  <dcterms:modified xsi:type="dcterms:W3CDTF">2022-01-23T21:06:39Z</dcterms:modified>
</cp:coreProperties>
</file>