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6" r:id="rId7"/>
    <p:sldId id="267" r:id="rId8"/>
    <p:sldId id="268" r:id="rId9"/>
    <p:sldId id="269" r:id="rId10"/>
    <p:sldId id="270" r:id="rId11"/>
    <p:sldId id="271"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4A8C245-CA05-48C3-93E6-AE6852C51DBF}" type="datetimeFigureOut">
              <a:rPr lang="en-US" smtClean="0"/>
              <a:t>4/8/2023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1D424AD-9C7C-448B-BCD8-FAA5B96544C6}" type="slidenum">
              <a:rPr lang="en-US" smtClean="0"/>
              <a:t>‹#›</a:t>
            </a:fld>
            <a:endParaRPr lang="en-US"/>
          </a:p>
        </p:txBody>
      </p:sp>
    </p:spTree>
    <p:extLst>
      <p:ext uri="{BB962C8B-B14F-4D97-AF65-F5344CB8AC3E}">
        <p14:creationId xmlns:p14="http://schemas.microsoft.com/office/powerpoint/2010/main" val="320825022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A8C245-CA05-48C3-93E6-AE6852C51DBF}"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92915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A8C245-CA05-48C3-93E6-AE6852C51DBF}" type="datetimeFigureOut">
              <a:rPr lang="en-US" smtClean="0"/>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235147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A8C245-CA05-48C3-93E6-AE6852C51DBF}" type="datetimeFigureOut">
              <a:rPr lang="en-US" smtClean="0"/>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75591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4A8C245-CA05-48C3-93E6-AE6852C51DBF}" type="datetimeFigureOut">
              <a:rPr lang="en-US" smtClean="0"/>
              <a:t>4/8/2023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14605590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A8C245-CA05-48C3-93E6-AE6852C51DBF}" type="datetimeFigureOut">
              <a:rPr lang="en-US" smtClean="0"/>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403969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A8C245-CA05-48C3-93E6-AE6852C51DBF}" type="datetimeFigureOut">
              <a:rPr lang="en-US" smtClean="0"/>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471434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A8C245-CA05-48C3-93E6-AE6852C51DBF}" type="datetimeFigureOut">
              <a:rPr lang="en-US" smtClean="0"/>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8490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8C245-CA05-48C3-93E6-AE6852C51DBF}" type="datetimeFigureOut">
              <a:rPr lang="en-US" smtClean="0"/>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424AD-9C7C-448B-BCD8-FAA5B96544C6}" type="slidenum">
              <a:rPr lang="en-US" smtClean="0"/>
              <a:t>‹#›</a:t>
            </a:fld>
            <a:endParaRPr lang="en-US"/>
          </a:p>
        </p:txBody>
      </p:sp>
    </p:spTree>
    <p:extLst>
      <p:ext uri="{BB962C8B-B14F-4D97-AF65-F5344CB8AC3E}">
        <p14:creationId xmlns:p14="http://schemas.microsoft.com/office/powerpoint/2010/main" val="558318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4A8C245-CA05-48C3-93E6-AE6852C51DBF}" type="datetimeFigureOut">
              <a:rPr lang="en-US" smtClean="0"/>
              <a:t>4/8/2023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1D424AD-9C7C-448B-BCD8-FAA5B96544C6}"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734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4A8C245-CA05-48C3-93E6-AE6852C51DBF}" type="datetimeFigureOut">
              <a:rPr lang="en-US" smtClean="0"/>
              <a:t>4/8/2023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1D424AD-9C7C-448B-BCD8-FAA5B96544C6}"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3899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4A8C245-CA05-48C3-93E6-AE6852C51DBF}" type="datetimeFigureOut">
              <a:rPr lang="en-US" smtClean="0"/>
              <a:t>4/8/2023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1D424AD-9C7C-448B-BCD8-FAA5B96544C6}" type="slidenum">
              <a:rPr lang="en-US" smtClean="0"/>
              <a:t>‹#›</a:t>
            </a:fld>
            <a:endParaRPr lang="en-US"/>
          </a:p>
        </p:txBody>
      </p:sp>
    </p:spTree>
    <p:extLst>
      <p:ext uri="{BB962C8B-B14F-4D97-AF65-F5344CB8AC3E}">
        <p14:creationId xmlns:p14="http://schemas.microsoft.com/office/powerpoint/2010/main" val="2956977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219DE-0849-D56F-524A-4F445DF27A63}"/>
              </a:ext>
            </a:extLst>
          </p:cNvPr>
          <p:cNvSpPr>
            <a:spLocks noGrp="1"/>
          </p:cNvSpPr>
          <p:nvPr>
            <p:ph type="ctrTitle"/>
          </p:nvPr>
        </p:nvSpPr>
        <p:spPr/>
        <p:txBody>
          <a:bodyPr/>
          <a:lstStyle/>
          <a:p>
            <a:r>
              <a:rPr lang="en-US" b="1" dirty="0"/>
              <a:t>Managerial Economics</a:t>
            </a:r>
            <a:endParaRPr lang="en-US" dirty="0"/>
          </a:p>
        </p:txBody>
      </p:sp>
      <p:sp>
        <p:nvSpPr>
          <p:cNvPr id="3" name="Subtitle 2">
            <a:extLst>
              <a:ext uri="{FF2B5EF4-FFF2-40B4-BE49-F238E27FC236}">
                <a16:creationId xmlns:a16="http://schemas.microsoft.com/office/drawing/2014/main" id="{EE8126FA-E041-B5BE-D543-13356493206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1739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596C-F62F-E43F-87D3-87A783C863A1}"/>
              </a:ext>
            </a:extLst>
          </p:cNvPr>
          <p:cNvSpPr>
            <a:spLocks noGrp="1"/>
          </p:cNvSpPr>
          <p:nvPr>
            <p:ph type="title"/>
          </p:nvPr>
        </p:nvSpPr>
        <p:spPr/>
        <p:txBody>
          <a:bodyPr>
            <a:normAutofit fontScale="90000"/>
          </a:bodyPr>
          <a:lstStyle/>
          <a:p>
            <a:pPr algn="just"/>
            <a:r>
              <a:rPr lang="en-US" b="1" dirty="0"/>
              <a:t>Managerial Economics has components of micro economics</a:t>
            </a:r>
          </a:p>
        </p:txBody>
      </p:sp>
      <p:sp>
        <p:nvSpPr>
          <p:cNvPr id="3" name="Content Placeholder 2">
            <a:extLst>
              <a:ext uri="{FF2B5EF4-FFF2-40B4-BE49-F238E27FC236}">
                <a16:creationId xmlns:a16="http://schemas.microsoft.com/office/drawing/2014/main" id="{62E1C90F-6033-F9C9-B69E-DD72D658A02A}"/>
              </a:ext>
            </a:extLst>
          </p:cNvPr>
          <p:cNvSpPr>
            <a:spLocks noGrp="1"/>
          </p:cNvSpPr>
          <p:nvPr>
            <p:ph idx="1"/>
          </p:nvPr>
        </p:nvSpPr>
        <p:spPr/>
        <p:txBody>
          <a:bodyPr/>
          <a:lstStyle/>
          <a:p>
            <a:pPr marL="0" indent="0" algn="just">
              <a:buNone/>
            </a:pPr>
            <a:r>
              <a:rPr lang="en-US" dirty="0"/>
              <a:t>Managers study and manage the internal environment of the organization and work for the profitable and long­ term functioning of the </a:t>
            </a:r>
            <a:r>
              <a:rPr lang="en-US" dirty="0" err="1"/>
              <a:t>organisation</a:t>
            </a:r>
            <a:r>
              <a:rPr lang="en-US" dirty="0"/>
              <a:t>. This aspect refers to the micro economics study. The managerial economics deals with the problems faced by the individual organization such as main objective of the </a:t>
            </a:r>
            <a:r>
              <a:rPr lang="en-US" dirty="0" err="1"/>
              <a:t>organisation</a:t>
            </a:r>
            <a:r>
              <a:rPr lang="en-US" dirty="0"/>
              <a:t>, demand for its product, price and output determination of the </a:t>
            </a:r>
            <a:r>
              <a:rPr lang="en-US" dirty="0" err="1"/>
              <a:t>organisation</a:t>
            </a:r>
            <a:r>
              <a:rPr lang="en-US" dirty="0"/>
              <a:t>, available substitute and complimentary goods, supply of inputs and raw material, target or prospective consumers of its products</a:t>
            </a:r>
          </a:p>
          <a:p>
            <a:pPr marL="0" indent="0" algn="just">
              <a:buNone/>
            </a:pPr>
            <a:endParaRPr lang="en-US" dirty="0"/>
          </a:p>
        </p:txBody>
      </p:sp>
    </p:spTree>
    <p:extLst>
      <p:ext uri="{BB962C8B-B14F-4D97-AF65-F5344CB8AC3E}">
        <p14:creationId xmlns:p14="http://schemas.microsoft.com/office/powerpoint/2010/main" val="738712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50B4F-0F62-B60B-4488-77B4D4429482}"/>
              </a:ext>
            </a:extLst>
          </p:cNvPr>
          <p:cNvSpPr>
            <a:spLocks noGrp="1"/>
          </p:cNvSpPr>
          <p:nvPr>
            <p:ph type="title"/>
          </p:nvPr>
        </p:nvSpPr>
        <p:spPr/>
        <p:txBody>
          <a:bodyPr>
            <a:normAutofit fontScale="90000"/>
          </a:bodyPr>
          <a:lstStyle/>
          <a:p>
            <a:pPr algn="just"/>
            <a:r>
              <a:rPr lang="en-US" b="1" dirty="0"/>
              <a:t>Economics has components of macro economics</a:t>
            </a:r>
          </a:p>
        </p:txBody>
      </p:sp>
      <p:sp>
        <p:nvSpPr>
          <p:cNvPr id="3" name="Content Placeholder 2">
            <a:extLst>
              <a:ext uri="{FF2B5EF4-FFF2-40B4-BE49-F238E27FC236}">
                <a16:creationId xmlns:a16="http://schemas.microsoft.com/office/drawing/2014/main" id="{D76B0E00-95C2-2960-C8F2-5D2F7F5092A4}"/>
              </a:ext>
            </a:extLst>
          </p:cNvPr>
          <p:cNvSpPr>
            <a:spLocks noGrp="1"/>
          </p:cNvSpPr>
          <p:nvPr>
            <p:ph idx="1"/>
          </p:nvPr>
        </p:nvSpPr>
        <p:spPr/>
        <p:txBody>
          <a:bodyPr/>
          <a:lstStyle/>
          <a:p>
            <a:pPr marL="0" indent="0" algn="just">
              <a:buNone/>
            </a:pPr>
            <a:r>
              <a:rPr lang="en-US" dirty="0"/>
              <a:t>None of the </a:t>
            </a:r>
            <a:r>
              <a:rPr lang="en-US" dirty="0" err="1"/>
              <a:t>organisation</a:t>
            </a:r>
            <a:r>
              <a:rPr lang="en-US" dirty="0"/>
              <a:t> works in isolation. They are affected by the external environment of the economy in which it operates such as government policies, general price level, income and employment levels in the economy, stage of business cycle in which economy is operating, exchange rate, balance of payment, general expenditure, saving and investment patterns of the consumers, market conditions etc. These aspects are related to macro economics.</a:t>
            </a:r>
          </a:p>
        </p:txBody>
      </p:sp>
    </p:spTree>
    <p:extLst>
      <p:ext uri="{BB962C8B-B14F-4D97-AF65-F5344CB8AC3E}">
        <p14:creationId xmlns:p14="http://schemas.microsoft.com/office/powerpoint/2010/main" val="168277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EF26-B97E-E4D7-86F9-7C836D42E9B1}"/>
              </a:ext>
            </a:extLst>
          </p:cNvPr>
          <p:cNvSpPr>
            <a:spLocks noGrp="1"/>
          </p:cNvSpPr>
          <p:nvPr>
            <p:ph type="title"/>
          </p:nvPr>
        </p:nvSpPr>
        <p:spPr/>
        <p:txBody>
          <a:bodyPr>
            <a:normAutofit fontScale="90000"/>
          </a:bodyPr>
          <a:lstStyle/>
          <a:p>
            <a:pPr algn="just"/>
            <a:r>
              <a:rPr lang="en-US" b="1" dirty="0"/>
              <a:t>Managerial Economics is dynamic in nature</a:t>
            </a:r>
          </a:p>
        </p:txBody>
      </p:sp>
      <p:sp>
        <p:nvSpPr>
          <p:cNvPr id="3" name="Content Placeholder 2">
            <a:extLst>
              <a:ext uri="{FF2B5EF4-FFF2-40B4-BE49-F238E27FC236}">
                <a16:creationId xmlns:a16="http://schemas.microsoft.com/office/drawing/2014/main" id="{4F9822F7-EC48-03FB-EE6B-1379121BE325}"/>
              </a:ext>
            </a:extLst>
          </p:cNvPr>
          <p:cNvSpPr>
            <a:spLocks noGrp="1"/>
          </p:cNvSpPr>
          <p:nvPr>
            <p:ph idx="1"/>
          </p:nvPr>
        </p:nvSpPr>
        <p:spPr/>
        <p:txBody>
          <a:bodyPr/>
          <a:lstStyle/>
          <a:p>
            <a:pPr marL="0" indent="0" algn="just">
              <a:buNone/>
            </a:pPr>
            <a:r>
              <a:rPr lang="en-US" dirty="0"/>
              <a:t>Managerial Economics deals with human­ beings (i.e. human resource, consumers, producers etc.). The nature and attitude differs from person to person. Thus to cope up with dynamism and vitality managerial economics also changes itself over a period of time.</a:t>
            </a:r>
          </a:p>
        </p:txBody>
      </p:sp>
    </p:spTree>
    <p:extLst>
      <p:ext uri="{BB962C8B-B14F-4D97-AF65-F5344CB8AC3E}">
        <p14:creationId xmlns:p14="http://schemas.microsoft.com/office/powerpoint/2010/main" val="289379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0BAE1-4F8C-97E4-DCCA-B39D69308E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D8ACC8-EF40-CFB3-204B-2E717328217C}"/>
              </a:ext>
            </a:extLst>
          </p:cNvPr>
          <p:cNvSpPr>
            <a:spLocks noGrp="1"/>
          </p:cNvSpPr>
          <p:nvPr>
            <p:ph idx="1"/>
          </p:nvPr>
        </p:nvSpPr>
        <p:spPr/>
        <p:txBody>
          <a:bodyPr>
            <a:normAutofit/>
          </a:bodyPr>
          <a:lstStyle/>
          <a:p>
            <a:pPr marL="0" indent="0" algn="just">
              <a:buNone/>
            </a:pPr>
            <a:r>
              <a:rPr lang="en-US" dirty="0"/>
              <a:t>A close interrelationship between management and economics had led to the development of managerial economics. Economic analysis is required for various concepts such as demand, profit, cost, and competition. In this way, managerial economics is considered as economics applied to “problems of choice’’ or alternatives and allocation of scarce resources by the firms.</a:t>
            </a:r>
          </a:p>
          <a:p>
            <a:pPr marL="0" indent="0" algn="just">
              <a:buNone/>
            </a:pPr>
            <a:r>
              <a:rPr lang="en-US" dirty="0"/>
              <a:t>Managerial economics is a discipline that combines economic theory with managerial practice. It helps in covering the gap between the problems of logic and the problems of policy. The subject offers powerful tools and techniques for managerial policy making.</a:t>
            </a:r>
          </a:p>
        </p:txBody>
      </p:sp>
    </p:spTree>
    <p:extLst>
      <p:ext uri="{BB962C8B-B14F-4D97-AF65-F5344CB8AC3E}">
        <p14:creationId xmlns:p14="http://schemas.microsoft.com/office/powerpoint/2010/main" val="50117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FAEA-DF82-6988-8194-9517457F18DA}"/>
              </a:ext>
            </a:extLst>
          </p:cNvPr>
          <p:cNvSpPr>
            <a:spLocks noGrp="1"/>
          </p:cNvSpPr>
          <p:nvPr>
            <p:ph type="title"/>
          </p:nvPr>
        </p:nvSpPr>
        <p:spPr/>
        <p:txBody>
          <a:bodyPr>
            <a:normAutofit fontScale="90000"/>
          </a:bodyPr>
          <a:lstStyle/>
          <a:p>
            <a:r>
              <a:rPr lang="en-US" b="1" dirty="0"/>
              <a:t>Managerial Economics –Definition</a:t>
            </a:r>
          </a:p>
        </p:txBody>
      </p:sp>
      <p:sp>
        <p:nvSpPr>
          <p:cNvPr id="3" name="Content Placeholder 2">
            <a:extLst>
              <a:ext uri="{FF2B5EF4-FFF2-40B4-BE49-F238E27FC236}">
                <a16:creationId xmlns:a16="http://schemas.microsoft.com/office/drawing/2014/main" id="{12B5F660-FA84-9130-FE19-8281356A958D}"/>
              </a:ext>
            </a:extLst>
          </p:cNvPr>
          <p:cNvSpPr>
            <a:spLocks noGrp="1"/>
          </p:cNvSpPr>
          <p:nvPr>
            <p:ph idx="1"/>
          </p:nvPr>
        </p:nvSpPr>
        <p:spPr/>
        <p:txBody>
          <a:bodyPr/>
          <a:lstStyle/>
          <a:p>
            <a:pPr marL="0" indent="0" algn="just">
              <a:buNone/>
            </a:pPr>
            <a:r>
              <a:rPr lang="en-US" dirty="0"/>
              <a:t>Managerial economics is concerned with the application of economic concepts and economic analysis to the problems of formulating rational managerial decisions.</a:t>
            </a:r>
          </a:p>
          <a:p>
            <a:pPr marL="0" indent="0" algn="just">
              <a:buNone/>
            </a:pPr>
            <a:r>
              <a:rPr lang="en-US" dirty="0"/>
              <a:t>Managerial economics is the application of various economic measures, policies, principles, tools, methods, and theories to enable decision-making and problem-solving. It highlights techniques for efficient utilization of financial, human, and material resources—so that profits can be maximized. It is a pragmatic and normative approach—it solves a business’s internal (microeconomic) problems—by analyzing macroeconomic threats and challenges.</a:t>
            </a:r>
          </a:p>
        </p:txBody>
      </p:sp>
    </p:spTree>
    <p:extLst>
      <p:ext uri="{BB962C8B-B14F-4D97-AF65-F5344CB8AC3E}">
        <p14:creationId xmlns:p14="http://schemas.microsoft.com/office/powerpoint/2010/main" val="2886884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C2DD-988A-55EC-BBFC-FCF6DCD7E084}"/>
              </a:ext>
            </a:extLst>
          </p:cNvPr>
          <p:cNvSpPr>
            <a:spLocks noGrp="1"/>
          </p:cNvSpPr>
          <p:nvPr>
            <p:ph type="title"/>
          </p:nvPr>
        </p:nvSpPr>
        <p:spPr/>
        <p:txBody>
          <a:bodyPr>
            <a:normAutofit fontScale="90000"/>
          </a:bodyPr>
          <a:lstStyle/>
          <a:p>
            <a:pPr algn="just"/>
            <a:r>
              <a:rPr lang="en-US" b="1" dirty="0"/>
              <a:t>Micro, Macro, and Managerial Economics Relationship</a:t>
            </a:r>
          </a:p>
        </p:txBody>
      </p:sp>
      <p:sp>
        <p:nvSpPr>
          <p:cNvPr id="3" name="Content Placeholder 2">
            <a:extLst>
              <a:ext uri="{FF2B5EF4-FFF2-40B4-BE49-F238E27FC236}">
                <a16:creationId xmlns:a16="http://schemas.microsoft.com/office/drawing/2014/main" id="{C8207840-E8EF-F6AC-CBDF-6AAA4F42E9FB}"/>
              </a:ext>
            </a:extLst>
          </p:cNvPr>
          <p:cNvSpPr>
            <a:spLocks noGrp="1"/>
          </p:cNvSpPr>
          <p:nvPr>
            <p:ph idx="1"/>
          </p:nvPr>
        </p:nvSpPr>
        <p:spPr/>
        <p:txBody>
          <a:bodyPr>
            <a:normAutofit/>
          </a:bodyPr>
          <a:lstStyle/>
          <a:p>
            <a:pPr marL="0" indent="0" algn="just">
              <a:buNone/>
            </a:pPr>
            <a:r>
              <a:rPr lang="en-US" dirty="0"/>
              <a:t>Microeconomics studies the actions of individual consumers and firms; managerial economics is an applied specialty of this branch. Macroeconomics deals with the performance, structure, and behavior of an economy as a whole. </a:t>
            </a:r>
          </a:p>
          <a:p>
            <a:pPr marL="0" indent="0" algn="just">
              <a:buNone/>
            </a:pPr>
            <a:r>
              <a:rPr lang="en-US" dirty="0"/>
              <a:t>Managerial economics applies microeconomic theories and techniques to management decisions. It is more limited in scope as compared to microeconomics. Macroeconomists study aggregate indicators such as GDP, unemployment rates to understand the functions of the whole economy. </a:t>
            </a:r>
          </a:p>
          <a:p>
            <a:pPr marL="0" indent="0" algn="just">
              <a:buNone/>
            </a:pPr>
            <a:r>
              <a:rPr lang="en-US" dirty="0"/>
              <a:t>Microeconomics and managerial economics both encourage the use of quantitative methods to analyze economic data. Businesses have finite human and financial resources; managerial economic principles can aid management decisions in allocating these resources efficiently. Macroeconomics models and their estimates are used by the government to assist in the development of economic policy.</a:t>
            </a:r>
          </a:p>
        </p:txBody>
      </p:sp>
    </p:spTree>
    <p:extLst>
      <p:ext uri="{BB962C8B-B14F-4D97-AF65-F5344CB8AC3E}">
        <p14:creationId xmlns:p14="http://schemas.microsoft.com/office/powerpoint/2010/main" val="133214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8D896-66AC-0734-421B-DE6E619339D7}"/>
              </a:ext>
            </a:extLst>
          </p:cNvPr>
          <p:cNvSpPr>
            <a:spLocks noGrp="1"/>
          </p:cNvSpPr>
          <p:nvPr>
            <p:ph type="title"/>
          </p:nvPr>
        </p:nvSpPr>
        <p:spPr/>
        <p:txBody>
          <a:bodyPr>
            <a:normAutofit/>
          </a:bodyPr>
          <a:lstStyle/>
          <a:p>
            <a:r>
              <a:rPr lang="en-US" b="1" dirty="0"/>
              <a:t>Nature of Managerial Economics</a:t>
            </a:r>
          </a:p>
        </p:txBody>
      </p:sp>
      <p:sp>
        <p:nvSpPr>
          <p:cNvPr id="3" name="Content Placeholder 2">
            <a:extLst>
              <a:ext uri="{FF2B5EF4-FFF2-40B4-BE49-F238E27FC236}">
                <a16:creationId xmlns:a16="http://schemas.microsoft.com/office/drawing/2014/main" id="{A779B735-1A79-7AA3-0D65-86BB7B81625A}"/>
              </a:ext>
            </a:extLst>
          </p:cNvPr>
          <p:cNvSpPr>
            <a:spLocks noGrp="1"/>
          </p:cNvSpPr>
          <p:nvPr>
            <p:ph idx="1"/>
          </p:nvPr>
        </p:nvSpPr>
        <p:spPr/>
        <p:txBody>
          <a:bodyPr/>
          <a:lstStyle/>
          <a:p>
            <a:pPr marL="0" indent="0" algn="just">
              <a:buNone/>
            </a:pPr>
            <a:r>
              <a:rPr lang="en-US" dirty="0"/>
              <a:t>Managers study managerial economics because it gives them insight to reign the functioning of the </a:t>
            </a:r>
            <a:r>
              <a:rPr lang="en-US" dirty="0" err="1"/>
              <a:t>organisation</a:t>
            </a:r>
            <a:r>
              <a:rPr lang="en-US" dirty="0"/>
              <a:t>. If manager uses the principles applicable to economic </a:t>
            </a:r>
            <a:r>
              <a:rPr lang="en-US" dirty="0" err="1"/>
              <a:t>behaviour</a:t>
            </a:r>
            <a:r>
              <a:rPr lang="en-US" dirty="0"/>
              <a:t> reasonably, then it will result in smooth functioning of the </a:t>
            </a:r>
            <a:r>
              <a:rPr lang="en-US" dirty="0" err="1"/>
              <a:t>organisation</a:t>
            </a:r>
            <a:r>
              <a:rPr lang="en-US" dirty="0"/>
              <a:t>.</a:t>
            </a:r>
          </a:p>
          <a:p>
            <a:pPr algn="just"/>
            <a:r>
              <a:rPr lang="en-US" b="1" dirty="0"/>
              <a:t>Managerial Economics is a Science</a:t>
            </a:r>
          </a:p>
          <a:p>
            <a:pPr algn="just"/>
            <a:r>
              <a:rPr lang="en-US" b="1" dirty="0"/>
              <a:t>Managerial Economics requires Art</a:t>
            </a:r>
          </a:p>
          <a:p>
            <a:pPr algn="just"/>
            <a:r>
              <a:rPr lang="en-US" b="1" dirty="0"/>
              <a:t>Managerial Economics for administration of organization</a:t>
            </a:r>
          </a:p>
          <a:p>
            <a:pPr algn="just"/>
            <a:r>
              <a:rPr lang="en-US" b="1" dirty="0"/>
              <a:t>Managerial Economics has components of micro economics</a:t>
            </a:r>
          </a:p>
          <a:p>
            <a:pPr algn="just"/>
            <a:r>
              <a:rPr lang="en-US" b="1" dirty="0"/>
              <a:t>Economics has components of macro economics</a:t>
            </a:r>
          </a:p>
          <a:p>
            <a:pPr algn="just"/>
            <a:r>
              <a:rPr lang="en-US" b="1" dirty="0"/>
              <a:t>Managerial Economics is dynamic in nature</a:t>
            </a:r>
            <a:endParaRPr lang="en-US" dirty="0"/>
          </a:p>
        </p:txBody>
      </p:sp>
    </p:spTree>
    <p:extLst>
      <p:ext uri="{BB962C8B-B14F-4D97-AF65-F5344CB8AC3E}">
        <p14:creationId xmlns:p14="http://schemas.microsoft.com/office/powerpoint/2010/main" val="384848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FA673-FE3F-2A77-28D7-640E9CB07C3A}"/>
              </a:ext>
            </a:extLst>
          </p:cNvPr>
          <p:cNvSpPr>
            <a:spLocks noGrp="1"/>
          </p:cNvSpPr>
          <p:nvPr>
            <p:ph type="title"/>
          </p:nvPr>
        </p:nvSpPr>
        <p:spPr/>
        <p:txBody>
          <a:bodyPr>
            <a:normAutofit fontScale="90000"/>
          </a:bodyPr>
          <a:lstStyle/>
          <a:p>
            <a:r>
              <a:rPr lang="en-US" b="1" dirty="0"/>
              <a:t>Managerial Economics is a Science</a:t>
            </a:r>
          </a:p>
        </p:txBody>
      </p:sp>
      <p:sp>
        <p:nvSpPr>
          <p:cNvPr id="3" name="Content Placeholder 2">
            <a:extLst>
              <a:ext uri="{FF2B5EF4-FFF2-40B4-BE49-F238E27FC236}">
                <a16:creationId xmlns:a16="http://schemas.microsoft.com/office/drawing/2014/main" id="{3E5FDC2E-B31C-9E69-D67E-E21D52FAEC2E}"/>
              </a:ext>
            </a:extLst>
          </p:cNvPr>
          <p:cNvSpPr>
            <a:spLocks noGrp="1"/>
          </p:cNvSpPr>
          <p:nvPr>
            <p:ph idx="1"/>
          </p:nvPr>
        </p:nvSpPr>
        <p:spPr/>
        <p:txBody>
          <a:bodyPr>
            <a:normAutofit fontScale="92500" lnSpcReduction="10000"/>
          </a:bodyPr>
          <a:lstStyle/>
          <a:p>
            <a:pPr marL="0" indent="0" algn="just">
              <a:buNone/>
            </a:pPr>
            <a:r>
              <a:rPr lang="en-US" dirty="0"/>
              <a:t>Managerial Economics is an essential scholastic field. It can be compared to science in a sense that it fulfills the criteria of being a science in following sense:</a:t>
            </a:r>
          </a:p>
          <a:p>
            <a:pPr marL="0" indent="0" algn="just">
              <a:buNone/>
            </a:pPr>
            <a:r>
              <a:rPr lang="en-US" dirty="0"/>
              <a:t> Science is a Systematic body of Knowledge. It is based on the methodical observation. Managerial economics is also a science of making decisions with regard to scarce resources with alternative applications. It is a body of knowledge that determines or observes the internal and external environment for decision making.</a:t>
            </a:r>
          </a:p>
          <a:p>
            <a:pPr marL="0" indent="0" algn="just">
              <a:buNone/>
            </a:pPr>
            <a:r>
              <a:rPr lang="en-US" dirty="0"/>
              <a:t> In science any conclusion is arrived at after continuous experimentation. In Managerial economics also policies are made after persistent testing and trailing. Though economic environment consists of human variable, which is unpredictable, thus the policies made are not rigid. Managerial economist takes decisions by </a:t>
            </a:r>
            <a:r>
              <a:rPr lang="en-US" dirty="0" err="1"/>
              <a:t>utilising</a:t>
            </a:r>
            <a:r>
              <a:rPr lang="en-US" dirty="0"/>
              <a:t> his valuable past experience and observations.</a:t>
            </a:r>
          </a:p>
          <a:p>
            <a:pPr marL="0" indent="0" algn="just">
              <a:buNone/>
            </a:pPr>
            <a:r>
              <a:rPr lang="en-US" dirty="0"/>
              <a:t> Science principles are universally applicable. Similarly policies of Managerial economics are also universally applicable partially if not fully. The policies need to be changed from time to time depending on the situation and attitude of individuals to those particular situations. Policies are applicable universally but modifications are required periodically.</a:t>
            </a:r>
          </a:p>
        </p:txBody>
      </p:sp>
    </p:spTree>
    <p:extLst>
      <p:ext uri="{BB962C8B-B14F-4D97-AF65-F5344CB8AC3E}">
        <p14:creationId xmlns:p14="http://schemas.microsoft.com/office/powerpoint/2010/main" val="278419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F9485-343F-2A94-2B6C-7F0C3BB6A9CB}"/>
              </a:ext>
            </a:extLst>
          </p:cNvPr>
          <p:cNvSpPr>
            <a:spLocks noGrp="1"/>
          </p:cNvSpPr>
          <p:nvPr>
            <p:ph type="title"/>
          </p:nvPr>
        </p:nvSpPr>
        <p:spPr/>
        <p:txBody>
          <a:bodyPr>
            <a:normAutofit fontScale="90000"/>
          </a:bodyPr>
          <a:lstStyle/>
          <a:p>
            <a:r>
              <a:rPr lang="en-US" b="1" dirty="0"/>
              <a:t>Managerial Economics requires Art</a:t>
            </a:r>
          </a:p>
        </p:txBody>
      </p:sp>
      <p:sp>
        <p:nvSpPr>
          <p:cNvPr id="3" name="Content Placeholder 2">
            <a:extLst>
              <a:ext uri="{FF2B5EF4-FFF2-40B4-BE49-F238E27FC236}">
                <a16:creationId xmlns:a16="http://schemas.microsoft.com/office/drawing/2014/main" id="{4971F0C6-AEAA-FB17-8026-1091BC07E736}"/>
              </a:ext>
            </a:extLst>
          </p:cNvPr>
          <p:cNvSpPr>
            <a:spLocks noGrp="1"/>
          </p:cNvSpPr>
          <p:nvPr>
            <p:ph idx="1"/>
          </p:nvPr>
        </p:nvSpPr>
        <p:spPr/>
        <p:txBody>
          <a:bodyPr/>
          <a:lstStyle/>
          <a:p>
            <a:pPr marL="0" indent="0" algn="just">
              <a:buNone/>
            </a:pPr>
            <a:r>
              <a:rPr lang="en-US" dirty="0"/>
              <a:t>Managerial economist is required to have an art of </a:t>
            </a:r>
            <a:r>
              <a:rPr lang="en-US" dirty="0" err="1"/>
              <a:t>utilising</a:t>
            </a:r>
            <a:r>
              <a:rPr lang="en-US" dirty="0"/>
              <a:t> his capability, knowledge and understanding to achieve the organizational objective. Managerial economist should have an art to put in practice his theoretical knowledge regarding elements of economic environment.</a:t>
            </a:r>
          </a:p>
        </p:txBody>
      </p:sp>
    </p:spTree>
    <p:extLst>
      <p:ext uri="{BB962C8B-B14F-4D97-AF65-F5344CB8AC3E}">
        <p14:creationId xmlns:p14="http://schemas.microsoft.com/office/powerpoint/2010/main" val="3740640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4020A-D0CA-9EFC-C808-88C71FC3D261}"/>
              </a:ext>
            </a:extLst>
          </p:cNvPr>
          <p:cNvSpPr>
            <a:spLocks noGrp="1"/>
          </p:cNvSpPr>
          <p:nvPr>
            <p:ph type="title"/>
          </p:nvPr>
        </p:nvSpPr>
        <p:spPr/>
        <p:txBody>
          <a:bodyPr>
            <a:normAutofit fontScale="90000"/>
          </a:bodyPr>
          <a:lstStyle/>
          <a:p>
            <a:pPr algn="just"/>
            <a:r>
              <a:rPr lang="en-US" b="1" dirty="0"/>
              <a:t>Managerial Economics for administration of </a:t>
            </a:r>
            <a:r>
              <a:rPr lang="en-US" b="1" dirty="0" err="1"/>
              <a:t>organisation</a:t>
            </a:r>
            <a:endParaRPr lang="en-US" b="1" dirty="0"/>
          </a:p>
        </p:txBody>
      </p:sp>
      <p:sp>
        <p:nvSpPr>
          <p:cNvPr id="3" name="Content Placeholder 2">
            <a:extLst>
              <a:ext uri="{FF2B5EF4-FFF2-40B4-BE49-F238E27FC236}">
                <a16:creationId xmlns:a16="http://schemas.microsoft.com/office/drawing/2014/main" id="{58B14D78-46AB-20B8-32BD-A5E7C1F4C9AA}"/>
              </a:ext>
            </a:extLst>
          </p:cNvPr>
          <p:cNvSpPr>
            <a:spLocks noGrp="1"/>
          </p:cNvSpPr>
          <p:nvPr>
            <p:ph idx="1"/>
          </p:nvPr>
        </p:nvSpPr>
        <p:spPr/>
        <p:txBody>
          <a:bodyPr>
            <a:normAutofit/>
          </a:bodyPr>
          <a:lstStyle/>
          <a:p>
            <a:pPr marL="0" indent="0">
              <a:buNone/>
            </a:pPr>
            <a:r>
              <a:rPr lang="en-US" dirty="0"/>
              <a:t>Managerial economics helps the management in decision making. These decisions are based on the economic rationale and are valid in the existing economic environment.</a:t>
            </a:r>
          </a:p>
        </p:txBody>
      </p:sp>
    </p:spTree>
    <p:extLst>
      <p:ext uri="{BB962C8B-B14F-4D97-AF65-F5344CB8AC3E}">
        <p14:creationId xmlns:p14="http://schemas.microsoft.com/office/powerpoint/2010/main" val="3215296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8EF6A-1019-B068-AA00-F62F7968E51C}"/>
              </a:ext>
            </a:extLst>
          </p:cNvPr>
          <p:cNvSpPr>
            <a:spLocks noGrp="1"/>
          </p:cNvSpPr>
          <p:nvPr>
            <p:ph type="title"/>
          </p:nvPr>
        </p:nvSpPr>
        <p:spPr/>
        <p:txBody>
          <a:bodyPr>
            <a:normAutofit fontScale="90000"/>
          </a:bodyPr>
          <a:lstStyle/>
          <a:p>
            <a:pPr algn="just"/>
            <a:r>
              <a:rPr lang="en-US" b="1" dirty="0"/>
              <a:t>Managerial economics is helpful in optimum resource allocation</a:t>
            </a:r>
          </a:p>
        </p:txBody>
      </p:sp>
      <p:sp>
        <p:nvSpPr>
          <p:cNvPr id="3" name="Content Placeholder 2">
            <a:extLst>
              <a:ext uri="{FF2B5EF4-FFF2-40B4-BE49-F238E27FC236}">
                <a16:creationId xmlns:a16="http://schemas.microsoft.com/office/drawing/2014/main" id="{A1618428-06B4-B7FD-259C-F127DD9F984A}"/>
              </a:ext>
            </a:extLst>
          </p:cNvPr>
          <p:cNvSpPr>
            <a:spLocks noGrp="1"/>
          </p:cNvSpPr>
          <p:nvPr>
            <p:ph idx="1"/>
          </p:nvPr>
        </p:nvSpPr>
        <p:spPr/>
        <p:txBody>
          <a:bodyPr/>
          <a:lstStyle/>
          <a:p>
            <a:pPr marL="0" indent="0" algn="just">
              <a:buNone/>
            </a:pPr>
            <a:r>
              <a:rPr lang="en-US" dirty="0"/>
              <a:t>The resources are scarce with alternative uses. Managers need to use these limited resources optimally. Each resource has several uses. It is manager who decides with his knowledge of economics that which one is the preeminent use of the resource.</a:t>
            </a:r>
          </a:p>
          <a:p>
            <a:pPr marL="0" indent="0" algn="just">
              <a:buNone/>
            </a:pPr>
            <a:endParaRPr lang="en-US" dirty="0"/>
          </a:p>
        </p:txBody>
      </p:sp>
    </p:spTree>
    <p:extLst>
      <p:ext uri="{BB962C8B-B14F-4D97-AF65-F5344CB8AC3E}">
        <p14:creationId xmlns:p14="http://schemas.microsoft.com/office/powerpoint/2010/main" val="974073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21</TotalTime>
  <Words>987</Words>
  <Application>Microsoft Office PowerPoint</Application>
  <PresentationFormat>Widescreen</PresentationFormat>
  <Paragraphs>35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Garamond</vt:lpstr>
      <vt:lpstr>Savon</vt:lpstr>
      <vt:lpstr>Managerial Economics</vt:lpstr>
      <vt:lpstr>PowerPoint Presentation</vt:lpstr>
      <vt:lpstr>Managerial Economics –Definition</vt:lpstr>
      <vt:lpstr>Micro, Macro, and Managerial Economics Relationship</vt:lpstr>
      <vt:lpstr>Nature of Managerial Economics</vt:lpstr>
      <vt:lpstr>Managerial Economics is a Science</vt:lpstr>
      <vt:lpstr>Managerial Economics requires Art</vt:lpstr>
      <vt:lpstr>Managerial Economics for administration of organisation</vt:lpstr>
      <vt:lpstr>Managerial economics is helpful in optimum resource allocation</vt:lpstr>
      <vt:lpstr>Managerial Economics has components of micro economics</vt:lpstr>
      <vt:lpstr>Economics has components of macro economics</vt:lpstr>
      <vt:lpstr>Managerial Economics is dynamic in nature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Economics</dc:title>
  <dc:creator>Ananya Priya</dc:creator>
  <cp:lastModifiedBy>Ananya Priya</cp:lastModifiedBy>
  <cp:revision>3</cp:revision>
  <dcterms:created xsi:type="dcterms:W3CDTF">2023-04-08T04:42:00Z</dcterms:created>
  <dcterms:modified xsi:type="dcterms:W3CDTF">2023-04-08T05:03:35Z</dcterms:modified>
</cp:coreProperties>
</file>