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presProps" Target="presProps.xml" /><Relationship Id="rId5" Type="http://schemas.openxmlformats.org/officeDocument/2006/relationships/slide" Target="slides/slide4.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D1BCE7B-2D77-4E8F-942C-C79258C72B4A}" type="datetimeFigureOut">
              <a:rPr lang="en-US" smtClean="0"/>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43033-7A2F-4126-89A1-8B64B3C2BCD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1BCE7B-2D77-4E8F-942C-C79258C72B4A}" type="datetimeFigureOut">
              <a:rPr lang="en-US" smtClean="0"/>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43033-7A2F-4126-89A1-8B64B3C2BCD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1BCE7B-2D77-4E8F-942C-C79258C72B4A}" type="datetimeFigureOut">
              <a:rPr lang="en-US" smtClean="0"/>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43033-7A2F-4126-89A1-8B64B3C2BCD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1BCE7B-2D77-4E8F-942C-C79258C72B4A}" type="datetimeFigureOut">
              <a:rPr lang="en-US" smtClean="0"/>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43033-7A2F-4126-89A1-8B64B3C2BCD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1BCE7B-2D77-4E8F-942C-C79258C72B4A}" type="datetimeFigureOut">
              <a:rPr lang="en-US" smtClean="0"/>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43033-7A2F-4126-89A1-8B64B3C2BCD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D1BCE7B-2D77-4E8F-942C-C79258C72B4A}" type="datetimeFigureOut">
              <a:rPr lang="en-US" smtClean="0"/>
              <a:t>2/10/2023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43033-7A2F-4126-89A1-8B64B3C2BCD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D1BCE7B-2D77-4E8F-942C-C79258C72B4A}" type="datetimeFigureOut">
              <a:rPr lang="en-US" smtClean="0"/>
              <a:t>2/10/2023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A43033-7A2F-4126-89A1-8B64B3C2BCD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D1BCE7B-2D77-4E8F-942C-C79258C72B4A}" type="datetimeFigureOut">
              <a:rPr lang="en-US" smtClean="0"/>
              <a:t>2/10/2023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A43033-7A2F-4126-89A1-8B64B3C2BCD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1BCE7B-2D77-4E8F-942C-C79258C72B4A}" type="datetimeFigureOut">
              <a:rPr lang="en-US" smtClean="0"/>
              <a:t>2/10/2023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A43033-7A2F-4126-89A1-8B64B3C2BCD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D1BCE7B-2D77-4E8F-942C-C79258C72B4A}" type="datetimeFigureOut">
              <a:rPr lang="en-US" smtClean="0"/>
              <a:t>2/10/2023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43033-7A2F-4126-89A1-8B64B3C2BCD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D1BCE7B-2D77-4E8F-942C-C79258C72B4A}" type="datetimeFigureOut">
              <a:rPr lang="en-US" smtClean="0"/>
              <a:t>2/10/2023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43033-7A2F-4126-89A1-8B64B3C2BCD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BCE7B-2D77-4E8F-942C-C79258C72B4A}" type="datetimeFigureOut">
              <a:rPr lang="en-US" smtClean="0"/>
              <a:t>2/10/2023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A43033-7A2F-4126-89A1-8B64B3C2BCD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Marketing Environment</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914400"/>
            <a:ext cx="6477000" cy="2308324"/>
          </a:xfrm>
          <a:prstGeom prst="rect">
            <a:avLst/>
          </a:prstGeom>
        </p:spPr>
        <p:txBody>
          <a:bodyPr wrap="square">
            <a:spAutoFit/>
          </a:bodyPr>
          <a:lstStyle/>
          <a:p>
            <a:pPr algn="just"/>
            <a:r>
              <a:rPr lang="en-US" dirty="0"/>
              <a:t>A company's marketing environment includes every element that may affect its ability to connect with its customers. This can include internal elements such as resources, equipment and a company's corporate structure. It can also include external components like existing customers, delivery platforms and top competitors. Both internal and external conditions can affect how a customer responds to a business and determine how a business might grow.</a:t>
            </a:r>
          </a:p>
          <a:p>
            <a:pPr algn="just"/>
            <a:endParaRPr lang="en-US" dirty="0"/>
          </a:p>
        </p:txBody>
      </p:sp>
      <p:sp>
        <p:nvSpPr>
          <p:cNvPr id="3" name="Rectangle 2"/>
          <p:cNvSpPr/>
          <p:nvPr/>
        </p:nvSpPr>
        <p:spPr>
          <a:xfrm>
            <a:off x="1143000" y="2895600"/>
            <a:ext cx="6248400" cy="2308324"/>
          </a:xfrm>
          <a:prstGeom prst="rect">
            <a:avLst/>
          </a:prstGeom>
        </p:spPr>
        <p:txBody>
          <a:bodyPr wrap="square">
            <a:spAutoFit/>
          </a:bodyPr>
          <a:lstStyle/>
          <a:p>
            <a:pPr algn="just"/>
            <a:r>
              <a:rPr lang="en-US" dirty="0"/>
              <a:t>Some benefits of understanding your marketing environment include:</a:t>
            </a:r>
          </a:p>
          <a:p>
            <a:pPr algn="just"/>
            <a:r>
              <a:rPr lang="en-US" dirty="0"/>
              <a:t>Assisting you in understanding the company's competitors and the market</a:t>
            </a:r>
          </a:p>
          <a:p>
            <a:pPr algn="just"/>
            <a:r>
              <a:rPr lang="en-US" dirty="0"/>
              <a:t>Supporting you in identifying your current and potential customers</a:t>
            </a:r>
          </a:p>
          <a:p>
            <a:pPr algn="just"/>
            <a:r>
              <a:rPr lang="en-US" dirty="0"/>
              <a:t>Helping you determine future marketing plans</a:t>
            </a:r>
          </a:p>
          <a:p>
            <a:pPr algn="just"/>
            <a:r>
              <a:rPr lang="en-US" dirty="0"/>
              <a:t>Aiding you in assessing current trends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524000"/>
            <a:ext cx="7391400" cy="4247317"/>
          </a:xfrm>
          <a:prstGeom prst="rect">
            <a:avLst/>
          </a:prstGeom>
        </p:spPr>
        <p:txBody>
          <a:bodyPr wrap="square">
            <a:spAutoFit/>
          </a:bodyPr>
          <a:lstStyle/>
          <a:p>
            <a:endParaRPr lang="en-US" dirty="0"/>
          </a:p>
          <a:p>
            <a:r>
              <a:rPr lang="en-US" dirty="0"/>
              <a:t>TYPES OF MARKETING ENVIRONMENT</a:t>
            </a:r>
          </a:p>
          <a:p>
            <a:endParaRPr lang="en-US" dirty="0"/>
          </a:p>
          <a:p>
            <a:r>
              <a:rPr lang="en-US" dirty="0"/>
              <a:t>There are the three main types of marketing environments:</a:t>
            </a:r>
          </a:p>
          <a:p>
            <a:r>
              <a:rPr lang="en-US" dirty="0"/>
              <a:t>Internal marketing environment: Marketing professionals work with the resources, company values, systems and processes that exist within a company. These influence the tasks that a company's marketing and advertising teams complete and how effectively they can create campaigns and content to be competitive in a market.</a:t>
            </a:r>
          </a:p>
          <a:p>
            <a:r>
              <a:rPr lang="en-US" dirty="0"/>
              <a:t>External microenvironment: An external microenvironment covers the relationships outside of the company. A company's external contacts may include customers, suppliers or other outside agencies.</a:t>
            </a:r>
          </a:p>
          <a:p>
            <a:r>
              <a:rPr lang="en-US" dirty="0"/>
              <a:t>External </a:t>
            </a:r>
            <a:r>
              <a:rPr lang="en-US" dirty="0" err="1"/>
              <a:t>macroenvironment</a:t>
            </a:r>
            <a:r>
              <a:rPr lang="en-US" dirty="0"/>
              <a:t>: The term </a:t>
            </a:r>
            <a:r>
              <a:rPr lang="en-US" dirty="0" err="1"/>
              <a:t>macroenvironment</a:t>
            </a:r>
            <a:r>
              <a:rPr lang="en-US" dirty="0"/>
              <a:t> refers to the market or field in which a company performs. While macro factors may affect the entire industry, they rarely have a direct impact on a specific company.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533400"/>
            <a:ext cx="7467600" cy="5909310"/>
          </a:xfrm>
          <a:prstGeom prst="rect">
            <a:avLst/>
          </a:prstGeom>
        </p:spPr>
        <p:txBody>
          <a:bodyPr wrap="square">
            <a:spAutoFit/>
          </a:bodyPr>
          <a:lstStyle/>
          <a:p>
            <a:r>
              <a:rPr lang="en-US" b="1" dirty="0"/>
              <a:t>ELEMENTS OF MACROENVIRONMENT</a:t>
            </a:r>
          </a:p>
          <a:p>
            <a:r>
              <a:rPr lang="en-US" b="1" dirty="0"/>
              <a:t>1. Demographic environment</a:t>
            </a:r>
          </a:p>
          <a:p>
            <a:r>
              <a:rPr lang="en-US" dirty="0"/>
              <a:t>Demography is the study of populations. The demographic environment for a company encompasses the people who are part of a specific market. This environment includes the size and density of a particular population and the common occupations people have. It also covers the age, race and gender of prospective customers in a demographic group. </a:t>
            </a:r>
          </a:p>
          <a:p>
            <a:r>
              <a:rPr lang="en-US" dirty="0"/>
              <a:t>Understanding the company's demographic environment can help you adjust marketing strategies, develop products and target advertising effectively. Some factors that companies might monitor to determine their demographic environment include population growth, population shifts and economic class shifts.</a:t>
            </a:r>
          </a:p>
          <a:p>
            <a:r>
              <a:rPr lang="en-US" b="1" dirty="0"/>
              <a:t> 2. Economic environment</a:t>
            </a:r>
          </a:p>
          <a:p>
            <a:r>
              <a:rPr lang="en-US" dirty="0"/>
              <a:t>A company's economic environment refers to the factors that influence consumer buying habits and the company's performance. A company's economic environment may fluctuate based on government funding, credit availability, market trends, interest rates and shifts in the global economy. For example, an economic recession could negatively affect a business's profits, but an economic surplus might encourage customers to make larger purchases.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17693"/>
            <a:ext cx="7315200" cy="6740307"/>
          </a:xfrm>
          <a:prstGeom prst="rect">
            <a:avLst/>
          </a:prstGeom>
        </p:spPr>
        <p:txBody>
          <a:bodyPr wrap="square">
            <a:spAutoFit/>
          </a:bodyPr>
          <a:lstStyle/>
          <a:p>
            <a:r>
              <a:rPr lang="en-US" b="1" dirty="0"/>
              <a:t>3. Natural environment</a:t>
            </a:r>
          </a:p>
          <a:p>
            <a:r>
              <a:rPr lang="en-US" dirty="0"/>
              <a:t>A natural environment, or physical environment, refers to both the location a business operates and the place it sources any natural resources it needs. For example, a lumber shortage is a natural marketing environment that may affect a construction business. Here are a few common factors that impact the natural environment of a business:</a:t>
            </a:r>
          </a:p>
          <a:p>
            <a:r>
              <a:rPr lang="en-US" dirty="0"/>
              <a:t>A shortage or surplus of raw goods</a:t>
            </a:r>
          </a:p>
          <a:p>
            <a:r>
              <a:rPr lang="en-US" dirty="0"/>
              <a:t>A fluctuation in the cost of energy</a:t>
            </a:r>
          </a:p>
          <a:p>
            <a:r>
              <a:rPr lang="en-US" dirty="0"/>
              <a:t>A change in the quality of air</a:t>
            </a:r>
          </a:p>
          <a:p>
            <a:r>
              <a:rPr lang="en-US" dirty="0"/>
              <a:t>Natural disasters</a:t>
            </a:r>
          </a:p>
          <a:p>
            <a:r>
              <a:rPr lang="en-US" dirty="0"/>
              <a:t>Climate change</a:t>
            </a:r>
          </a:p>
          <a:p>
            <a:r>
              <a:rPr lang="en-US" dirty="0"/>
              <a:t>A change in government policies</a:t>
            </a:r>
          </a:p>
          <a:p>
            <a:r>
              <a:rPr lang="en-US" b="1" dirty="0"/>
              <a:t>4. Technological environment</a:t>
            </a:r>
          </a:p>
          <a:p>
            <a:r>
              <a:rPr lang="en-US" dirty="0"/>
              <a:t>A technological environment includes a specific market, technological equipment and innovative practices and products. Technology like laptops, automated machines and social media can all improve an organization's productivity and reach. In this type of marketing environment, it's important for companies to understand customer behavior.</a:t>
            </a:r>
          </a:p>
          <a:p>
            <a:r>
              <a:rPr lang="en-US" dirty="0"/>
              <a:t>This can provide them with basic market information and help them determine if they need to develop additional technology to follow market trends. Companies may also gather information about customer behavior to help them evaluate and update their technology regularly.</a:t>
            </a:r>
          </a:p>
          <a:p>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09600"/>
            <a:ext cx="8077200" cy="5632311"/>
          </a:xfrm>
          <a:prstGeom prst="rect">
            <a:avLst/>
          </a:prstGeom>
        </p:spPr>
        <p:txBody>
          <a:bodyPr wrap="square">
            <a:spAutoFit/>
          </a:bodyPr>
          <a:lstStyle/>
          <a:p>
            <a:r>
              <a:rPr lang="en-US" b="1" dirty="0"/>
              <a:t>5. Political environment</a:t>
            </a:r>
          </a:p>
          <a:p>
            <a:r>
              <a:rPr lang="en-US" dirty="0"/>
              <a:t>Changes in a country's national or local political situation can modify a company's external marketing environment. Politics might determine tariffs, regulations and other standards that affect the cost of purchasing goods and conducting business operations. Political environments may sometimes influence the global economy, which can alter the behavior of a market.</a:t>
            </a:r>
            <a:r>
              <a:rPr lang="en-US" b="1" dirty="0"/>
              <a:t> </a:t>
            </a:r>
          </a:p>
          <a:p>
            <a:r>
              <a:rPr lang="en-US" b="1" dirty="0"/>
              <a:t>5. Political environment</a:t>
            </a:r>
          </a:p>
          <a:p>
            <a:r>
              <a:rPr lang="en-US" dirty="0"/>
              <a:t>Changes in a country's national or local political situation can modify a company's external marketing environment. Politics might determine tariffs, regulations and other standards that affect the cost of purchasing goods and conducting business operations. Political environments may sometimes influence the global economy, which can alter the behavior of a market.</a:t>
            </a:r>
            <a:r>
              <a:rPr lang="en-US" b="1" dirty="0"/>
              <a:t> </a:t>
            </a:r>
          </a:p>
          <a:p>
            <a:r>
              <a:rPr lang="en-US" b="1" dirty="0"/>
              <a:t>7. Cultural environment</a:t>
            </a:r>
          </a:p>
          <a:p>
            <a:r>
              <a:rPr lang="en-US" dirty="0"/>
              <a:t>Similar to social environments, a cultural environment refers to the way local communities interact with each other and your brand. Depending on the region, this type of marketing environment can vary widely. Some factors that influence a cultural environment include people's opinions about their community, other social groups and the company. </a:t>
            </a:r>
          </a:p>
          <a:p>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1200" y="117693"/>
            <a:ext cx="6096000" cy="6740307"/>
          </a:xfrm>
          <a:prstGeom prst="rect">
            <a:avLst/>
          </a:prstGeom>
        </p:spPr>
        <p:txBody>
          <a:bodyPr wrap="square">
            <a:spAutoFit/>
          </a:bodyPr>
          <a:lstStyle/>
          <a:p>
            <a:r>
              <a:rPr lang="en-US" b="1" dirty="0"/>
              <a:t>ELEMENTS OF MICROENVIRONMENT</a:t>
            </a:r>
          </a:p>
          <a:p>
            <a:r>
              <a:rPr lang="en-US" b="1" dirty="0"/>
              <a:t>1. Suppliers</a:t>
            </a:r>
          </a:p>
          <a:p>
            <a:r>
              <a:rPr lang="en-US" dirty="0"/>
              <a:t>Suppliers provide raw materials, services or goods to a company. The prices, service availability and product quality that a supplier offers can affect the cost and condition of products that customers purchase.</a:t>
            </a:r>
          </a:p>
          <a:p>
            <a:r>
              <a:rPr lang="en-US" dirty="0"/>
              <a:t>Companies often consider their suppliers to be their partners and may expect suppliers to commit to delivering quality goods to customers. Researching a variety of suppliers can help the company determine which one may provide the product quality and prices your customers are seeking.</a:t>
            </a:r>
          </a:p>
          <a:p>
            <a:r>
              <a:rPr lang="en-US" b="1" dirty="0"/>
              <a:t> 2. Distributors and </a:t>
            </a:r>
            <a:r>
              <a:rPr lang="en-US" b="1" dirty="0" err="1"/>
              <a:t>resellers</a:t>
            </a:r>
            <a:r>
              <a:rPr lang="en-US" dirty="0" err="1"/>
              <a:t>Distributors</a:t>
            </a:r>
            <a:r>
              <a:rPr lang="en-US" dirty="0"/>
              <a:t> help companies store and deliver their goods, often using warehouses. They also assist organizations by delivering products safely and on time. They may represent a specific brand, especially if they deliver to different outlets.</a:t>
            </a:r>
          </a:p>
          <a:p>
            <a:r>
              <a:rPr lang="en-US" dirty="0"/>
              <a:t>Resellers may also deliver goods, but they often purchase them from a company first before selling them for a profit. For example, most retailers are resellers. To select the right reseller to work with, a company could consider which retailers best represent its brand and how that retailer might help it reach its target market. Companies often choose both distributors and resellers that have similar company values.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609600"/>
            <a:ext cx="6629400" cy="5078313"/>
          </a:xfrm>
          <a:prstGeom prst="rect">
            <a:avLst/>
          </a:prstGeom>
        </p:spPr>
        <p:txBody>
          <a:bodyPr wrap="square">
            <a:spAutoFit/>
          </a:bodyPr>
          <a:lstStyle/>
          <a:p>
            <a:r>
              <a:rPr lang="en-US" b="1" dirty="0"/>
              <a:t>3. Partners</a:t>
            </a:r>
          </a:p>
          <a:p>
            <a:r>
              <a:rPr lang="en-US" dirty="0"/>
              <a:t>Partners are organizations that a company collaborates with to develop a product, deliver a service or provide a promotion. Typically, the members of a partnership include two or more companies that may operate in similar industries. However, a company may sometimes partner with a business from a different industry to expand its customer base.</a:t>
            </a:r>
            <a:r>
              <a:rPr lang="en-US" b="1" dirty="0"/>
              <a:t> </a:t>
            </a:r>
          </a:p>
          <a:p>
            <a:r>
              <a:rPr lang="en-US" b="1" dirty="0"/>
              <a:t>4. Customers</a:t>
            </a:r>
          </a:p>
          <a:p>
            <a:r>
              <a:rPr lang="en-US" dirty="0"/>
              <a:t>Customers exercise a major influence on a company's marketing environment. Companies may collect information about customer behaviors and opinions to help inform future business decisions.</a:t>
            </a:r>
          </a:p>
          <a:p>
            <a:r>
              <a:rPr lang="en-US" dirty="0"/>
              <a:t>To manage this aspect of its marketing environment, a company may monitor the changes in customer preference and behavior and adjust its offerings as needed. For example, if a company receives negative feedback about a product, it might alter its product development practices.</a:t>
            </a:r>
          </a:p>
          <a:p>
            <a:pPr algn="just"/>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457200"/>
            <a:ext cx="7239000" cy="3970318"/>
          </a:xfrm>
          <a:prstGeom prst="rect">
            <a:avLst/>
          </a:prstGeom>
        </p:spPr>
        <p:txBody>
          <a:bodyPr wrap="square">
            <a:spAutoFit/>
          </a:bodyPr>
          <a:lstStyle/>
          <a:p>
            <a:r>
              <a:rPr lang="en-US" b="1" dirty="0"/>
              <a:t>5. Competitors</a:t>
            </a:r>
          </a:p>
          <a:p>
            <a:r>
              <a:rPr lang="en-US" dirty="0"/>
              <a:t>A company's competitors are part of its microenvironment because they directly affect daily business operations. A company can determine its position in the market to decide on strategies that can help it outperform its competition. Competing businesses often share customers, so it's helpful to monitor how the competitors are succeeding to understand ways that the company you work for might improve.</a:t>
            </a:r>
          </a:p>
          <a:p>
            <a:endParaRPr lang="en-US" b="1"/>
          </a:p>
          <a:p>
            <a:r>
              <a:rPr lang="en-US" b="1"/>
              <a:t> </a:t>
            </a:r>
            <a:r>
              <a:rPr lang="en-US" b="1" dirty="0"/>
              <a:t>6. The public</a:t>
            </a:r>
          </a:p>
          <a:p>
            <a:r>
              <a:rPr lang="en-US" dirty="0"/>
              <a:t>The public includes any person who might engage with the company. The public can also include potential investors and people who refer new customers to the business. Understanding the public as a group of potential customers can help you target new markets to increase brand awareness.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1150</Words>
  <Application>Microsoft Office PowerPoint</Application>
  <PresentationFormat>On-screen Show (4:3)</PresentationFormat>
  <Paragraphs>53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Marketing Environment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Environment</dc:title>
  <dc:creator>hcl</dc:creator>
  <cp:lastModifiedBy>919113138015</cp:lastModifiedBy>
  <cp:revision>3</cp:revision>
  <dcterms:created xsi:type="dcterms:W3CDTF">2023-02-10T04:59:07Z</dcterms:created>
  <dcterms:modified xsi:type="dcterms:W3CDTF">2023-02-10T06:33:10Z</dcterms:modified>
</cp:coreProperties>
</file>