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A3C20B7-C195-4D35-AABE-70CBE550289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59604-79BA-452A-AB69-4A91EBF9783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59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C20B7-C195-4D35-AABE-70CBE550289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377024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C20B7-C195-4D35-AABE-70CBE550289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59604-79BA-452A-AB69-4A91EBF9783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66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C20B7-C195-4D35-AABE-70CBE550289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394141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C20B7-C195-4D35-AABE-70CBE550289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59604-79BA-452A-AB69-4A91EBF9783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52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3C20B7-C195-4D35-AABE-70CBE5502893}"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421177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3C20B7-C195-4D35-AABE-70CBE5502893}"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82085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3C20B7-C195-4D35-AABE-70CBE5502893}"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747025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C20B7-C195-4D35-AABE-70CBE5502893}"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162894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C20B7-C195-4D35-AABE-70CBE5502893}"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59604-79BA-452A-AB69-4A91EBF97838}" type="slidenum">
              <a:rPr lang="en-US" smtClean="0"/>
              <a:t>‹#›</a:t>
            </a:fld>
            <a:endParaRPr lang="en-US"/>
          </a:p>
        </p:txBody>
      </p:sp>
    </p:spTree>
    <p:extLst>
      <p:ext uri="{BB962C8B-B14F-4D97-AF65-F5344CB8AC3E}">
        <p14:creationId xmlns:p14="http://schemas.microsoft.com/office/powerpoint/2010/main" val="3910173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3C20B7-C195-4D35-AABE-70CBE5502893}"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59604-79BA-452A-AB69-4A91EBF9783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70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A3C20B7-C195-4D35-AABE-70CBE5502893}"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959604-79BA-452A-AB69-4A91EBF9783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445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B19D-961C-AA07-5965-70091CCA530D}"/>
              </a:ext>
            </a:extLst>
          </p:cNvPr>
          <p:cNvSpPr>
            <a:spLocks noGrp="1"/>
          </p:cNvSpPr>
          <p:nvPr>
            <p:ph type="ctrTitle"/>
          </p:nvPr>
        </p:nvSpPr>
        <p:spPr/>
        <p:txBody>
          <a:bodyPr/>
          <a:lstStyle/>
          <a:p>
            <a:r>
              <a:rPr lang="en-US" b="1" dirty="0"/>
              <a:t> NBFC</a:t>
            </a:r>
          </a:p>
        </p:txBody>
      </p:sp>
    </p:spTree>
    <p:extLst>
      <p:ext uri="{BB962C8B-B14F-4D97-AF65-F5344CB8AC3E}">
        <p14:creationId xmlns:p14="http://schemas.microsoft.com/office/powerpoint/2010/main" val="178676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3817A-ED59-B8CF-BA80-6494A6D55E80}"/>
              </a:ext>
            </a:extLst>
          </p:cNvPr>
          <p:cNvSpPr>
            <a:spLocks noGrp="1"/>
          </p:cNvSpPr>
          <p:nvPr>
            <p:ph type="title"/>
          </p:nvPr>
        </p:nvSpPr>
        <p:spPr/>
        <p:txBody>
          <a:bodyPr/>
          <a:lstStyle/>
          <a:p>
            <a:r>
              <a:rPr lang="en-US" b="1" dirty="0"/>
              <a:t>Factors contributing to the growth of NBFC </a:t>
            </a:r>
          </a:p>
        </p:txBody>
      </p:sp>
      <p:sp>
        <p:nvSpPr>
          <p:cNvPr id="3" name="Content Placeholder 2">
            <a:extLst>
              <a:ext uri="{FF2B5EF4-FFF2-40B4-BE49-F238E27FC236}">
                <a16:creationId xmlns:a16="http://schemas.microsoft.com/office/drawing/2014/main" id="{981F01B7-A9D3-7A50-D089-494DA482962C}"/>
              </a:ext>
            </a:extLst>
          </p:cNvPr>
          <p:cNvSpPr>
            <a:spLocks noGrp="1"/>
          </p:cNvSpPr>
          <p:nvPr>
            <p:ph idx="1"/>
          </p:nvPr>
        </p:nvSpPr>
        <p:spPr/>
        <p:txBody>
          <a:bodyPr>
            <a:normAutofit fontScale="85000" lnSpcReduction="20000"/>
          </a:bodyPr>
          <a:lstStyle/>
          <a:p>
            <a:pPr marL="0" indent="0" algn="just">
              <a:buNone/>
            </a:pPr>
            <a:r>
              <a:rPr lang="en-US" dirty="0"/>
              <a:t>1. The banking companies were controlled through a comprehensive and detailed regulation over their activities. However, there were no such comprehensive and detailed regulations over the non-banking financial institutions in the past. This has become the main reason for the growth of non-banking financial institutions. </a:t>
            </a:r>
          </a:p>
          <a:p>
            <a:pPr marL="0" indent="0" algn="just">
              <a:buNone/>
            </a:pPr>
            <a:r>
              <a:rPr lang="en-US" dirty="0"/>
              <a:t>2. Non-banking financial institutions were more easily accessible by the customers than the banking institutions in the past. This is another reason for the growth of NBFCs. </a:t>
            </a:r>
          </a:p>
          <a:p>
            <a:pPr marL="0" indent="0" algn="just">
              <a:buNone/>
            </a:pPr>
            <a:r>
              <a:rPr lang="en-US" dirty="0"/>
              <a:t>3. Non-banking institutions followed much less formalities during the pre and post sanction requirements. Their services were less complicated, fast and tailor made. This also has led to the growth of NBFCs </a:t>
            </a:r>
          </a:p>
          <a:p>
            <a:pPr marL="0" indent="0" algn="just">
              <a:buNone/>
            </a:pPr>
            <a:r>
              <a:rPr lang="en-US" dirty="0"/>
              <a:t>4. The monetary policy and credit policy announced by the RBI sometimes keeps away some borrowers from approaching the banking institutions. NBFCs cater to the needs of such borrowers who remain outside the purview of commercial banks. This also has led to the growth of NBFCs. </a:t>
            </a:r>
          </a:p>
          <a:p>
            <a:pPr marL="0" indent="0" algn="just">
              <a:buNone/>
            </a:pPr>
            <a:r>
              <a:rPr lang="en-US" dirty="0"/>
              <a:t>5. Generally, the rate of interest offered on the deposits by the NBFCs is higher when compared to the banking institutions. This also has led to the growth of NBFCs. </a:t>
            </a:r>
          </a:p>
        </p:txBody>
      </p:sp>
    </p:spTree>
    <p:extLst>
      <p:ext uri="{BB962C8B-B14F-4D97-AF65-F5344CB8AC3E}">
        <p14:creationId xmlns:p14="http://schemas.microsoft.com/office/powerpoint/2010/main" val="118325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E583-C3DD-5575-C77C-CE2AF53C3E94}"/>
              </a:ext>
            </a:extLst>
          </p:cNvPr>
          <p:cNvSpPr>
            <a:spLocks noGrp="1"/>
          </p:cNvSpPr>
          <p:nvPr>
            <p:ph type="title"/>
          </p:nvPr>
        </p:nvSpPr>
        <p:spPr/>
        <p:txBody>
          <a:bodyPr>
            <a:normAutofit/>
          </a:bodyPr>
          <a:lstStyle/>
          <a:p>
            <a:r>
              <a:rPr lang="en-US" b="1" dirty="0"/>
              <a:t>The important services rendered by NBFCs are:</a:t>
            </a:r>
          </a:p>
        </p:txBody>
      </p:sp>
      <p:sp>
        <p:nvSpPr>
          <p:cNvPr id="3" name="Content Placeholder 2">
            <a:extLst>
              <a:ext uri="{FF2B5EF4-FFF2-40B4-BE49-F238E27FC236}">
                <a16:creationId xmlns:a16="http://schemas.microsoft.com/office/drawing/2014/main" id="{832A0D09-19DB-5EA6-3529-BB5A7A268F62}"/>
              </a:ext>
            </a:extLst>
          </p:cNvPr>
          <p:cNvSpPr>
            <a:spLocks noGrp="1"/>
          </p:cNvSpPr>
          <p:nvPr>
            <p:ph idx="1"/>
          </p:nvPr>
        </p:nvSpPr>
        <p:spPr/>
        <p:txBody>
          <a:bodyPr>
            <a:normAutofit fontScale="92500" lnSpcReduction="20000"/>
          </a:bodyPr>
          <a:lstStyle/>
          <a:p>
            <a:pPr marL="0" indent="0" algn="just">
              <a:buNone/>
            </a:pPr>
            <a:r>
              <a:rPr lang="en-US" dirty="0"/>
              <a:t>1. Mobilization of savings by offering attractive schemes and attractive rates of interest </a:t>
            </a:r>
          </a:p>
          <a:p>
            <a:pPr marL="0" indent="0" algn="just">
              <a:buNone/>
            </a:pPr>
            <a:r>
              <a:rPr lang="en-US" dirty="0"/>
              <a:t>2. Timely provision of adequate credit facility in a easy and simple way </a:t>
            </a:r>
          </a:p>
          <a:p>
            <a:pPr marL="0" indent="0" algn="just">
              <a:buNone/>
            </a:pPr>
            <a:r>
              <a:rPr lang="en-US" dirty="0"/>
              <a:t>3. Act as financial supermarket where credit facility is available for diversified activities. </a:t>
            </a:r>
          </a:p>
          <a:p>
            <a:pPr marL="0" indent="0" algn="just">
              <a:buNone/>
            </a:pPr>
            <a:r>
              <a:rPr lang="en-US" dirty="0"/>
              <a:t>4. Channelize funds for productive purposes by financing the capital intensive industries </a:t>
            </a:r>
          </a:p>
          <a:p>
            <a:pPr marL="0" indent="0" algn="just">
              <a:buNone/>
            </a:pPr>
            <a:r>
              <a:rPr lang="en-US" dirty="0"/>
              <a:t>5. Encourage thrift and develop savings habit among general public by receiving deposits in various attractive forms. </a:t>
            </a:r>
          </a:p>
          <a:p>
            <a:pPr marL="0" indent="0" algn="just">
              <a:buNone/>
            </a:pPr>
            <a:r>
              <a:rPr lang="en-US" dirty="0"/>
              <a:t>6. Enable asset creation by providing housing finance </a:t>
            </a:r>
          </a:p>
          <a:p>
            <a:pPr marL="0" indent="0" algn="just">
              <a:buNone/>
            </a:pPr>
            <a:r>
              <a:rPr lang="en-US" dirty="0"/>
              <a:t>7. Increase standard of living of people by providing installment facilities to buy consumer durables </a:t>
            </a:r>
          </a:p>
          <a:p>
            <a:pPr marL="0" indent="0" algn="just">
              <a:buNone/>
            </a:pPr>
            <a:r>
              <a:rPr lang="en-US" dirty="0"/>
              <a:t>8. Render expert advice on investment of funds </a:t>
            </a:r>
          </a:p>
          <a:p>
            <a:pPr marL="0" indent="0" algn="just">
              <a:buNone/>
            </a:pPr>
            <a:r>
              <a:rPr lang="en-US" dirty="0"/>
              <a:t>9. Promote economic development by providing wider choice to both borrowers and investors.</a:t>
            </a:r>
          </a:p>
        </p:txBody>
      </p:sp>
    </p:spTree>
    <p:extLst>
      <p:ext uri="{BB962C8B-B14F-4D97-AF65-F5344CB8AC3E}">
        <p14:creationId xmlns:p14="http://schemas.microsoft.com/office/powerpoint/2010/main" val="341185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4E77A-FED6-0CED-5AA2-3E45ADCA71A6}"/>
              </a:ext>
            </a:extLst>
          </p:cNvPr>
          <p:cNvSpPr>
            <a:spLocks noGrp="1"/>
          </p:cNvSpPr>
          <p:nvPr>
            <p:ph type="title"/>
          </p:nvPr>
        </p:nvSpPr>
        <p:spPr/>
        <p:txBody>
          <a:bodyPr/>
          <a:lstStyle/>
          <a:p>
            <a:r>
              <a:rPr lang="en-US" b="1" dirty="0"/>
              <a:t>Regulations of NBFCs</a:t>
            </a:r>
          </a:p>
        </p:txBody>
      </p:sp>
      <p:sp>
        <p:nvSpPr>
          <p:cNvPr id="3" name="Content Placeholder 2">
            <a:extLst>
              <a:ext uri="{FF2B5EF4-FFF2-40B4-BE49-F238E27FC236}">
                <a16:creationId xmlns:a16="http://schemas.microsoft.com/office/drawing/2014/main" id="{3C57E015-3FD5-0D9B-52BD-6B2215BF06A0}"/>
              </a:ext>
            </a:extLst>
          </p:cNvPr>
          <p:cNvSpPr>
            <a:spLocks noGrp="1"/>
          </p:cNvSpPr>
          <p:nvPr>
            <p:ph idx="1"/>
          </p:nvPr>
        </p:nvSpPr>
        <p:spPr/>
        <p:txBody>
          <a:bodyPr>
            <a:normAutofit fontScale="92500" lnSpcReduction="10000"/>
          </a:bodyPr>
          <a:lstStyle/>
          <a:p>
            <a:pPr marL="0" indent="0" algn="just">
              <a:buNone/>
            </a:pPr>
            <a:r>
              <a:rPr lang="en-US" dirty="0"/>
              <a:t>As already discussed, in the earlier days, there were no comprehensive and detailed regulations over the functioning of NBFCs. However, in 1960 the RBI made an attempt to regulate NBFCs through issuing directions in respect of the following: </a:t>
            </a:r>
          </a:p>
          <a:p>
            <a:pPr marL="0" indent="0" algn="just">
              <a:buNone/>
            </a:pPr>
            <a:r>
              <a:rPr lang="en-US" dirty="0"/>
              <a:t>1. Maximum amount of deposits that can be accepted by a NBFC </a:t>
            </a:r>
          </a:p>
          <a:p>
            <a:pPr marL="0" indent="0" algn="just">
              <a:buNone/>
            </a:pPr>
            <a:r>
              <a:rPr lang="en-US" dirty="0"/>
              <a:t>2. The period of deposits </a:t>
            </a:r>
          </a:p>
          <a:p>
            <a:pPr marL="0" indent="0" algn="just">
              <a:buNone/>
            </a:pPr>
            <a:r>
              <a:rPr lang="en-US" dirty="0"/>
              <a:t>3. The rate of interest </a:t>
            </a:r>
          </a:p>
          <a:p>
            <a:pPr marL="0" indent="0" algn="just">
              <a:buNone/>
            </a:pPr>
            <a:r>
              <a:rPr lang="en-US" dirty="0"/>
              <a:t>4. Maintenance of certain percentage of funds in the forms of liquid assets </a:t>
            </a:r>
          </a:p>
          <a:p>
            <a:pPr marL="0" indent="0" algn="just">
              <a:buNone/>
            </a:pPr>
            <a:r>
              <a:rPr lang="en-US" dirty="0"/>
              <a:t>5. Creation of reserve funds </a:t>
            </a:r>
          </a:p>
          <a:p>
            <a:pPr marL="0" indent="0" algn="just">
              <a:buNone/>
            </a:pPr>
            <a:r>
              <a:rPr lang="en-US" dirty="0"/>
              <a:t>6. Transfer of certain percentage of profits to reserve fund every year, etc. </a:t>
            </a:r>
          </a:p>
          <a:p>
            <a:pPr marL="0" indent="0" algn="just">
              <a:buNone/>
            </a:pPr>
            <a:r>
              <a:rPr lang="en-US" dirty="0"/>
              <a:t> </a:t>
            </a:r>
          </a:p>
        </p:txBody>
      </p:sp>
    </p:spTree>
    <p:extLst>
      <p:ext uri="{BB962C8B-B14F-4D97-AF65-F5344CB8AC3E}">
        <p14:creationId xmlns:p14="http://schemas.microsoft.com/office/powerpoint/2010/main" val="6977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5DBB-C430-0A52-C4C6-087E7B01E6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7A84C-14C8-BBE0-FDD1-687F2A2964D8}"/>
              </a:ext>
            </a:extLst>
          </p:cNvPr>
          <p:cNvSpPr>
            <a:spLocks noGrp="1"/>
          </p:cNvSpPr>
          <p:nvPr>
            <p:ph idx="1"/>
          </p:nvPr>
        </p:nvSpPr>
        <p:spPr/>
        <p:txBody>
          <a:bodyPr>
            <a:normAutofit lnSpcReduction="10000"/>
          </a:bodyPr>
          <a:lstStyle/>
          <a:p>
            <a:pPr marL="0" indent="0" algn="just">
              <a:buNone/>
            </a:pPr>
            <a:r>
              <a:rPr lang="en-US" dirty="0"/>
              <a:t>The amendment made to the RBI Act in the year 1997 gave comprehensive powers to the RBI to regulate the functioning of NBFCs. Accordingly the NBFCs are controlled by RBI and the important regulations in respect of NBFCs are: </a:t>
            </a:r>
          </a:p>
          <a:p>
            <a:pPr marL="0" indent="0" algn="just">
              <a:buNone/>
            </a:pPr>
            <a:r>
              <a:rPr lang="en-US" dirty="0"/>
              <a:t>1. It is mandatory for every NBFC to obtain a certificate of registration and have minimum net owned funds. </a:t>
            </a:r>
          </a:p>
          <a:p>
            <a:pPr marL="0" indent="0" algn="just">
              <a:buNone/>
            </a:pPr>
            <a:r>
              <a:rPr lang="en-US" dirty="0"/>
              <a:t>2. Ceilings are prescribed for acceptance of deposits, capital adequacy, credit rating and net-owned funds. </a:t>
            </a:r>
          </a:p>
          <a:p>
            <a:pPr marL="0" indent="0" algn="just">
              <a:buNone/>
            </a:pPr>
            <a:r>
              <a:rPr lang="en-US" dirty="0"/>
              <a:t>3. RBI is entrusted with the development of a comprehensive system to supervise NBFCs. </a:t>
            </a:r>
          </a:p>
          <a:p>
            <a:pPr marL="0" indent="0" algn="just">
              <a:buNone/>
            </a:pPr>
            <a:r>
              <a:rPr lang="en-US" dirty="0"/>
              <a:t>4. Statutory auditors are required to report all kinds of non-compliance of specific rules and regulations.</a:t>
            </a:r>
          </a:p>
        </p:txBody>
      </p:sp>
    </p:spTree>
    <p:extLst>
      <p:ext uri="{BB962C8B-B14F-4D97-AF65-F5344CB8AC3E}">
        <p14:creationId xmlns:p14="http://schemas.microsoft.com/office/powerpoint/2010/main" val="68090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87FD-54A0-A915-F00A-2A4BC3488926}"/>
              </a:ext>
            </a:extLst>
          </p:cNvPr>
          <p:cNvSpPr>
            <a:spLocks noGrp="1"/>
          </p:cNvSpPr>
          <p:nvPr>
            <p:ph type="title"/>
          </p:nvPr>
        </p:nvSpPr>
        <p:spPr/>
        <p:txBody>
          <a:bodyPr>
            <a:normAutofit/>
          </a:bodyPr>
          <a:lstStyle/>
          <a:p>
            <a:r>
              <a:rPr lang="en-US" b="1" dirty="0"/>
              <a:t>Overall contributions of NBFCs to the Indian Economy </a:t>
            </a:r>
          </a:p>
        </p:txBody>
      </p:sp>
      <p:sp>
        <p:nvSpPr>
          <p:cNvPr id="3" name="Content Placeholder 2">
            <a:extLst>
              <a:ext uri="{FF2B5EF4-FFF2-40B4-BE49-F238E27FC236}">
                <a16:creationId xmlns:a16="http://schemas.microsoft.com/office/drawing/2014/main" id="{6F301C4F-6311-3E36-E345-A2A068239292}"/>
              </a:ext>
            </a:extLst>
          </p:cNvPr>
          <p:cNvSpPr>
            <a:spLocks noGrp="1"/>
          </p:cNvSpPr>
          <p:nvPr>
            <p:ph idx="1"/>
          </p:nvPr>
        </p:nvSpPr>
        <p:spPr/>
        <p:txBody>
          <a:bodyPr/>
          <a:lstStyle/>
          <a:p>
            <a:pPr marL="0" indent="0">
              <a:buNone/>
            </a:pPr>
            <a:r>
              <a:rPr lang="en-US" dirty="0"/>
              <a:t>1. Development of infrastructure facility </a:t>
            </a:r>
          </a:p>
          <a:p>
            <a:pPr marL="0" indent="0">
              <a:buNone/>
            </a:pPr>
            <a:r>
              <a:rPr lang="en-US" dirty="0"/>
              <a:t>2. Generation of employment opportunity </a:t>
            </a:r>
          </a:p>
          <a:p>
            <a:pPr marL="0" indent="0">
              <a:buNone/>
            </a:pPr>
            <a:r>
              <a:rPr lang="en-US" dirty="0"/>
              <a:t>3. Creation of wealth </a:t>
            </a:r>
          </a:p>
          <a:p>
            <a:pPr marL="0" indent="0">
              <a:buNone/>
            </a:pPr>
            <a:r>
              <a:rPr lang="en-US" dirty="0"/>
              <a:t>4. Meet the requirements of economically weaker sections of the society </a:t>
            </a:r>
          </a:p>
          <a:p>
            <a:pPr marL="0" indent="0">
              <a:buNone/>
            </a:pPr>
            <a:r>
              <a:rPr lang="en-US" dirty="0"/>
              <a:t>5. Balanced growth of different regions and industries</a:t>
            </a:r>
          </a:p>
        </p:txBody>
      </p:sp>
    </p:spTree>
    <p:extLst>
      <p:ext uri="{BB962C8B-B14F-4D97-AF65-F5344CB8AC3E}">
        <p14:creationId xmlns:p14="http://schemas.microsoft.com/office/powerpoint/2010/main" val="2724119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TotalTime>
  <Words>610</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Tw Cen MT</vt:lpstr>
      <vt:lpstr>Tw Cen MT Condensed</vt:lpstr>
      <vt:lpstr>Wingdings 3</vt:lpstr>
      <vt:lpstr>Integral</vt:lpstr>
      <vt:lpstr> NBFC</vt:lpstr>
      <vt:lpstr>Factors contributing to the growth of NBFC </vt:lpstr>
      <vt:lpstr>The important services rendered by NBFCs are:</vt:lpstr>
      <vt:lpstr>Regulations of NBFCs</vt:lpstr>
      <vt:lpstr>PowerPoint Presentation</vt:lpstr>
      <vt:lpstr>Overall contributions of NBFCs to the Indian Economy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NBFC</dc:title>
  <dc:creator>Ananya Priya</dc:creator>
  <cp:lastModifiedBy>Ananya Priya</cp:lastModifiedBy>
  <cp:revision>1</cp:revision>
  <dcterms:created xsi:type="dcterms:W3CDTF">2023-01-27T13:22:26Z</dcterms:created>
  <dcterms:modified xsi:type="dcterms:W3CDTF">2023-01-27T13:23:50Z</dcterms:modified>
</cp:coreProperties>
</file>