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63437E4-F5D9-411C-A9F0-810A4D1D8449}" type="datetimeFigureOut">
              <a:rPr lang="en-US" smtClean="0"/>
              <a:t>8/19/2023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265447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3437E4-F5D9-411C-A9F0-810A4D1D8449}"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28755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63437E4-F5D9-411C-A9F0-810A4D1D844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1853138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63437E4-F5D9-411C-A9F0-810A4D1D844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2317856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437E4-F5D9-411C-A9F0-810A4D1D844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4155905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63437E4-F5D9-411C-A9F0-810A4D1D8449}"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3076718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63437E4-F5D9-411C-A9F0-810A4D1D8449}" type="datetimeFigureOut">
              <a:rPr lang="en-US" smtClean="0"/>
              <a:t>8/19/2023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4039990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63437E4-F5D9-411C-A9F0-810A4D1D844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2179884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63437E4-F5D9-411C-A9F0-810A4D1D844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205396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437E4-F5D9-411C-A9F0-810A4D1D844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2844936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437E4-F5D9-411C-A9F0-810A4D1D844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408033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3437E4-F5D9-411C-A9F0-810A4D1D8449}"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1994545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3437E4-F5D9-411C-A9F0-810A4D1D8449}"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394558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3437E4-F5D9-411C-A9F0-810A4D1D8449}" type="datetimeFigureOut">
              <a:rPr lang="en-US" smtClean="0"/>
              <a:t>8/19/2023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85489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437E4-F5D9-411C-A9F0-810A4D1D8449}" type="datetimeFigureOut">
              <a:rPr lang="en-US" smtClean="0"/>
              <a:t>8/19/2023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59737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3437E4-F5D9-411C-A9F0-810A4D1D8449}"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406173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3437E4-F5D9-411C-A9F0-810A4D1D8449}"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8742A17-E8FA-458B-9503-D0B1397837E2}" type="slidenum">
              <a:rPr lang="en-US" smtClean="0"/>
              <a:t>‹#›</a:t>
            </a:fld>
            <a:endParaRPr lang="en-US"/>
          </a:p>
        </p:txBody>
      </p:sp>
    </p:spTree>
    <p:extLst>
      <p:ext uri="{BB962C8B-B14F-4D97-AF65-F5344CB8AC3E}">
        <p14:creationId xmlns:p14="http://schemas.microsoft.com/office/powerpoint/2010/main" val="368753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63437E4-F5D9-411C-A9F0-810A4D1D8449}" type="datetimeFigureOut">
              <a:rPr lang="en-US" smtClean="0"/>
              <a:t>8/19/2023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8742A17-E8FA-458B-9503-D0B1397837E2}" type="slidenum">
              <a:rPr lang="en-US" smtClean="0"/>
              <a:t>‹#›</a:t>
            </a:fld>
            <a:endParaRPr lang="en-US"/>
          </a:p>
        </p:txBody>
      </p:sp>
    </p:spTree>
    <p:extLst>
      <p:ext uri="{BB962C8B-B14F-4D97-AF65-F5344CB8AC3E}">
        <p14:creationId xmlns:p14="http://schemas.microsoft.com/office/powerpoint/2010/main" val="1588154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E50A6-BD59-4DF4-1777-1185728934CD}"/>
              </a:ext>
            </a:extLst>
          </p:cNvPr>
          <p:cNvSpPr>
            <a:spLocks noGrp="1"/>
          </p:cNvSpPr>
          <p:nvPr>
            <p:ph type="ctrTitle"/>
          </p:nvPr>
        </p:nvSpPr>
        <p:spPr/>
        <p:txBody>
          <a:bodyPr/>
          <a:lstStyle/>
          <a:p>
            <a:r>
              <a:rPr lang="en-US" b="1" dirty="0"/>
              <a:t>Oligopoly</a:t>
            </a:r>
          </a:p>
        </p:txBody>
      </p:sp>
      <p:sp>
        <p:nvSpPr>
          <p:cNvPr id="3" name="Subtitle 2">
            <a:extLst>
              <a:ext uri="{FF2B5EF4-FFF2-40B4-BE49-F238E27FC236}">
                <a16:creationId xmlns:a16="http://schemas.microsoft.com/office/drawing/2014/main" id="{5A61D373-4245-5B32-9747-28DE356D36A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789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66D7-5197-D5FC-BDFA-C6AD4E639408}"/>
              </a:ext>
            </a:extLst>
          </p:cNvPr>
          <p:cNvSpPr>
            <a:spLocks noGrp="1"/>
          </p:cNvSpPr>
          <p:nvPr>
            <p:ph type="title"/>
          </p:nvPr>
        </p:nvSpPr>
        <p:spPr/>
        <p:txBody>
          <a:bodyPr/>
          <a:lstStyle/>
          <a:p>
            <a:r>
              <a:rPr lang="en-US" b="1" dirty="0"/>
              <a:t>Oligopoly</a:t>
            </a:r>
          </a:p>
        </p:txBody>
      </p:sp>
      <p:sp>
        <p:nvSpPr>
          <p:cNvPr id="3" name="Content Placeholder 2">
            <a:extLst>
              <a:ext uri="{FF2B5EF4-FFF2-40B4-BE49-F238E27FC236}">
                <a16:creationId xmlns:a16="http://schemas.microsoft.com/office/drawing/2014/main" id="{6FA043FD-6051-3F2A-09A1-3E69685490DB}"/>
              </a:ext>
            </a:extLst>
          </p:cNvPr>
          <p:cNvSpPr>
            <a:spLocks noGrp="1"/>
          </p:cNvSpPr>
          <p:nvPr>
            <p:ph idx="1"/>
          </p:nvPr>
        </p:nvSpPr>
        <p:spPr/>
        <p:txBody>
          <a:bodyPr>
            <a:normAutofit fontScale="85000" lnSpcReduction="10000"/>
          </a:bodyPr>
          <a:lstStyle/>
          <a:p>
            <a:pPr marL="0" indent="0" algn="just">
              <a:buNone/>
            </a:pPr>
            <a:r>
              <a:rPr lang="en-US" dirty="0"/>
              <a:t>The word Oligopoly is derived from two Greek words – ‘</a:t>
            </a:r>
            <a:r>
              <a:rPr lang="en-US" dirty="0" err="1"/>
              <a:t>Oligi</a:t>
            </a:r>
            <a:r>
              <a:rPr lang="en-US" dirty="0"/>
              <a:t>’ meaning ‘few’ and ‘</a:t>
            </a:r>
            <a:r>
              <a:rPr lang="en-US" dirty="0" err="1"/>
              <a:t>Polein</a:t>
            </a:r>
            <a:r>
              <a:rPr lang="en-US" dirty="0"/>
              <a:t>’ meaning ‘to sell’.</a:t>
            </a:r>
          </a:p>
          <a:p>
            <a:pPr marL="0" indent="0" algn="just">
              <a:buNone/>
            </a:pPr>
            <a:r>
              <a:rPr lang="en-US" dirty="0"/>
              <a:t>Oligopoly is defined as a market structure with a small number of firms, none of which can keep the others from having significant influence.</a:t>
            </a:r>
          </a:p>
          <a:p>
            <a:pPr marL="0" indent="0" algn="just">
              <a:buNone/>
            </a:pPr>
            <a:r>
              <a:rPr lang="en-US" dirty="0"/>
              <a:t>An Oligopoly market situation is also called ‘competition among the few’. In this article, we will look at Oligopoly definition and some important characteristics of this market structure.</a:t>
            </a:r>
          </a:p>
          <a:p>
            <a:pPr marL="0" indent="0" algn="just">
              <a:buNone/>
            </a:pPr>
            <a:r>
              <a:rPr lang="en-US" dirty="0"/>
              <a:t>An oligopoly is an industry which is dominated by a few firms. In this market, there are a few firms which sell homogeneous or differentiated products.</a:t>
            </a:r>
          </a:p>
          <a:p>
            <a:pPr marL="0" indent="0" algn="just">
              <a:buNone/>
            </a:pPr>
            <a:r>
              <a:rPr lang="en-US" dirty="0"/>
              <a:t>Also, as there are few sellers in the market, every seller influences the behavior of the other firms and other firms influence it.</a:t>
            </a:r>
          </a:p>
          <a:p>
            <a:pPr marL="0" indent="0" algn="just">
              <a:buNone/>
            </a:pPr>
            <a:r>
              <a:rPr lang="en-US" dirty="0"/>
              <a:t>Oligopoly is either perfect or imperfect/differentiated. In India, some examples of an oligopolistic market are automobiles, cement, steel, aluminum, </a:t>
            </a:r>
            <a:r>
              <a:rPr lang="en-US" dirty="0" err="1"/>
              <a:t>etc</a:t>
            </a:r>
            <a:endParaRPr lang="en-US" dirty="0"/>
          </a:p>
        </p:txBody>
      </p:sp>
    </p:spTree>
    <p:extLst>
      <p:ext uri="{BB962C8B-B14F-4D97-AF65-F5344CB8AC3E}">
        <p14:creationId xmlns:p14="http://schemas.microsoft.com/office/powerpoint/2010/main" val="384793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CED8C-8953-1E94-DF7D-98E161C05D77}"/>
              </a:ext>
            </a:extLst>
          </p:cNvPr>
          <p:cNvSpPr>
            <a:spLocks noGrp="1"/>
          </p:cNvSpPr>
          <p:nvPr>
            <p:ph type="title"/>
          </p:nvPr>
        </p:nvSpPr>
        <p:spPr/>
        <p:txBody>
          <a:bodyPr/>
          <a:lstStyle/>
          <a:p>
            <a:r>
              <a:rPr lang="en-US" b="1" dirty="0"/>
              <a:t>Characteristics of Oligopoly</a:t>
            </a:r>
          </a:p>
        </p:txBody>
      </p:sp>
      <p:sp>
        <p:nvSpPr>
          <p:cNvPr id="3" name="Content Placeholder 2">
            <a:extLst>
              <a:ext uri="{FF2B5EF4-FFF2-40B4-BE49-F238E27FC236}">
                <a16:creationId xmlns:a16="http://schemas.microsoft.com/office/drawing/2014/main" id="{04A1EEE9-421A-AAA5-598D-E9B8278EF890}"/>
              </a:ext>
            </a:extLst>
          </p:cNvPr>
          <p:cNvSpPr>
            <a:spLocks noGrp="1"/>
          </p:cNvSpPr>
          <p:nvPr>
            <p:ph idx="1"/>
          </p:nvPr>
        </p:nvSpPr>
        <p:spPr/>
        <p:txBody>
          <a:bodyPr>
            <a:normAutofit fontScale="92500" lnSpcReduction="20000"/>
          </a:bodyPr>
          <a:lstStyle/>
          <a:p>
            <a:pPr marL="0" indent="0" algn="just">
              <a:buNone/>
            </a:pPr>
            <a:r>
              <a:rPr lang="en-US" dirty="0"/>
              <a:t>Now that the Oligopoly definition is clear, it’s time to look at the characteristics of Oligopoly:</a:t>
            </a:r>
          </a:p>
          <a:p>
            <a:pPr algn="just"/>
            <a:r>
              <a:rPr lang="en-US" b="1" dirty="0"/>
              <a:t>Few firms - </a:t>
            </a:r>
            <a:r>
              <a:rPr lang="en-US" dirty="0"/>
              <a:t>Under Oligopoly, there are a few large firms although the exact number of firms is undefined. Also, there is severe competition since each firm produces a significant portion of the total output.</a:t>
            </a:r>
          </a:p>
          <a:p>
            <a:pPr algn="just"/>
            <a:r>
              <a:rPr lang="en-US" b="1" dirty="0"/>
              <a:t>Barriers to Entry - </a:t>
            </a:r>
            <a:r>
              <a:rPr lang="en-US" dirty="0"/>
              <a:t>Under Oligopoly, a firm can earn super-normal profits in the long run as there are barriers to entry like patents, licenses, control over crucial raw materials, etc. These barriers prevent the entry of new firms into the industry.</a:t>
            </a:r>
          </a:p>
          <a:p>
            <a:pPr algn="just"/>
            <a:r>
              <a:rPr lang="en-US" b="1" dirty="0"/>
              <a:t>Non-Price Competition - </a:t>
            </a:r>
            <a:r>
              <a:rPr lang="en-US" dirty="0"/>
              <a:t>Firms try to avoid price competition due to the fear of price wars in Oligopoly and hence depend on non-price methods like advertising, after sales services, warranties, etc. This ensures that firms can influence demand and build brand recognition.</a:t>
            </a:r>
          </a:p>
        </p:txBody>
      </p:sp>
    </p:spTree>
    <p:extLst>
      <p:ext uri="{BB962C8B-B14F-4D97-AF65-F5344CB8AC3E}">
        <p14:creationId xmlns:p14="http://schemas.microsoft.com/office/powerpoint/2010/main" val="276681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9EE1-D5FB-E37F-CAF3-AC3E1903E1DC}"/>
              </a:ext>
            </a:extLst>
          </p:cNvPr>
          <p:cNvSpPr>
            <a:spLocks noGrp="1"/>
          </p:cNvSpPr>
          <p:nvPr>
            <p:ph type="title"/>
          </p:nvPr>
        </p:nvSpPr>
        <p:spPr/>
        <p:txBody>
          <a:bodyPr/>
          <a:lstStyle/>
          <a:p>
            <a:r>
              <a:rPr lang="en-US" b="1" dirty="0"/>
              <a:t>Characteristics of Oligopoly</a:t>
            </a:r>
            <a:endParaRPr lang="en-US" dirty="0"/>
          </a:p>
        </p:txBody>
      </p:sp>
      <p:sp>
        <p:nvSpPr>
          <p:cNvPr id="3" name="Content Placeholder 2">
            <a:extLst>
              <a:ext uri="{FF2B5EF4-FFF2-40B4-BE49-F238E27FC236}">
                <a16:creationId xmlns:a16="http://schemas.microsoft.com/office/drawing/2014/main" id="{31BE7A6A-9A23-AC2B-D67A-7FA26C89B0AC}"/>
              </a:ext>
            </a:extLst>
          </p:cNvPr>
          <p:cNvSpPr>
            <a:spLocks noGrp="1"/>
          </p:cNvSpPr>
          <p:nvPr>
            <p:ph idx="1"/>
          </p:nvPr>
        </p:nvSpPr>
        <p:spPr/>
        <p:txBody>
          <a:bodyPr>
            <a:normAutofit/>
          </a:bodyPr>
          <a:lstStyle/>
          <a:p>
            <a:pPr algn="just"/>
            <a:r>
              <a:rPr lang="en-US" b="1" dirty="0"/>
              <a:t>Interdependence</a:t>
            </a:r>
            <a:r>
              <a:rPr lang="en-US" dirty="0"/>
              <a:t> - Under Oligopoly, since a few firms hold a significant share in the total output of the industry, each firm is affected by the price and output decisions of rival firms. Therefore, there is a lot of interdependence among firms in an oligopoly. Hence, a firm takes into account the action and reaction of its competing firms while determining its price and output levels.</a:t>
            </a:r>
          </a:p>
          <a:p>
            <a:pPr algn="just"/>
            <a:r>
              <a:rPr lang="en-US" b="1" dirty="0"/>
              <a:t>Nature of the Product - </a:t>
            </a:r>
            <a:r>
              <a:rPr lang="en-US" dirty="0"/>
              <a:t>Under oligopoly, the products of the firms are either homogeneous or differentiated.</a:t>
            </a:r>
          </a:p>
          <a:p>
            <a:pPr algn="just"/>
            <a:r>
              <a:rPr lang="en-US" b="1" dirty="0"/>
              <a:t>Selling Costs - </a:t>
            </a:r>
            <a:r>
              <a:rPr lang="en-US" dirty="0"/>
              <a:t>Since firms try to avoid price competition and there is a huge interdependence among firms, selling costs are highly important for competing against rival firms for a larger market share.</a:t>
            </a:r>
          </a:p>
        </p:txBody>
      </p:sp>
    </p:spTree>
    <p:extLst>
      <p:ext uri="{BB962C8B-B14F-4D97-AF65-F5344CB8AC3E}">
        <p14:creationId xmlns:p14="http://schemas.microsoft.com/office/powerpoint/2010/main" val="3019787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19BEF-7C18-2F84-3B67-AE2B411A0064}"/>
              </a:ext>
            </a:extLst>
          </p:cNvPr>
          <p:cNvSpPr>
            <a:spLocks noGrp="1"/>
          </p:cNvSpPr>
          <p:nvPr>
            <p:ph type="title"/>
          </p:nvPr>
        </p:nvSpPr>
        <p:spPr/>
        <p:txBody>
          <a:bodyPr/>
          <a:lstStyle/>
          <a:p>
            <a:r>
              <a:rPr lang="en-US" b="1" dirty="0"/>
              <a:t>Characteristics of Oligopoly</a:t>
            </a:r>
            <a:endParaRPr lang="en-US" dirty="0"/>
          </a:p>
        </p:txBody>
      </p:sp>
      <p:sp>
        <p:nvSpPr>
          <p:cNvPr id="3" name="Content Placeholder 2">
            <a:extLst>
              <a:ext uri="{FF2B5EF4-FFF2-40B4-BE49-F238E27FC236}">
                <a16:creationId xmlns:a16="http://schemas.microsoft.com/office/drawing/2014/main" id="{1F9FC0B7-7A5A-3BA7-B894-870A1F490420}"/>
              </a:ext>
            </a:extLst>
          </p:cNvPr>
          <p:cNvSpPr>
            <a:spLocks noGrp="1"/>
          </p:cNvSpPr>
          <p:nvPr>
            <p:ph idx="1"/>
          </p:nvPr>
        </p:nvSpPr>
        <p:spPr/>
        <p:txBody>
          <a:bodyPr>
            <a:normAutofit lnSpcReduction="10000"/>
          </a:bodyPr>
          <a:lstStyle/>
          <a:p>
            <a:pPr algn="just"/>
            <a:r>
              <a:rPr lang="en-US" dirty="0"/>
              <a:t>No unique pattern of pricing behavior - Under Oligopoly, firms want to act independently and earn maximum profits on one hand and cooperate with rivals to remove uncertainty on the other hand. Depending on their motives, situations in real-life can vary making predicting the pattern of pricing behavior among firms impossible. The firms can compete or collude with other firms which can lead to different pricing situations.</a:t>
            </a:r>
          </a:p>
          <a:p>
            <a:pPr algn="just"/>
            <a:r>
              <a:rPr lang="en-US" dirty="0"/>
              <a:t>Indeterminateness of the Demand Curve - Unlike other market structures, under Oligopoly, it is not possible to determine the demand curve of a firm. This is because on one hand, there is a huge interdependence among rivals. And on the other hand there is uncertainty regarding the reaction of the rivals. The rivals can react in different ways when a firm changes its price and that makes the demand curve indeterminate.</a:t>
            </a:r>
          </a:p>
        </p:txBody>
      </p:sp>
    </p:spTree>
    <p:extLst>
      <p:ext uri="{BB962C8B-B14F-4D97-AF65-F5344CB8AC3E}">
        <p14:creationId xmlns:p14="http://schemas.microsoft.com/office/powerpoint/2010/main" val="918711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606</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Oligopoly</vt:lpstr>
      <vt:lpstr>Oligopoly</vt:lpstr>
      <vt:lpstr>Characteristics of Oligopoly</vt:lpstr>
      <vt:lpstr>Characteristics of Oligopoly</vt:lpstr>
      <vt:lpstr>Characteristics of Oligopoly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Oligopoly</dc:title>
  <dc:creator>Ananya Priya</dc:creator>
  <cp:lastModifiedBy>Ananya Priya</cp:lastModifiedBy>
  <cp:revision>1</cp:revision>
  <dcterms:created xsi:type="dcterms:W3CDTF">2023-08-19T11:24:00Z</dcterms:created>
  <dcterms:modified xsi:type="dcterms:W3CDTF">2023-08-19T11:24:09Z</dcterms:modified>
</cp:coreProperties>
</file>