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A4694B-8E67-4A39-BD7F-AA7800C1FF47}" v="9" dt="2023-02-18T13:50:48.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BCA4694B-8E67-4A39-BD7F-AA7800C1FF47}"/>
    <pc:docChg chg="undo custSel addSld modSld sldOrd">
      <pc:chgData name="Shailee Upadhayay" userId="556280587117f9d7" providerId="LiveId" clId="{BCA4694B-8E67-4A39-BD7F-AA7800C1FF47}" dt="2023-02-18T13:50:51.943" v="111"/>
      <pc:docMkLst>
        <pc:docMk/>
      </pc:docMkLst>
      <pc:sldChg chg="ord">
        <pc:chgData name="Shailee Upadhayay" userId="556280587117f9d7" providerId="LiveId" clId="{BCA4694B-8E67-4A39-BD7F-AA7800C1FF47}" dt="2023-02-18T13:50:51.943" v="111"/>
        <pc:sldMkLst>
          <pc:docMk/>
          <pc:sldMk cId="1769089152" sldId="256"/>
        </pc:sldMkLst>
      </pc:sldChg>
      <pc:sldChg chg="modSp mod">
        <pc:chgData name="Shailee Upadhayay" userId="556280587117f9d7" providerId="LiveId" clId="{BCA4694B-8E67-4A39-BD7F-AA7800C1FF47}" dt="2023-02-15T05:15:00.257" v="40" actId="113"/>
        <pc:sldMkLst>
          <pc:docMk/>
          <pc:sldMk cId="1501875116" sldId="257"/>
        </pc:sldMkLst>
        <pc:spChg chg="mod">
          <ac:chgData name="Shailee Upadhayay" userId="556280587117f9d7" providerId="LiveId" clId="{BCA4694B-8E67-4A39-BD7F-AA7800C1FF47}" dt="2023-02-15T05:15:00.257" v="40" actId="113"/>
          <ac:spMkLst>
            <pc:docMk/>
            <pc:sldMk cId="1501875116" sldId="257"/>
            <ac:spMk id="2" creationId="{ED080BE2-0833-2D0C-5D17-5BC05DE3F218}"/>
          </ac:spMkLst>
        </pc:spChg>
      </pc:sldChg>
      <pc:sldChg chg="modSp new mod">
        <pc:chgData name="Shailee Upadhayay" userId="556280587117f9d7" providerId="LiveId" clId="{BCA4694B-8E67-4A39-BD7F-AA7800C1FF47}" dt="2023-02-15T05:02:20.069" v="5" actId="12"/>
        <pc:sldMkLst>
          <pc:docMk/>
          <pc:sldMk cId="226787964" sldId="258"/>
        </pc:sldMkLst>
        <pc:spChg chg="mod">
          <ac:chgData name="Shailee Upadhayay" userId="556280587117f9d7" providerId="LiveId" clId="{BCA4694B-8E67-4A39-BD7F-AA7800C1FF47}" dt="2023-02-15T05:02:20.069" v="5" actId="12"/>
          <ac:spMkLst>
            <pc:docMk/>
            <pc:sldMk cId="226787964" sldId="258"/>
            <ac:spMk id="3" creationId="{3B5EEEB4-0115-F391-704A-884BB8E85BED}"/>
          </ac:spMkLst>
        </pc:spChg>
      </pc:sldChg>
      <pc:sldChg chg="modSp new mod">
        <pc:chgData name="Shailee Upadhayay" userId="556280587117f9d7" providerId="LiveId" clId="{BCA4694B-8E67-4A39-BD7F-AA7800C1FF47}" dt="2023-02-15T05:13:14.298" v="37" actId="20577"/>
        <pc:sldMkLst>
          <pc:docMk/>
          <pc:sldMk cId="831813762" sldId="259"/>
        </pc:sldMkLst>
        <pc:spChg chg="mod">
          <ac:chgData name="Shailee Upadhayay" userId="556280587117f9d7" providerId="LiveId" clId="{BCA4694B-8E67-4A39-BD7F-AA7800C1FF47}" dt="2023-02-15T05:07:11.567" v="19" actId="122"/>
          <ac:spMkLst>
            <pc:docMk/>
            <pc:sldMk cId="831813762" sldId="259"/>
            <ac:spMk id="2" creationId="{E7CDE0F2-8B4F-6E8E-C38D-5A1B2C5DED47}"/>
          </ac:spMkLst>
        </pc:spChg>
        <pc:spChg chg="mod">
          <ac:chgData name="Shailee Upadhayay" userId="556280587117f9d7" providerId="LiveId" clId="{BCA4694B-8E67-4A39-BD7F-AA7800C1FF47}" dt="2023-02-15T05:13:14.298" v="37" actId="20577"/>
          <ac:spMkLst>
            <pc:docMk/>
            <pc:sldMk cId="831813762" sldId="259"/>
            <ac:spMk id="3" creationId="{204D7E04-3377-207E-7F16-4C7D804EFDAC}"/>
          </ac:spMkLst>
        </pc:spChg>
      </pc:sldChg>
      <pc:sldChg chg="modSp new mod">
        <pc:chgData name="Shailee Upadhayay" userId="556280587117f9d7" providerId="LiveId" clId="{BCA4694B-8E67-4A39-BD7F-AA7800C1FF47}" dt="2023-02-15T05:25:35.057" v="56" actId="14100"/>
        <pc:sldMkLst>
          <pc:docMk/>
          <pc:sldMk cId="1852482336" sldId="260"/>
        </pc:sldMkLst>
        <pc:spChg chg="mod">
          <ac:chgData name="Shailee Upadhayay" userId="556280587117f9d7" providerId="LiveId" clId="{BCA4694B-8E67-4A39-BD7F-AA7800C1FF47}" dt="2023-02-15T05:25:35.057" v="56" actId="14100"/>
          <ac:spMkLst>
            <pc:docMk/>
            <pc:sldMk cId="1852482336" sldId="260"/>
            <ac:spMk id="2" creationId="{4DC01531-5CD5-86E5-8010-EB9DB82BDC5A}"/>
          </ac:spMkLst>
        </pc:spChg>
        <pc:spChg chg="mod">
          <ac:chgData name="Shailee Upadhayay" userId="556280587117f9d7" providerId="LiveId" clId="{BCA4694B-8E67-4A39-BD7F-AA7800C1FF47}" dt="2023-02-15T05:17:25.694" v="48" actId="20577"/>
          <ac:spMkLst>
            <pc:docMk/>
            <pc:sldMk cId="1852482336" sldId="260"/>
            <ac:spMk id="3" creationId="{62ED3C2E-CDD2-A2E1-3A6F-5FDDA3812647}"/>
          </ac:spMkLst>
        </pc:spChg>
      </pc:sldChg>
      <pc:sldChg chg="modSp new mod">
        <pc:chgData name="Shailee Upadhayay" userId="556280587117f9d7" providerId="LiveId" clId="{BCA4694B-8E67-4A39-BD7F-AA7800C1FF47}" dt="2023-02-15T05:32:11.190" v="84" actId="14100"/>
        <pc:sldMkLst>
          <pc:docMk/>
          <pc:sldMk cId="3647270249" sldId="261"/>
        </pc:sldMkLst>
        <pc:spChg chg="mod">
          <ac:chgData name="Shailee Upadhayay" userId="556280587117f9d7" providerId="LiveId" clId="{BCA4694B-8E67-4A39-BD7F-AA7800C1FF47}" dt="2023-02-15T05:32:11.190" v="84" actId="14100"/>
          <ac:spMkLst>
            <pc:docMk/>
            <pc:sldMk cId="3647270249" sldId="261"/>
            <ac:spMk id="2" creationId="{660BAC68-37E5-8D85-B116-1F00EDA53F71}"/>
          </ac:spMkLst>
        </pc:spChg>
        <pc:spChg chg="mod">
          <ac:chgData name="Shailee Upadhayay" userId="556280587117f9d7" providerId="LiveId" clId="{BCA4694B-8E67-4A39-BD7F-AA7800C1FF47}" dt="2023-02-15T05:27:43.609" v="63" actId="255"/>
          <ac:spMkLst>
            <pc:docMk/>
            <pc:sldMk cId="3647270249" sldId="261"/>
            <ac:spMk id="3" creationId="{7FCE9A7F-17C0-8AA0-7257-2D1A4B34F339}"/>
          </ac:spMkLst>
        </pc:spChg>
      </pc:sldChg>
      <pc:sldChg chg="modSp new mod">
        <pc:chgData name="Shailee Upadhayay" userId="556280587117f9d7" providerId="LiveId" clId="{BCA4694B-8E67-4A39-BD7F-AA7800C1FF47}" dt="2023-02-15T05:32:22.628" v="85" actId="14100"/>
        <pc:sldMkLst>
          <pc:docMk/>
          <pc:sldMk cId="4200609257" sldId="262"/>
        </pc:sldMkLst>
        <pc:spChg chg="mod">
          <ac:chgData name="Shailee Upadhayay" userId="556280587117f9d7" providerId="LiveId" clId="{BCA4694B-8E67-4A39-BD7F-AA7800C1FF47}" dt="2023-02-15T05:32:22.628" v="85" actId="14100"/>
          <ac:spMkLst>
            <pc:docMk/>
            <pc:sldMk cId="4200609257" sldId="262"/>
            <ac:spMk id="2" creationId="{B101DE20-59B5-3D8F-4E0D-24830A5D3B01}"/>
          </ac:spMkLst>
        </pc:spChg>
        <pc:spChg chg="mod">
          <ac:chgData name="Shailee Upadhayay" userId="556280587117f9d7" providerId="LiveId" clId="{BCA4694B-8E67-4A39-BD7F-AA7800C1FF47}" dt="2023-02-15T05:30:22.959" v="73" actId="2711"/>
          <ac:spMkLst>
            <pc:docMk/>
            <pc:sldMk cId="4200609257" sldId="262"/>
            <ac:spMk id="3" creationId="{5DE74C7F-2FAF-20CC-13B8-A002E9112359}"/>
          </ac:spMkLst>
        </pc:spChg>
      </pc:sldChg>
      <pc:sldChg chg="modSp new mod">
        <pc:chgData name="Shailee Upadhayay" userId="556280587117f9d7" providerId="LiveId" clId="{BCA4694B-8E67-4A39-BD7F-AA7800C1FF47}" dt="2023-02-15T05:33:58.792" v="99" actId="5793"/>
        <pc:sldMkLst>
          <pc:docMk/>
          <pc:sldMk cId="916178866" sldId="263"/>
        </pc:sldMkLst>
        <pc:spChg chg="mod">
          <ac:chgData name="Shailee Upadhayay" userId="556280587117f9d7" providerId="LiveId" clId="{BCA4694B-8E67-4A39-BD7F-AA7800C1FF47}" dt="2023-02-15T05:33:24.708" v="95" actId="255"/>
          <ac:spMkLst>
            <pc:docMk/>
            <pc:sldMk cId="916178866" sldId="263"/>
            <ac:spMk id="2" creationId="{493A1958-CDDE-E970-FECA-E9790DC6DC4C}"/>
          </ac:spMkLst>
        </pc:spChg>
        <pc:spChg chg="mod">
          <ac:chgData name="Shailee Upadhayay" userId="556280587117f9d7" providerId="LiveId" clId="{BCA4694B-8E67-4A39-BD7F-AA7800C1FF47}" dt="2023-02-15T05:33:58.792" v="99" actId="5793"/>
          <ac:spMkLst>
            <pc:docMk/>
            <pc:sldMk cId="916178866" sldId="263"/>
            <ac:spMk id="3" creationId="{70DA8C44-A100-75FD-A1A1-4407E7623EFF}"/>
          </ac:spMkLst>
        </pc:spChg>
      </pc:sldChg>
      <pc:sldChg chg="addSp delSp modSp new">
        <pc:chgData name="Shailee Upadhayay" userId="556280587117f9d7" providerId="LiveId" clId="{BCA4694B-8E67-4A39-BD7F-AA7800C1FF47}" dt="2023-02-18T13:50:48.697" v="109" actId="1076"/>
        <pc:sldMkLst>
          <pc:docMk/>
          <pc:sldMk cId="4001516715" sldId="264"/>
        </pc:sldMkLst>
        <pc:spChg chg="del">
          <ac:chgData name="Shailee Upadhayay" userId="556280587117f9d7" providerId="LiveId" clId="{BCA4694B-8E67-4A39-BD7F-AA7800C1FF47}" dt="2023-02-18T13:48:56.597" v="101"/>
          <ac:spMkLst>
            <pc:docMk/>
            <pc:sldMk cId="4001516715" sldId="264"/>
            <ac:spMk id="3" creationId="{BE91909D-FBD5-8C56-B318-9C86E2F8FCE1}"/>
          </ac:spMkLst>
        </pc:spChg>
        <pc:picChg chg="add mod">
          <ac:chgData name="Shailee Upadhayay" userId="556280587117f9d7" providerId="LiveId" clId="{BCA4694B-8E67-4A39-BD7F-AA7800C1FF47}" dt="2023-02-18T13:50:48.697" v="109" actId="1076"/>
          <ac:picMkLst>
            <pc:docMk/>
            <pc:sldMk cId="4001516715" sldId="264"/>
            <ac:picMk id="1026" creationId="{E9138073-C940-39D5-756B-580CC387E2E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D7CB9-E006-4D60-876C-1229F68F88D1}" type="datetimeFigureOut">
              <a:rPr lang="en-IN" smtClean="0"/>
              <a:t>18-02-2023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332A15AD-5767-4119-8B42-02DBC232D004}"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240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D7CB9-E006-4D60-876C-1229F68F88D1}" type="datetimeFigureOut">
              <a:rPr lang="en-IN" smtClean="0"/>
              <a:t>18-02-2023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2A15AD-5767-4119-8B42-02DBC232D004}"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696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D7CB9-E006-4D60-876C-1229F68F88D1}" type="datetimeFigureOut">
              <a:rPr lang="en-IN" smtClean="0"/>
              <a:t>18-02-2023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2A15AD-5767-4119-8B42-02DBC232D004}"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196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D7CB9-E006-4D60-876C-1229F68F88D1}" type="datetimeFigureOut">
              <a:rPr lang="en-IN" smtClean="0"/>
              <a:t>18-02-2023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2A15AD-5767-4119-8B42-02DBC232D004}"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66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D7CB9-E006-4D60-876C-1229F68F88D1}" type="datetimeFigureOut">
              <a:rPr lang="en-IN" smtClean="0"/>
              <a:t>18-02-2023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2A15AD-5767-4119-8B42-02DBC232D004}"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54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D7CB9-E006-4D60-876C-1229F68F88D1}" type="datetimeFigureOut">
              <a:rPr lang="en-IN" smtClean="0"/>
              <a:t>18-02-2023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2A15AD-5767-4119-8B42-02DBC232D004}"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712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D7CB9-E006-4D60-876C-1229F68F88D1}" type="datetimeFigureOut">
              <a:rPr lang="en-IN" smtClean="0"/>
              <a:t>18-02-2023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32A15AD-5767-4119-8B42-02DBC232D004}"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63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D7CB9-E006-4D60-876C-1229F68F88D1}" type="datetimeFigureOut">
              <a:rPr lang="en-IN" smtClean="0"/>
              <a:t>18-02-2023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32A15AD-5767-4119-8B42-02DBC232D004}"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959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D7CB9-E006-4D60-876C-1229F68F88D1}" type="datetimeFigureOut">
              <a:rPr lang="en-IN" smtClean="0"/>
              <a:t>18-02-2023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32A15AD-5767-4119-8B42-02DBC232D004}" type="slidenum">
              <a:rPr lang="en-IN" smtClean="0"/>
              <a:t>‹#›</a:t>
            </a:fld>
            <a:endParaRPr lang="en-IN"/>
          </a:p>
        </p:txBody>
      </p:sp>
    </p:spTree>
    <p:extLst>
      <p:ext uri="{BB962C8B-B14F-4D97-AF65-F5344CB8AC3E}">
        <p14:creationId xmlns:p14="http://schemas.microsoft.com/office/powerpoint/2010/main" val="411757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D7CB9-E006-4D60-876C-1229F68F88D1}" type="datetimeFigureOut">
              <a:rPr lang="en-IN" smtClean="0"/>
              <a:t>18-02-2023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2A15AD-5767-4119-8B42-02DBC232D004}"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152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1BD7CB9-E006-4D60-876C-1229F68F88D1}" type="datetimeFigureOut">
              <a:rPr lang="en-IN" smtClean="0"/>
              <a:t>18-02-2023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332A15AD-5767-4119-8B42-02DBC232D004}"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887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1BD7CB9-E006-4D60-876C-1229F68F88D1}" type="datetimeFigureOut">
              <a:rPr lang="en-IN" smtClean="0"/>
              <a:t>18-02-2023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32A15AD-5767-4119-8B42-02DBC232D004}"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8989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t/tariff.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vestopedia.com/terms/n/nontariff-barrier.asp" TargetMode="External"/><Relationship Id="rId2" Type="http://schemas.openxmlformats.org/officeDocument/2006/relationships/hyperlink" Target="https://www.investopedia.com/terms/q/quota.asp" TargetMode="External"/><Relationship Id="rId1" Type="http://schemas.openxmlformats.org/officeDocument/2006/relationships/slideLayout" Target="../slideLayouts/slideLayout2.xml"/><Relationship Id="rId5" Type="http://schemas.openxmlformats.org/officeDocument/2006/relationships/hyperlink" Target="https://www.investopedia.com/terms/e/embargo.asp" TargetMode="External"/><Relationship Id="rId4" Type="http://schemas.openxmlformats.org/officeDocument/2006/relationships/hyperlink" Target="https://www.investopedia.com/terms/d/dumping.asp"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i/intellectualproperty.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D4C0-4213-3746-16E5-4C64553DC78F}"/>
              </a:ext>
            </a:extLst>
          </p:cNvPr>
          <p:cNvSpPr>
            <a:spLocks noGrp="1"/>
          </p:cNvSpPr>
          <p:nvPr>
            <p:ph type="title"/>
          </p:nvPr>
        </p:nvSpPr>
        <p:spPr/>
        <p:txBody>
          <a:bodyPr/>
          <a:lstStyle/>
          <a:p>
            <a:endParaRPr lang="en-IN"/>
          </a:p>
        </p:txBody>
      </p:sp>
      <p:pic>
        <p:nvPicPr>
          <p:cNvPr id="1026" name="Picture 2" descr="Protectionism easily explained (explainity® explainer video) - YouTube">
            <a:extLst>
              <a:ext uri="{FF2B5EF4-FFF2-40B4-BE49-F238E27FC236}">
                <a16:creationId xmlns:a16="http://schemas.microsoft.com/office/drawing/2014/main" id="{E9138073-C940-39D5-756B-580CC387E2E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4046" y="140677"/>
            <a:ext cx="10163908" cy="5691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51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65F85-221A-5225-924E-45EC46B5FBB5}"/>
              </a:ext>
            </a:extLst>
          </p:cNvPr>
          <p:cNvSpPr>
            <a:spLocks noGrp="1"/>
          </p:cNvSpPr>
          <p:nvPr>
            <p:ph type="ctrTitle"/>
          </p:nvPr>
        </p:nvSpPr>
        <p:spPr>
          <a:xfrm>
            <a:off x="2417779" y="802299"/>
            <a:ext cx="8637073" cy="1968894"/>
          </a:xfrm>
        </p:spPr>
        <p:txBody>
          <a:bodyPr/>
          <a:lstStyle/>
          <a:p>
            <a:pPr algn="ctr"/>
            <a:r>
              <a:rPr lang="en-IN" dirty="0">
                <a:latin typeface="Stencil" panose="040409050D0802020404" pitchFamily="82" charset="0"/>
              </a:rPr>
              <a:t>What Is Protectionism?</a:t>
            </a:r>
          </a:p>
        </p:txBody>
      </p:sp>
      <p:sp>
        <p:nvSpPr>
          <p:cNvPr id="3" name="Subtitle 2">
            <a:extLst>
              <a:ext uri="{FF2B5EF4-FFF2-40B4-BE49-F238E27FC236}">
                <a16:creationId xmlns:a16="http://schemas.microsoft.com/office/drawing/2014/main" id="{80E7712C-A339-748C-A2DB-488DB2A742AF}"/>
              </a:ext>
            </a:extLst>
          </p:cNvPr>
          <p:cNvSpPr>
            <a:spLocks noGrp="1"/>
          </p:cNvSpPr>
          <p:nvPr>
            <p:ph type="subTitle" idx="1"/>
          </p:nvPr>
        </p:nvSpPr>
        <p:spPr>
          <a:xfrm>
            <a:off x="2417780" y="3531204"/>
            <a:ext cx="8862930" cy="1805906"/>
          </a:xfrm>
        </p:spPr>
        <p:txBody>
          <a:bodyPr>
            <a:normAutofit/>
          </a:bodyPr>
          <a:lstStyle/>
          <a:p>
            <a:pPr algn="just"/>
            <a:r>
              <a:rPr lang="en-US" dirty="0">
                <a:latin typeface="Times New Roman" panose="02020603050405020304" pitchFamily="18" charset="0"/>
                <a:cs typeface="Times New Roman" panose="02020603050405020304" pitchFamily="18" charset="0"/>
              </a:rPr>
              <a:t>Protectionism refers to government policies that restrict international trade to help domestic industries. Protectionist policies are usually implemented with the goal to improve economic activity within a domestic economy but can also be implemented for safety or quality concerns.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08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80BE2-0833-2D0C-5D17-5BC05DE3F218}"/>
              </a:ext>
            </a:extLst>
          </p:cNvPr>
          <p:cNvSpPr>
            <a:spLocks noGrp="1"/>
          </p:cNvSpPr>
          <p:nvPr>
            <p:ph type="title"/>
          </p:nvPr>
        </p:nvSpPr>
        <p:spPr/>
        <p:txBody>
          <a:bodyPr/>
          <a:lstStyle/>
          <a:p>
            <a:pPr algn="ctr"/>
            <a:r>
              <a:rPr lang="en-US" b="1" dirty="0">
                <a:latin typeface="Stencil" panose="040409050D0802020404" pitchFamily="82" charset="0"/>
              </a:rPr>
              <a:t>Understanding Protectionism</a:t>
            </a:r>
            <a:endParaRPr lang="en-IN" b="1" dirty="0">
              <a:latin typeface="Stencil" panose="040409050D0802020404" pitchFamily="82" charset="0"/>
            </a:endParaRPr>
          </a:p>
        </p:txBody>
      </p:sp>
      <p:sp>
        <p:nvSpPr>
          <p:cNvPr id="3" name="Content Placeholder 2">
            <a:extLst>
              <a:ext uri="{FF2B5EF4-FFF2-40B4-BE49-F238E27FC236}">
                <a16:creationId xmlns:a16="http://schemas.microsoft.com/office/drawing/2014/main" id="{4A2C877A-4BB2-4BAA-DC4A-94FA4EB77426}"/>
              </a:ext>
            </a:extLst>
          </p:cNvPr>
          <p:cNvSpPr>
            <a:spLocks noGrp="1"/>
          </p:cNvSpPr>
          <p:nvPr>
            <p:ph idx="1"/>
          </p:nvPr>
        </p:nvSpPr>
        <p:spPr/>
        <p:txBody>
          <a:bodyPr>
            <a:normAutofit fontScale="77500" lnSpcReduction="20000"/>
          </a:bodyPr>
          <a:lstStyle/>
          <a:p>
            <a:pPr marL="0" indent="0" algn="just">
              <a:buNone/>
            </a:pPr>
            <a:r>
              <a:rPr lang="en-US" sz="2800" dirty="0">
                <a:latin typeface="Times New Roman" panose="02020603050405020304" pitchFamily="18" charset="0"/>
                <a:cs typeface="Times New Roman" panose="02020603050405020304" pitchFamily="18" charset="0"/>
              </a:rPr>
              <a:t>Protectionist policies are typically focused on imports but may also involve other aspects of international trade such as product standards and government subsidies. The merits of protectionism are the subject of fierce debate. </a:t>
            </a:r>
          </a:p>
          <a:p>
            <a:pPr marL="0" indent="0" algn="just">
              <a:buNone/>
            </a:pPr>
            <a:r>
              <a:rPr lang="en-US" sz="2800" dirty="0">
                <a:latin typeface="Times New Roman" panose="02020603050405020304" pitchFamily="18" charset="0"/>
                <a:cs typeface="Times New Roman" panose="02020603050405020304" pitchFamily="18" charset="0"/>
              </a:rPr>
              <a:t>Critics argue that over the long term, protectionism often hurts the people and entities it is intended to protect by slowing economic growth and increasing price inflation, making free trade a better alternative. Proponents of protectionism argue that the policies can help to create domestic jobs, increase gross domestic product (GDP), and make a domestic economy more competitive globally.</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87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BACC-8E03-B7F4-23D2-32A098B987E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B5EEEB4-0115-F391-704A-884BB8E85BED}"/>
              </a:ext>
            </a:extLst>
          </p:cNvPr>
          <p:cNvSpPr>
            <a:spLocks noGrp="1"/>
          </p:cNvSpPr>
          <p:nvPr>
            <p:ph idx="1"/>
          </p:nvPr>
        </p:nvSpPr>
        <p:spPr/>
        <p:txBody>
          <a:bodyPr>
            <a:noAutofit/>
          </a:bodyPr>
          <a:lstStyle/>
          <a:p>
            <a:pPr algn="just">
              <a:buFont typeface="Wingdings" panose="05000000000000000000" pitchFamily="2" charset="2"/>
              <a:buChar char="q"/>
            </a:pPr>
            <a:r>
              <a:rPr lang="en-US" b="0" i="0" dirty="0">
                <a:solidFill>
                  <a:srgbClr val="111111"/>
                </a:solidFill>
                <a:effectLst/>
                <a:latin typeface="SourceSansPro"/>
              </a:rPr>
              <a:t>Protectionist policies place specific restrictions on international trade for the benefit of a domestic economy.</a:t>
            </a:r>
          </a:p>
          <a:p>
            <a:pPr algn="just">
              <a:buFont typeface="Wingdings" panose="05000000000000000000" pitchFamily="2" charset="2"/>
              <a:buChar char="q"/>
            </a:pPr>
            <a:r>
              <a:rPr lang="en-US" b="0" i="0" dirty="0">
                <a:solidFill>
                  <a:srgbClr val="111111"/>
                </a:solidFill>
                <a:effectLst/>
                <a:latin typeface="SourceSansPro"/>
              </a:rPr>
              <a:t>Protectionist policies typically seek to improve economic activity but may also be the result of safety or quality concerns.</a:t>
            </a:r>
          </a:p>
          <a:p>
            <a:pPr algn="just">
              <a:buFont typeface="Wingdings" panose="05000000000000000000" pitchFamily="2" charset="2"/>
              <a:buChar char="q"/>
            </a:pPr>
            <a:r>
              <a:rPr lang="en-US" b="0" i="0" dirty="0">
                <a:solidFill>
                  <a:srgbClr val="111111"/>
                </a:solidFill>
                <a:effectLst/>
                <a:latin typeface="SourceSansPro"/>
              </a:rPr>
              <a:t>The value of protectionism is a subject of debate among economists and policymakers.</a:t>
            </a:r>
          </a:p>
          <a:p>
            <a:pPr algn="just">
              <a:buFont typeface="Wingdings" panose="05000000000000000000" pitchFamily="2" charset="2"/>
              <a:buChar char="q"/>
            </a:pPr>
            <a:r>
              <a:rPr lang="en-US" b="0" i="0" dirty="0">
                <a:solidFill>
                  <a:srgbClr val="111111"/>
                </a:solidFill>
                <a:effectLst/>
                <a:latin typeface="SourceSansPro"/>
              </a:rPr>
              <a:t>Tariffs, import quotas, product standards, and subsidies are some of the primary policy tools a government can use in enacting protectionist policies.</a:t>
            </a:r>
          </a:p>
          <a:p>
            <a:pPr algn="just">
              <a:buFont typeface="Wingdings" panose="05000000000000000000" pitchFamily="2" charset="2"/>
              <a:buChar char="q"/>
            </a:pPr>
            <a:endParaRPr lang="en-IN" dirty="0"/>
          </a:p>
        </p:txBody>
      </p:sp>
    </p:spTree>
    <p:extLst>
      <p:ext uri="{BB962C8B-B14F-4D97-AF65-F5344CB8AC3E}">
        <p14:creationId xmlns:p14="http://schemas.microsoft.com/office/powerpoint/2010/main" val="22678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E0F2-8B4F-6E8E-C38D-5A1B2C5DED47}"/>
              </a:ext>
            </a:extLst>
          </p:cNvPr>
          <p:cNvSpPr>
            <a:spLocks noGrp="1"/>
          </p:cNvSpPr>
          <p:nvPr>
            <p:ph type="title"/>
          </p:nvPr>
        </p:nvSpPr>
        <p:spPr/>
        <p:txBody>
          <a:bodyPr/>
          <a:lstStyle/>
          <a:p>
            <a:pPr algn="ctr"/>
            <a:r>
              <a:rPr lang="en-IN" b="1" i="0" dirty="0">
                <a:solidFill>
                  <a:srgbClr val="111111"/>
                </a:solidFill>
                <a:effectLst/>
                <a:latin typeface="Stencil" panose="040409050D0802020404" pitchFamily="82" charset="0"/>
              </a:rPr>
              <a:t>Types of Protectionist </a:t>
            </a:r>
            <a:endParaRPr lang="en-IN" dirty="0">
              <a:latin typeface="Stencil" panose="040409050D0802020404" pitchFamily="82" charset="0"/>
            </a:endParaRPr>
          </a:p>
        </p:txBody>
      </p:sp>
      <p:sp>
        <p:nvSpPr>
          <p:cNvPr id="3" name="Content Placeholder 2">
            <a:extLst>
              <a:ext uri="{FF2B5EF4-FFF2-40B4-BE49-F238E27FC236}">
                <a16:creationId xmlns:a16="http://schemas.microsoft.com/office/drawing/2014/main" id="{204D7E04-3377-207E-7F16-4C7D804EFDAC}"/>
              </a:ext>
            </a:extLst>
          </p:cNvPr>
          <p:cNvSpPr>
            <a:spLocks noGrp="1"/>
          </p:cNvSpPr>
          <p:nvPr>
            <p:ph idx="1"/>
          </p:nvPr>
        </p:nvSpPr>
        <p:spPr>
          <a:xfrm>
            <a:off x="1137147" y="1399592"/>
            <a:ext cx="9917708" cy="4066754"/>
          </a:xfrm>
        </p:spPr>
        <p:txBody>
          <a:bodyPr>
            <a:normAutofit fontScale="92500" lnSpcReduction="20000"/>
          </a:bodyPr>
          <a:lstStyle/>
          <a:p>
            <a:pPr marL="0" indent="0" algn="just">
              <a:buNone/>
            </a:pPr>
            <a:r>
              <a:rPr lang="en-US" sz="2600" b="0" i="0" dirty="0">
                <a:solidFill>
                  <a:srgbClr val="111111"/>
                </a:solidFill>
                <a:effectLst/>
                <a:latin typeface="Algerian" panose="04020705040A02060702" pitchFamily="82" charset="0"/>
              </a:rPr>
              <a:t>   Tariffs</a:t>
            </a:r>
          </a:p>
          <a:p>
            <a:pPr algn="just"/>
            <a:r>
              <a:rPr lang="en-US" b="0" i="0" dirty="0">
                <a:solidFill>
                  <a:srgbClr val="111111"/>
                </a:solidFill>
                <a:effectLst/>
                <a:latin typeface="SourceSansPro"/>
              </a:rPr>
              <a:t>Import </a:t>
            </a:r>
            <a:r>
              <a:rPr lang="en-US" b="0" i="0" u="sng" dirty="0">
                <a:solidFill>
                  <a:srgbClr val="2C40D0"/>
                </a:solidFill>
                <a:effectLst/>
                <a:latin typeface="SourceSansPro"/>
                <a:hlinkClick r:id="rId2"/>
              </a:rPr>
              <a:t>tariffs</a:t>
            </a:r>
            <a:r>
              <a:rPr lang="en-US" b="0" i="0" dirty="0">
                <a:solidFill>
                  <a:srgbClr val="111111"/>
                </a:solidFill>
                <a:effectLst/>
                <a:latin typeface="SourceSansPro"/>
              </a:rPr>
              <a:t> are one of the top tools a government uses when seeking to enact protectionist policies. There are three main import tariff concepts that can be theorized for protective measures. In general, all forms of import tariffs are charged to the importing country and documented at government customs. Import tariffs raise the price of imports for a country.</a:t>
            </a:r>
          </a:p>
          <a:p>
            <a:pPr algn="just"/>
            <a:r>
              <a:rPr lang="en-US" b="0" i="0" dirty="0">
                <a:solidFill>
                  <a:srgbClr val="111111"/>
                </a:solidFill>
                <a:effectLst/>
                <a:latin typeface="SourceSansPro"/>
              </a:rPr>
              <a:t>Scientific tariffs are import tariffs imposed on an item-by-item basis, raising the price of goods for the importer and passing on higher prices to the end buyer. Peril point import tariffs are focused on a specific industry.</a:t>
            </a:r>
          </a:p>
          <a:p>
            <a:pPr algn="just"/>
            <a:r>
              <a:rPr lang="en-US" b="0" i="0" dirty="0">
                <a:solidFill>
                  <a:srgbClr val="111111"/>
                </a:solidFill>
                <a:effectLst/>
                <a:latin typeface="SourceSansPro"/>
              </a:rPr>
              <a:t>These tariffs involve the calculation of the levels at which point tariff decreases or increases would cause significant harm to an industry overall, potentially leading to the jeopardy of closure due to an inability to compete. Retaliatory tariffs are tariffs enacted primarily as a response to excessive duties being charged by trading partners.</a:t>
            </a:r>
          </a:p>
          <a:p>
            <a:pPr marL="0" indent="0" algn="just">
              <a:buNone/>
            </a:pPr>
            <a:endParaRPr lang="en-IN" dirty="0"/>
          </a:p>
        </p:txBody>
      </p:sp>
    </p:spTree>
    <p:extLst>
      <p:ext uri="{BB962C8B-B14F-4D97-AF65-F5344CB8AC3E}">
        <p14:creationId xmlns:p14="http://schemas.microsoft.com/office/powerpoint/2010/main" val="83181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1531-5CD5-86E5-8010-EB9DB82BDC5A}"/>
              </a:ext>
            </a:extLst>
          </p:cNvPr>
          <p:cNvSpPr>
            <a:spLocks noGrp="1"/>
          </p:cNvSpPr>
          <p:nvPr>
            <p:ph type="title"/>
          </p:nvPr>
        </p:nvSpPr>
        <p:spPr>
          <a:xfrm>
            <a:off x="1451579" y="1391655"/>
            <a:ext cx="9603275" cy="462099"/>
          </a:xfrm>
        </p:spPr>
        <p:txBody>
          <a:bodyPr>
            <a:noAutofit/>
          </a:bodyPr>
          <a:lstStyle/>
          <a:p>
            <a:r>
              <a:rPr lang="en-IN" sz="2400" b="0" i="0" dirty="0">
                <a:solidFill>
                  <a:srgbClr val="111111"/>
                </a:solidFill>
                <a:effectLst/>
                <a:latin typeface="Algerian" panose="04020705040A02060702" pitchFamily="82" charset="0"/>
              </a:rPr>
              <a:t>Import Quotas</a:t>
            </a:r>
            <a:br>
              <a:rPr lang="en-IN" sz="2400" b="0" i="0" dirty="0">
                <a:solidFill>
                  <a:srgbClr val="111111"/>
                </a:solidFill>
                <a:effectLst/>
                <a:latin typeface="Algerian" panose="04020705040A02060702" pitchFamily="82" charset="0"/>
              </a:rPr>
            </a:br>
            <a:endParaRPr lang="en-IN" sz="2400" dirty="0">
              <a:latin typeface="Algerian" panose="04020705040A02060702" pitchFamily="82" charset="0"/>
            </a:endParaRPr>
          </a:p>
        </p:txBody>
      </p:sp>
      <p:sp>
        <p:nvSpPr>
          <p:cNvPr id="3" name="Content Placeholder 2">
            <a:extLst>
              <a:ext uri="{FF2B5EF4-FFF2-40B4-BE49-F238E27FC236}">
                <a16:creationId xmlns:a16="http://schemas.microsoft.com/office/drawing/2014/main" id="{62ED3C2E-CDD2-A2E1-3A6F-5FDDA3812647}"/>
              </a:ext>
            </a:extLst>
          </p:cNvPr>
          <p:cNvSpPr>
            <a:spLocks noGrp="1"/>
          </p:cNvSpPr>
          <p:nvPr>
            <p:ph idx="1"/>
          </p:nvPr>
        </p:nvSpPr>
        <p:spPr/>
        <p:txBody>
          <a:bodyPr>
            <a:noAutofit/>
          </a:bodyPr>
          <a:lstStyle/>
          <a:p>
            <a:pPr algn="just"/>
            <a:r>
              <a:rPr lang="en-US" b="0" i="0" dirty="0">
                <a:solidFill>
                  <a:srgbClr val="111111"/>
                </a:solidFill>
                <a:effectLst/>
                <a:latin typeface="SourceSansPro"/>
              </a:rPr>
              <a:t>Import </a:t>
            </a:r>
            <a:r>
              <a:rPr lang="en-US" b="0" i="0" u="sng" dirty="0">
                <a:solidFill>
                  <a:srgbClr val="2C40D0"/>
                </a:solidFill>
                <a:effectLst/>
                <a:latin typeface="SourceSansPro"/>
                <a:hlinkClick r:id="rId2"/>
              </a:rPr>
              <a:t>quotas</a:t>
            </a:r>
            <a:r>
              <a:rPr lang="en-US" b="0" i="0" dirty="0">
                <a:solidFill>
                  <a:srgbClr val="111111"/>
                </a:solidFill>
                <a:effectLst/>
                <a:latin typeface="SourceSansPro"/>
              </a:rPr>
              <a:t> are </a:t>
            </a:r>
            <a:r>
              <a:rPr lang="en-US" b="0" i="0" u="sng" dirty="0">
                <a:solidFill>
                  <a:srgbClr val="2C40D0"/>
                </a:solidFill>
                <a:effectLst/>
                <a:latin typeface="SourceSansPro"/>
                <a:hlinkClick r:id="rId3"/>
              </a:rPr>
              <a:t>non tariff barriers</a:t>
            </a:r>
            <a:r>
              <a:rPr lang="en-US" b="0" i="0" dirty="0">
                <a:solidFill>
                  <a:srgbClr val="111111"/>
                </a:solidFill>
                <a:effectLst/>
                <a:latin typeface="SourceSansPro"/>
              </a:rPr>
              <a:t> that are put in place to limit the number of products that can be imported over a set period of time. The purpose of quotas is to limit the supply of specified products provided by an exporter to an importer. This is typically a less drastic action that has a marginal effect on prices and leads to higher demand for domestic businesses to cover the shortfall.</a:t>
            </a:r>
          </a:p>
          <a:p>
            <a:pPr algn="just"/>
            <a:r>
              <a:rPr lang="en-US" b="0" i="0" dirty="0">
                <a:solidFill>
                  <a:srgbClr val="111111"/>
                </a:solidFill>
                <a:effectLst/>
                <a:latin typeface="SourceSansPro"/>
              </a:rPr>
              <a:t>Quotas may also be put in place to prevent </a:t>
            </a:r>
            <a:r>
              <a:rPr lang="en-US" b="0" i="0" u="sng" dirty="0">
                <a:solidFill>
                  <a:srgbClr val="2C40D0"/>
                </a:solidFill>
                <a:effectLst/>
                <a:latin typeface="SourceSansPro"/>
                <a:hlinkClick r:id="rId4"/>
              </a:rPr>
              <a:t>dumping</a:t>
            </a:r>
            <a:r>
              <a:rPr lang="en-US" b="0" i="0" dirty="0">
                <a:solidFill>
                  <a:srgbClr val="111111"/>
                </a:solidFill>
                <a:effectLst/>
                <a:latin typeface="SourceSansPro"/>
              </a:rPr>
              <a:t>, which occurs when foreign producers export products at prices lower than production costs. An </a:t>
            </a:r>
            <a:r>
              <a:rPr lang="en-US" b="0" i="0" u="sng" dirty="0">
                <a:solidFill>
                  <a:srgbClr val="2C40D0"/>
                </a:solidFill>
                <a:effectLst/>
                <a:latin typeface="SourceSansPro"/>
                <a:hlinkClick r:id="rId5"/>
              </a:rPr>
              <a:t>embargo</a:t>
            </a:r>
            <a:r>
              <a:rPr lang="en-US" b="0" i="0" dirty="0">
                <a:solidFill>
                  <a:srgbClr val="111111"/>
                </a:solidFill>
                <a:effectLst/>
                <a:latin typeface="SourceSansPro"/>
              </a:rPr>
              <a:t>, in which the importation of designated products is completely prohibited, is the most severe type of quota.</a:t>
            </a:r>
          </a:p>
          <a:p>
            <a:pPr marL="0" indent="0" algn="just">
              <a:buNone/>
            </a:pPr>
            <a:endParaRPr lang="en-IN" dirty="0"/>
          </a:p>
        </p:txBody>
      </p:sp>
    </p:spTree>
    <p:extLst>
      <p:ext uri="{BB962C8B-B14F-4D97-AF65-F5344CB8AC3E}">
        <p14:creationId xmlns:p14="http://schemas.microsoft.com/office/powerpoint/2010/main" val="1852482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AC68-37E5-8D85-B116-1F00EDA53F71}"/>
              </a:ext>
            </a:extLst>
          </p:cNvPr>
          <p:cNvSpPr>
            <a:spLocks noGrp="1"/>
          </p:cNvSpPr>
          <p:nvPr>
            <p:ph type="title"/>
          </p:nvPr>
        </p:nvSpPr>
        <p:spPr>
          <a:xfrm>
            <a:off x="1451579" y="1391655"/>
            <a:ext cx="9603275" cy="462099"/>
          </a:xfrm>
        </p:spPr>
        <p:txBody>
          <a:bodyPr>
            <a:noAutofit/>
          </a:bodyPr>
          <a:lstStyle/>
          <a:p>
            <a:r>
              <a:rPr lang="en-IN" sz="2400" i="0" dirty="0">
                <a:solidFill>
                  <a:srgbClr val="111111"/>
                </a:solidFill>
                <a:effectLst/>
                <a:latin typeface="Algerian" panose="04020705040A02060702" pitchFamily="82" charset="0"/>
              </a:rPr>
              <a:t>Product Standards</a:t>
            </a:r>
            <a:br>
              <a:rPr lang="en-IN" sz="2400" i="0" dirty="0">
                <a:solidFill>
                  <a:srgbClr val="111111"/>
                </a:solidFill>
                <a:effectLst/>
                <a:latin typeface="Algerian" panose="04020705040A02060702" pitchFamily="82" charset="0"/>
              </a:rPr>
            </a:br>
            <a:br>
              <a:rPr lang="en-IN" sz="2400" dirty="0">
                <a:latin typeface="Algerian" panose="04020705040A02060702" pitchFamily="82" charset="0"/>
              </a:rPr>
            </a:br>
            <a:endParaRPr lang="en-IN" sz="2400" dirty="0">
              <a:latin typeface="Algerian" panose="04020705040A02060702" pitchFamily="82" charset="0"/>
            </a:endParaRPr>
          </a:p>
        </p:txBody>
      </p:sp>
      <p:sp>
        <p:nvSpPr>
          <p:cNvPr id="3" name="Content Placeholder 2">
            <a:extLst>
              <a:ext uri="{FF2B5EF4-FFF2-40B4-BE49-F238E27FC236}">
                <a16:creationId xmlns:a16="http://schemas.microsoft.com/office/drawing/2014/main" id="{7FCE9A7F-17C0-8AA0-7257-2D1A4B34F339}"/>
              </a:ext>
            </a:extLst>
          </p:cNvPr>
          <p:cNvSpPr>
            <a:spLocks noGrp="1"/>
          </p:cNvSpPr>
          <p:nvPr>
            <p:ph idx="1"/>
          </p:nvPr>
        </p:nvSpPr>
        <p:spPr/>
        <p:txBody>
          <a:bodyPr>
            <a:normAutofit/>
          </a:bodyPr>
          <a:lstStyle/>
          <a:p>
            <a:pPr algn="just"/>
            <a:r>
              <a:rPr lang="en-US" b="0" i="0" dirty="0">
                <a:solidFill>
                  <a:srgbClr val="111111"/>
                </a:solidFill>
                <a:effectLst/>
                <a:latin typeface="Times New Roman" panose="02020603050405020304" pitchFamily="18" charset="0"/>
                <a:cs typeface="Times New Roman" panose="02020603050405020304" pitchFamily="18" charset="0"/>
              </a:rPr>
              <a:t>Product safety and low-quality products or materials are typically top concerns when enacting product standards. Product standard protectionism can be a barrier that limits imports based on a country’s internal controls.</a:t>
            </a:r>
          </a:p>
          <a:p>
            <a:pPr algn="just"/>
            <a:r>
              <a:rPr lang="en-US" b="0" i="0" dirty="0">
                <a:solidFill>
                  <a:srgbClr val="111111"/>
                </a:solidFill>
                <a:effectLst/>
                <a:latin typeface="Times New Roman" panose="02020603050405020304" pitchFamily="18" charset="0"/>
                <a:cs typeface="Times New Roman" panose="02020603050405020304" pitchFamily="18" charset="0"/>
              </a:rPr>
              <a:t>Some countries may have lower regulatory standards in the areas of food preparation, </a:t>
            </a:r>
            <a:r>
              <a:rPr lang="en-US" b="0" i="0" u="sng" dirty="0">
                <a:solidFill>
                  <a:srgbClr val="2C40D0"/>
                </a:solidFill>
                <a:effectLst/>
                <a:latin typeface="Times New Roman" panose="02020603050405020304" pitchFamily="18" charset="0"/>
                <a:cs typeface="Times New Roman" panose="02020603050405020304" pitchFamily="18" charset="0"/>
                <a:hlinkClick r:id="rId2"/>
              </a:rPr>
              <a:t>intellectual property</a:t>
            </a:r>
            <a:r>
              <a:rPr lang="en-US" b="0" i="0" dirty="0">
                <a:solidFill>
                  <a:srgbClr val="111111"/>
                </a:solidFill>
                <a:effectLst/>
                <a:latin typeface="Times New Roman" panose="02020603050405020304" pitchFamily="18" charset="0"/>
                <a:cs typeface="Times New Roman" panose="02020603050405020304" pitchFamily="18" charset="0"/>
              </a:rPr>
              <a:t> enforcement, or materials production. This can lead to a product standard requirement or a blockage of certain imports due to regulatory enforcement. Overall, restricting imports through the implementation of product standards can often lead to a higher volume of production domestically.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27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DE20-59B5-3D8F-4E0D-24830A5D3B01}"/>
              </a:ext>
            </a:extLst>
          </p:cNvPr>
          <p:cNvSpPr>
            <a:spLocks noGrp="1"/>
          </p:cNvSpPr>
          <p:nvPr>
            <p:ph type="title"/>
          </p:nvPr>
        </p:nvSpPr>
        <p:spPr>
          <a:xfrm>
            <a:off x="1451579" y="1391654"/>
            <a:ext cx="9603275" cy="516021"/>
          </a:xfrm>
        </p:spPr>
        <p:txBody>
          <a:bodyPr>
            <a:noAutofit/>
          </a:bodyPr>
          <a:lstStyle/>
          <a:p>
            <a:r>
              <a:rPr lang="en-IN" sz="2400" b="0" i="0" dirty="0">
                <a:solidFill>
                  <a:srgbClr val="111111"/>
                </a:solidFill>
                <a:effectLst/>
                <a:latin typeface="Algerian" panose="04020705040A02060702" pitchFamily="82" charset="0"/>
              </a:rPr>
              <a:t>Government Subsidies</a:t>
            </a:r>
            <a:br>
              <a:rPr lang="en-IN" sz="2400" b="0" i="0" dirty="0">
                <a:solidFill>
                  <a:srgbClr val="111111"/>
                </a:solidFill>
                <a:effectLst/>
                <a:latin typeface="Algerian" panose="04020705040A02060702" pitchFamily="82" charset="0"/>
              </a:rPr>
            </a:br>
            <a:endParaRPr lang="en-IN" sz="2400" dirty="0">
              <a:latin typeface="Algerian" panose="04020705040A02060702" pitchFamily="82" charset="0"/>
            </a:endParaRPr>
          </a:p>
        </p:txBody>
      </p:sp>
      <p:sp>
        <p:nvSpPr>
          <p:cNvPr id="3" name="Content Placeholder 2">
            <a:extLst>
              <a:ext uri="{FF2B5EF4-FFF2-40B4-BE49-F238E27FC236}">
                <a16:creationId xmlns:a16="http://schemas.microsoft.com/office/drawing/2014/main" id="{5DE74C7F-2FAF-20CC-13B8-A002E9112359}"/>
              </a:ext>
            </a:extLst>
          </p:cNvPr>
          <p:cNvSpPr>
            <a:spLocks noGrp="1"/>
          </p:cNvSpPr>
          <p:nvPr>
            <p:ph idx="1"/>
          </p:nvPr>
        </p:nvSpPr>
        <p:spPr/>
        <p:txBody>
          <a:bodyPr/>
          <a:lstStyle/>
          <a:p>
            <a:pPr algn="just"/>
            <a:r>
              <a:rPr lang="en-US" b="0" i="0" dirty="0">
                <a:solidFill>
                  <a:srgbClr val="111111"/>
                </a:solidFill>
                <a:effectLst/>
                <a:latin typeface="Times New Roman" panose="02020603050405020304" pitchFamily="18" charset="0"/>
                <a:cs typeface="Times New Roman" panose="02020603050405020304" pitchFamily="18" charset="0"/>
              </a:rPr>
              <a:t>Government subsidies can come in various forms. Generally, they may be direct or indirect. Direct subsidies provide businesses with cash payments. Indirect subsidies come in the form of special savings such as interest-free loans and tax breaks.</a:t>
            </a:r>
          </a:p>
          <a:p>
            <a:pPr algn="just"/>
            <a:r>
              <a:rPr lang="en-US" b="0" i="0" dirty="0">
                <a:solidFill>
                  <a:srgbClr val="111111"/>
                </a:solidFill>
                <a:effectLst/>
                <a:latin typeface="Times New Roman" panose="02020603050405020304" pitchFamily="18" charset="0"/>
                <a:cs typeface="Times New Roman" panose="02020603050405020304" pitchFamily="18" charset="0"/>
              </a:rPr>
              <a:t>When exploring subsidies, government officials may choose to provide direct or indirect subsidies in the areas of production, employment, tax, property, and more.</a:t>
            </a:r>
          </a:p>
          <a:p>
            <a:pPr algn="just"/>
            <a:r>
              <a:rPr lang="en-US" b="0" i="0" dirty="0">
                <a:solidFill>
                  <a:srgbClr val="111111"/>
                </a:solidFill>
                <a:effectLst/>
                <a:latin typeface="Times New Roman" panose="02020603050405020304" pitchFamily="18" charset="0"/>
                <a:cs typeface="Times New Roman" panose="02020603050405020304" pitchFamily="18" charset="0"/>
              </a:rPr>
              <a:t>When seeking to boost a country’s balance of trade, a country might also choose to offer subsidies to businesses for exports. Export subsidies provide an incentive for domestic businesses to expand globally by increasing their exports internationally.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60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A1958-CDDE-E970-FECA-E9790DC6DC4C}"/>
              </a:ext>
            </a:extLst>
          </p:cNvPr>
          <p:cNvSpPr>
            <a:spLocks noGrp="1"/>
          </p:cNvSpPr>
          <p:nvPr>
            <p:ph type="title"/>
          </p:nvPr>
        </p:nvSpPr>
        <p:spPr>
          <a:xfrm>
            <a:off x="1451579" y="1391655"/>
            <a:ext cx="9603275" cy="462099"/>
          </a:xfrm>
        </p:spPr>
        <p:txBody>
          <a:bodyPr>
            <a:noAutofit/>
          </a:bodyPr>
          <a:lstStyle/>
          <a:p>
            <a:r>
              <a:rPr lang="en-US" sz="2400" b="0" i="0" dirty="0">
                <a:solidFill>
                  <a:srgbClr val="111111"/>
                </a:solidFill>
                <a:effectLst/>
                <a:latin typeface="Algerian" panose="04020705040A02060702" pitchFamily="82" charset="0"/>
              </a:rPr>
              <a:t>What Are Examples of Protectionism?</a:t>
            </a:r>
            <a:br>
              <a:rPr lang="en-US" sz="2400" b="0" i="0" dirty="0">
                <a:solidFill>
                  <a:srgbClr val="111111"/>
                </a:solidFill>
                <a:effectLst/>
                <a:latin typeface="Algerian" panose="04020705040A02060702" pitchFamily="82" charset="0"/>
              </a:rPr>
            </a:br>
            <a:endParaRPr lang="en-IN" sz="2400" dirty="0">
              <a:latin typeface="Algerian" panose="04020705040A02060702" pitchFamily="82" charset="0"/>
            </a:endParaRPr>
          </a:p>
        </p:txBody>
      </p:sp>
      <p:sp>
        <p:nvSpPr>
          <p:cNvPr id="3" name="Content Placeholder 2">
            <a:extLst>
              <a:ext uri="{FF2B5EF4-FFF2-40B4-BE49-F238E27FC236}">
                <a16:creationId xmlns:a16="http://schemas.microsoft.com/office/drawing/2014/main" id="{70DA8C44-A100-75FD-A1A1-4407E7623EFF}"/>
              </a:ext>
            </a:extLst>
          </p:cNvPr>
          <p:cNvSpPr>
            <a:spLocks noGrp="1"/>
          </p:cNvSpPr>
          <p:nvPr>
            <p:ph idx="1"/>
          </p:nvPr>
        </p:nvSpPr>
        <p:spPr/>
        <p:txBody>
          <a:bodyPr>
            <a:normAutofit/>
          </a:bodyPr>
          <a:lstStyle/>
          <a:p>
            <a:pPr marL="0" indent="0" algn="just">
              <a:buNone/>
            </a:pPr>
            <a:r>
              <a:rPr lang="en-US" sz="2400" b="0" i="0" dirty="0">
                <a:solidFill>
                  <a:srgbClr val="111111"/>
                </a:solidFill>
                <a:effectLst/>
                <a:latin typeface="Times New Roman" panose="02020603050405020304" pitchFamily="18" charset="0"/>
                <a:cs typeface="Times New Roman" panose="02020603050405020304" pitchFamily="18" charset="0"/>
              </a:rPr>
              <a:t>Common examples of protectionism, or tools that are used to implement a policy of protectionism include tariffs, quotas, and subsidies. All of these tools are meant to promote domestic companies by making foreign goods more expensive or scarce.</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61788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52</TotalTime>
  <Words>777</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Algerian</vt:lpstr>
      <vt:lpstr>Arial</vt:lpstr>
      <vt:lpstr>Gill Sans MT</vt:lpstr>
      <vt:lpstr>SourceSansPro</vt:lpstr>
      <vt:lpstr>Stencil</vt:lpstr>
      <vt:lpstr>Times New Roman</vt:lpstr>
      <vt:lpstr>Wingdings</vt:lpstr>
      <vt:lpstr>Gallery</vt:lpstr>
      <vt:lpstr>PowerPoint Presentation</vt:lpstr>
      <vt:lpstr>What Is Protectionism?</vt:lpstr>
      <vt:lpstr>Understanding Protectionism</vt:lpstr>
      <vt:lpstr>PowerPoint Presentation</vt:lpstr>
      <vt:lpstr>Types of Protectionist </vt:lpstr>
      <vt:lpstr>Import Quotas </vt:lpstr>
      <vt:lpstr>Product Standards  </vt:lpstr>
      <vt:lpstr>Government Subsidies </vt:lpstr>
      <vt:lpstr>What Are Examples of Protectionism?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Protectionism?</dc:title>
  <dc:creator>Shailee Upadhayay</dc:creator>
  <cp:lastModifiedBy>Shailee Upadhayay</cp:lastModifiedBy>
  <cp:revision>1</cp:revision>
  <dcterms:created xsi:type="dcterms:W3CDTF">2023-02-14T08:44:41Z</dcterms:created>
  <dcterms:modified xsi:type="dcterms:W3CDTF">2023-02-18T13:50:55Z</dcterms:modified>
</cp:coreProperties>
</file>