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58" r:id="rId5"/>
    <p:sldId id="259"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E2A8520-EA9A-434E-AC7A-D01499D79D7E}"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A9390-2E08-46B5-8873-69C452C3EF7E}" type="slidenum">
              <a:rPr lang="en-US" smtClean="0"/>
              <a:t>‹#›</a:t>
            </a:fld>
            <a:endParaRPr lang="en-US"/>
          </a:p>
        </p:txBody>
      </p:sp>
    </p:spTree>
    <p:extLst>
      <p:ext uri="{BB962C8B-B14F-4D97-AF65-F5344CB8AC3E}">
        <p14:creationId xmlns:p14="http://schemas.microsoft.com/office/powerpoint/2010/main" val="845402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2A8520-EA9A-434E-AC7A-D01499D79D7E}" type="datetimeFigureOut">
              <a:rPr lang="en-US" smtClean="0"/>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A9390-2E08-46B5-8873-69C452C3EF7E}" type="slidenum">
              <a:rPr lang="en-US" smtClean="0"/>
              <a:t>‹#›</a:t>
            </a:fld>
            <a:endParaRPr lang="en-US"/>
          </a:p>
        </p:txBody>
      </p:sp>
    </p:spTree>
    <p:extLst>
      <p:ext uri="{BB962C8B-B14F-4D97-AF65-F5344CB8AC3E}">
        <p14:creationId xmlns:p14="http://schemas.microsoft.com/office/powerpoint/2010/main" val="41114419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3E2A8520-EA9A-434E-AC7A-D01499D79D7E}"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A9390-2E08-46B5-8873-69C452C3EF7E}" type="slidenum">
              <a:rPr lang="en-US" smtClean="0"/>
              <a:t>‹#›</a:t>
            </a:fld>
            <a:endParaRPr lang="en-US"/>
          </a:p>
        </p:txBody>
      </p:sp>
    </p:spTree>
    <p:extLst>
      <p:ext uri="{BB962C8B-B14F-4D97-AF65-F5344CB8AC3E}">
        <p14:creationId xmlns:p14="http://schemas.microsoft.com/office/powerpoint/2010/main" val="37291760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3E2A8520-EA9A-434E-AC7A-D01499D79D7E}" type="datetimeFigureOut">
              <a:rPr lang="en-US" smtClean="0"/>
              <a:t>1/14/2023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EA9390-2E08-46B5-8873-69C452C3EF7E}" type="slidenum">
              <a:rPr lang="en-US" smtClean="0"/>
              <a:t>‹#›</a:t>
            </a:fld>
            <a:endParaRPr lang="en-US"/>
          </a:p>
        </p:txBody>
      </p:sp>
    </p:spTree>
    <p:extLst>
      <p:ext uri="{BB962C8B-B14F-4D97-AF65-F5344CB8AC3E}">
        <p14:creationId xmlns:p14="http://schemas.microsoft.com/office/powerpoint/2010/main" val="36368723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2A8520-EA9A-434E-AC7A-D01499D79D7E}"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A9390-2E08-46B5-8873-69C452C3EF7E}" type="slidenum">
              <a:rPr lang="en-US" smtClean="0"/>
              <a:t>‹#›</a:t>
            </a:fld>
            <a:endParaRPr lang="en-US"/>
          </a:p>
        </p:txBody>
      </p:sp>
    </p:spTree>
    <p:extLst>
      <p:ext uri="{BB962C8B-B14F-4D97-AF65-F5344CB8AC3E}">
        <p14:creationId xmlns:p14="http://schemas.microsoft.com/office/powerpoint/2010/main" val="4097548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2A8520-EA9A-434E-AC7A-D01499D79D7E}"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A9390-2E08-46B5-8873-69C452C3EF7E}" type="slidenum">
              <a:rPr lang="en-US" smtClean="0"/>
              <a:t>‹#›</a:t>
            </a:fld>
            <a:endParaRPr lang="en-US"/>
          </a:p>
        </p:txBody>
      </p:sp>
    </p:spTree>
    <p:extLst>
      <p:ext uri="{BB962C8B-B14F-4D97-AF65-F5344CB8AC3E}">
        <p14:creationId xmlns:p14="http://schemas.microsoft.com/office/powerpoint/2010/main" val="3069390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E2A8520-EA9A-434E-AC7A-D01499D79D7E}"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A9390-2E08-46B5-8873-69C452C3EF7E}" type="slidenum">
              <a:rPr lang="en-US" smtClean="0"/>
              <a:t>‹#›</a:t>
            </a:fld>
            <a:endParaRPr lang="en-US"/>
          </a:p>
        </p:txBody>
      </p:sp>
    </p:spTree>
    <p:extLst>
      <p:ext uri="{BB962C8B-B14F-4D97-AF65-F5344CB8AC3E}">
        <p14:creationId xmlns:p14="http://schemas.microsoft.com/office/powerpoint/2010/main" val="3224178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E2A8520-EA9A-434E-AC7A-D01499D79D7E}" type="datetimeFigureOut">
              <a:rPr lang="en-US" smtClean="0"/>
              <a:t>1/14/2023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EA9390-2E08-46B5-8873-69C452C3EF7E}" type="slidenum">
              <a:rPr lang="en-US" smtClean="0"/>
              <a:t>‹#›</a:t>
            </a:fld>
            <a:endParaRPr lang="en-US"/>
          </a:p>
        </p:txBody>
      </p:sp>
    </p:spTree>
    <p:extLst>
      <p:ext uri="{BB962C8B-B14F-4D97-AF65-F5344CB8AC3E}">
        <p14:creationId xmlns:p14="http://schemas.microsoft.com/office/powerpoint/2010/main" val="3585185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E2A8520-EA9A-434E-AC7A-D01499D79D7E}" type="datetimeFigureOut">
              <a:rPr lang="en-US" smtClean="0"/>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A9390-2E08-46B5-8873-69C452C3EF7E}" type="slidenum">
              <a:rPr lang="en-US" smtClean="0"/>
              <a:t>‹#›</a:t>
            </a:fld>
            <a:endParaRPr lang="en-US"/>
          </a:p>
        </p:txBody>
      </p:sp>
    </p:spTree>
    <p:extLst>
      <p:ext uri="{BB962C8B-B14F-4D97-AF65-F5344CB8AC3E}">
        <p14:creationId xmlns:p14="http://schemas.microsoft.com/office/powerpoint/2010/main" val="315406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E2A8520-EA9A-434E-AC7A-D01499D79D7E}" type="datetimeFigureOut">
              <a:rPr lang="en-US" smtClean="0"/>
              <a:t>1/14/2023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EA9390-2E08-46B5-8873-69C452C3EF7E}" type="slidenum">
              <a:rPr lang="en-US" smtClean="0"/>
              <a:t>‹#›</a:t>
            </a:fld>
            <a:endParaRPr lang="en-US"/>
          </a:p>
        </p:txBody>
      </p:sp>
    </p:spTree>
    <p:extLst>
      <p:ext uri="{BB962C8B-B14F-4D97-AF65-F5344CB8AC3E}">
        <p14:creationId xmlns:p14="http://schemas.microsoft.com/office/powerpoint/2010/main" val="1865931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E2A8520-EA9A-434E-AC7A-D01499D79D7E}" type="datetimeFigureOut">
              <a:rPr lang="en-US" smtClean="0"/>
              <a:t>1/14/2023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EA9390-2E08-46B5-8873-69C452C3EF7E}" type="slidenum">
              <a:rPr lang="en-US" smtClean="0"/>
              <a:t>‹#›</a:t>
            </a:fld>
            <a:endParaRPr lang="en-US"/>
          </a:p>
        </p:txBody>
      </p:sp>
    </p:spTree>
    <p:extLst>
      <p:ext uri="{BB962C8B-B14F-4D97-AF65-F5344CB8AC3E}">
        <p14:creationId xmlns:p14="http://schemas.microsoft.com/office/powerpoint/2010/main" val="27043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E2A8520-EA9A-434E-AC7A-D01499D79D7E}" type="datetimeFigureOut">
              <a:rPr lang="en-US" smtClean="0"/>
              <a:t>1/14/2023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EA9390-2E08-46B5-8873-69C452C3EF7E}" type="slidenum">
              <a:rPr lang="en-US" smtClean="0"/>
              <a:t>‹#›</a:t>
            </a:fld>
            <a:endParaRPr lang="en-US"/>
          </a:p>
        </p:txBody>
      </p:sp>
    </p:spTree>
    <p:extLst>
      <p:ext uri="{BB962C8B-B14F-4D97-AF65-F5344CB8AC3E}">
        <p14:creationId xmlns:p14="http://schemas.microsoft.com/office/powerpoint/2010/main" val="6056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2A8520-EA9A-434E-AC7A-D01499D79D7E}" type="datetimeFigureOut">
              <a:rPr lang="en-US" smtClean="0"/>
              <a:t>1/14/2023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EA9390-2E08-46B5-8873-69C452C3EF7E}" type="slidenum">
              <a:rPr lang="en-US" smtClean="0"/>
              <a:t>‹#›</a:t>
            </a:fld>
            <a:endParaRPr lang="en-US"/>
          </a:p>
        </p:txBody>
      </p:sp>
    </p:spTree>
    <p:extLst>
      <p:ext uri="{BB962C8B-B14F-4D97-AF65-F5344CB8AC3E}">
        <p14:creationId xmlns:p14="http://schemas.microsoft.com/office/powerpoint/2010/main" val="1387841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3E2A8520-EA9A-434E-AC7A-D01499D79D7E}" type="datetimeFigureOut">
              <a:rPr lang="en-US" smtClean="0"/>
              <a:t>1/14/2023</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C7EA9390-2E08-46B5-8873-69C452C3EF7E}" type="slidenum">
              <a:rPr lang="en-US" smtClean="0"/>
              <a:t>‹#›</a:t>
            </a:fld>
            <a:endParaRPr lang="en-US"/>
          </a:p>
        </p:txBody>
      </p:sp>
    </p:spTree>
    <p:extLst>
      <p:ext uri="{BB962C8B-B14F-4D97-AF65-F5344CB8AC3E}">
        <p14:creationId xmlns:p14="http://schemas.microsoft.com/office/powerpoint/2010/main" val="4019683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3E2A8520-EA9A-434E-AC7A-D01499D79D7E}" type="datetimeFigureOut">
              <a:rPr lang="en-US" smtClean="0"/>
              <a:t>1/14/2023</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C7EA9390-2E08-46B5-8873-69C452C3EF7E}" type="slidenum">
              <a:rPr lang="en-US" smtClean="0"/>
              <a:t>‹#›</a:t>
            </a:fld>
            <a:endParaRPr lang="en-US"/>
          </a:p>
        </p:txBody>
      </p:sp>
    </p:spTree>
    <p:extLst>
      <p:ext uri="{BB962C8B-B14F-4D97-AF65-F5344CB8AC3E}">
        <p14:creationId xmlns:p14="http://schemas.microsoft.com/office/powerpoint/2010/main" val="2321903120"/>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2476D-2BE4-C01D-3E04-9C4C46B37E3D}"/>
              </a:ext>
            </a:extLst>
          </p:cNvPr>
          <p:cNvSpPr>
            <a:spLocks noGrp="1"/>
          </p:cNvSpPr>
          <p:nvPr>
            <p:ph type="ctrTitle"/>
          </p:nvPr>
        </p:nvSpPr>
        <p:spPr>
          <a:xfrm>
            <a:off x="1524000" y="2819400"/>
            <a:ext cx="9144000" cy="2095499"/>
          </a:xfrm>
        </p:spPr>
        <p:txBody>
          <a:bodyPr>
            <a:normAutofit fontScale="90000"/>
          </a:bodyPr>
          <a:lstStyle/>
          <a:p>
            <a:br>
              <a:rPr lang="en-US" sz="5400" b="1" dirty="0">
                <a:effectLst/>
                <a:latin typeface="Times New Roman" panose="02020603050405020304" pitchFamily="18" charset="0"/>
                <a:ea typeface="Calibri" panose="020F0502020204030204" pitchFamily="34" charset="0"/>
                <a:cs typeface="Cordia New" panose="020B0304020202020204" pitchFamily="34" charset="-34"/>
              </a:rPr>
            </a:br>
            <a:br>
              <a:rPr lang="en-US" sz="5400" b="1" dirty="0">
                <a:effectLst/>
                <a:latin typeface="Times New Roman" panose="02020603050405020304" pitchFamily="18" charset="0"/>
                <a:ea typeface="Calibri" panose="020F0502020204030204" pitchFamily="34" charset="0"/>
                <a:cs typeface="Cordia New" panose="020B0304020202020204" pitchFamily="34" charset="-34"/>
              </a:rPr>
            </a:br>
            <a:br>
              <a:rPr lang="en-US" sz="5400" b="1" dirty="0">
                <a:effectLst/>
                <a:latin typeface="Times New Roman" panose="02020603050405020304" pitchFamily="18" charset="0"/>
                <a:ea typeface="Calibri" panose="020F0502020204030204" pitchFamily="34" charset="0"/>
                <a:cs typeface="Cordia New" panose="020B0304020202020204" pitchFamily="34" charset="-34"/>
              </a:rPr>
            </a:br>
            <a:br>
              <a:rPr lang="en-US" sz="5400" b="1" dirty="0">
                <a:effectLst/>
                <a:latin typeface="Times New Roman" panose="02020603050405020304" pitchFamily="18" charset="0"/>
                <a:ea typeface="Calibri" panose="020F0502020204030204" pitchFamily="34" charset="0"/>
                <a:cs typeface="Cordia New" panose="020B0304020202020204" pitchFamily="34" charset="-34"/>
              </a:rPr>
            </a:br>
            <a:br>
              <a:rPr lang="en-US" sz="5400" b="1" dirty="0">
                <a:effectLst/>
                <a:latin typeface="Times New Roman" panose="02020603050405020304" pitchFamily="18" charset="0"/>
                <a:ea typeface="Calibri" panose="020F0502020204030204" pitchFamily="34" charset="0"/>
                <a:cs typeface="Cordia New" panose="020B0304020202020204" pitchFamily="34" charset="-34"/>
              </a:rPr>
            </a:br>
            <a:r>
              <a:rPr lang="en-US" sz="5400" b="1" dirty="0">
                <a:effectLst/>
                <a:latin typeface="Times New Roman" panose="02020603050405020304" pitchFamily="18" charset="0"/>
                <a:ea typeface="Calibri" panose="020F0502020204030204" pitchFamily="34" charset="0"/>
                <a:cs typeface="Cordia New" panose="020B0304020202020204" pitchFamily="34" charset="-34"/>
              </a:rPr>
              <a:t>Quartile</a:t>
            </a:r>
            <a:br>
              <a:rPr lang="en-US" sz="1800" dirty="0">
                <a:effectLst/>
                <a:latin typeface="Calibri" panose="020F0502020204030204" pitchFamily="34" charset="0"/>
                <a:ea typeface="Calibri" panose="020F0502020204030204" pitchFamily="34" charset="0"/>
                <a:cs typeface="Cordia New" panose="020B0304020202020204" pitchFamily="34" charset="-34"/>
              </a:rPr>
            </a:br>
            <a:endParaRPr lang="en-US" dirty="0"/>
          </a:p>
        </p:txBody>
      </p:sp>
    </p:spTree>
    <p:extLst>
      <p:ext uri="{BB962C8B-B14F-4D97-AF65-F5344CB8AC3E}">
        <p14:creationId xmlns:p14="http://schemas.microsoft.com/office/powerpoint/2010/main" val="127683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21A23-95E6-E737-30BC-26AAD593625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08D9555-D679-4038-ECC1-6B22A8045106}"/>
              </a:ext>
            </a:extLst>
          </p:cNvPr>
          <p:cNvSpPr>
            <a:spLocks noGrp="1"/>
          </p:cNvSpPr>
          <p:nvPr>
            <p:ph idx="1"/>
          </p:nvPr>
        </p:nvSpPr>
        <p:spPr/>
        <p:txBody>
          <a:bodyPr>
            <a:normAutofit/>
          </a:bodyPr>
          <a:lstStyle/>
          <a:p>
            <a:pPr marL="0" marR="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Cordia New" panose="020B0304020202020204" pitchFamily="34" charset="-34"/>
              </a:rPr>
              <a:t>Quartile is a statistical term that divides the data into four quarters. It basically divides the data points into a data set in 4 quarters on the number line. One thing we need to keep in mind is that data points can be random and we have to put those numbers in line first on the number line in ascending order and then divide them into quartiles.</a:t>
            </a:r>
            <a:endParaRPr lang="en-US" sz="1800" dirty="0">
              <a:effectLst/>
              <a:latin typeface="Calibri" panose="020F0502020204030204" pitchFamily="34" charset="0"/>
              <a:ea typeface="Calibri" panose="020F0502020204030204" pitchFamily="34" charset="0"/>
              <a:cs typeface="Cordia New" panose="020B0304020202020204" pitchFamily="34" charset="-34"/>
            </a:endParaRPr>
          </a:p>
          <a:p>
            <a:pPr marL="0" indent="0">
              <a:buNone/>
            </a:pPr>
            <a:endParaRPr lang="en-US" dirty="0"/>
          </a:p>
        </p:txBody>
      </p:sp>
    </p:spTree>
    <p:extLst>
      <p:ext uri="{BB962C8B-B14F-4D97-AF65-F5344CB8AC3E}">
        <p14:creationId xmlns:p14="http://schemas.microsoft.com/office/powerpoint/2010/main" val="3313091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C9E65-EE73-9E6D-8059-17E82C44595C}"/>
              </a:ext>
            </a:extLst>
          </p:cNvPr>
          <p:cNvSpPr>
            <a:spLocks noGrp="1"/>
          </p:cNvSpPr>
          <p:nvPr>
            <p:ph type="title"/>
          </p:nvPr>
        </p:nvSpPr>
        <p:spPr/>
        <p:txBody>
          <a:bodyPr/>
          <a:lstStyle/>
          <a:p>
            <a:r>
              <a:rPr lang="en-US" sz="4000" b="1" dirty="0">
                <a:effectLst/>
                <a:latin typeface="Times New Roman" panose="02020603050405020304" pitchFamily="18" charset="0"/>
                <a:ea typeface="Calibri" panose="020F0502020204030204" pitchFamily="34" charset="0"/>
                <a:cs typeface="Cordia New" panose="020B0304020202020204" pitchFamily="34" charset="-34"/>
              </a:rPr>
              <a:t>In Individual series </a:t>
            </a:r>
            <a:endParaRPr lang="en-US" dirty="0"/>
          </a:p>
        </p:txBody>
      </p:sp>
      <p:sp>
        <p:nvSpPr>
          <p:cNvPr id="3" name="Content Placeholder 2">
            <a:extLst>
              <a:ext uri="{FF2B5EF4-FFF2-40B4-BE49-F238E27FC236}">
                <a16:creationId xmlns:a16="http://schemas.microsoft.com/office/drawing/2014/main" id="{DD6F2E38-29A4-CBD0-D85F-E439ACB75F12}"/>
              </a:ext>
            </a:extLst>
          </p:cNvPr>
          <p:cNvSpPr>
            <a:spLocks noGrp="1"/>
          </p:cNvSpPr>
          <p:nvPr>
            <p:ph idx="1"/>
          </p:nvPr>
        </p:nvSpPr>
        <p:spPr/>
        <p:txBody>
          <a:bodyPr/>
          <a:lstStyle/>
          <a:p>
            <a:pPr marL="342900" marR="0" lvl="0" indent="-342900" algn="just">
              <a:lnSpc>
                <a:spcPct val="107000"/>
              </a:lnSpc>
              <a:spcBef>
                <a:spcPts val="0"/>
              </a:spcBef>
              <a:spcAft>
                <a:spcPts val="800"/>
              </a:spcAft>
              <a:buFont typeface="Symbol" panose="05050102010706020507" pitchFamily="18" charset="2"/>
              <a:buChar char=""/>
            </a:pPr>
            <a:r>
              <a:rPr lang="en-US" sz="1800" dirty="0">
                <a:effectLst/>
                <a:latin typeface="Times New Roman" panose="02020603050405020304" pitchFamily="18" charset="0"/>
                <a:ea typeface="Calibri" panose="020F0502020204030204" pitchFamily="34" charset="0"/>
                <a:cs typeface="Cordia New" panose="020B0304020202020204" pitchFamily="34" charset="-34"/>
              </a:rPr>
              <a:t>1st quartile also known as the lower quartile and is denoted by Q1. It separates the lowest 25% of data from the highest 75%.</a:t>
            </a:r>
          </a:p>
          <a:p>
            <a:pPr marL="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Cordia New" panose="020B0304020202020204" pitchFamily="34" charset="-34"/>
              </a:rPr>
              <a:t>The </a:t>
            </a:r>
            <a:r>
              <a:rPr lang="en-US" dirty="0">
                <a:latin typeface="Times New Roman" panose="02020603050405020304" pitchFamily="18" charset="0"/>
                <a:ea typeface="Calibri" panose="020F0502020204030204" pitchFamily="34" charset="0"/>
                <a:cs typeface="Cordia New" panose="020B0304020202020204" pitchFamily="34" charset="-34"/>
              </a:rPr>
              <a:t>first </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quartile or the 25th percentile is given as:  </a:t>
            </a:r>
            <a:endParaRPr lang="en-US" sz="1800" dirty="0">
              <a:effectLst/>
              <a:latin typeface="Calibri" panose="020F0502020204030204" pitchFamily="34" charset="0"/>
              <a:ea typeface="Calibri" panose="020F0502020204030204" pitchFamily="34" charset="0"/>
              <a:cs typeface="Cordia New" panose="020B0304020202020204" pitchFamily="34" charset="-34"/>
            </a:endParaRPr>
          </a:p>
          <a:p>
            <a:pPr marL="0" marR="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Cordia New" panose="020B0304020202020204" pitchFamily="34" charset="-34"/>
              </a:rPr>
              <a:t>First Quartile (Q1)=((n+1)/4)</a:t>
            </a:r>
            <a:r>
              <a:rPr lang="en-US" sz="1800" dirty="0" err="1">
                <a:effectLst/>
                <a:latin typeface="Times New Roman" panose="02020603050405020304" pitchFamily="18" charset="0"/>
                <a:ea typeface="Calibri" panose="020F0502020204030204" pitchFamily="34" charset="0"/>
                <a:cs typeface="Cordia New" panose="020B0304020202020204" pitchFamily="34" charset="-34"/>
              </a:rPr>
              <a:t>th</a:t>
            </a:r>
            <a:r>
              <a:rPr lang="en-US" sz="1800" dirty="0">
                <a:effectLst/>
                <a:latin typeface="Times New Roman" panose="02020603050405020304" pitchFamily="18" charset="0"/>
                <a:ea typeface="Calibri" panose="020F0502020204030204" pitchFamily="34" charset="0"/>
                <a:cs typeface="Cordia New" panose="020B0304020202020204" pitchFamily="34" charset="-34"/>
              </a:rPr>
              <a:t> Term also known as the lower quartile.</a:t>
            </a:r>
            <a:endParaRPr lang="en-US" sz="1800" dirty="0">
              <a:effectLst/>
              <a:latin typeface="Calibri" panose="020F0502020204030204" pitchFamily="34" charset="0"/>
              <a:ea typeface="Calibri" panose="020F0502020204030204" pitchFamily="34" charset="0"/>
              <a:cs typeface="Cordia New" panose="020B0304020202020204" pitchFamily="34" charset="-34"/>
            </a:endParaRPr>
          </a:p>
          <a:p>
            <a:pPr marL="0" indent="0">
              <a:buNone/>
            </a:pPr>
            <a:endParaRPr lang="en-US" dirty="0"/>
          </a:p>
        </p:txBody>
      </p:sp>
    </p:spTree>
    <p:extLst>
      <p:ext uri="{BB962C8B-B14F-4D97-AF65-F5344CB8AC3E}">
        <p14:creationId xmlns:p14="http://schemas.microsoft.com/office/powerpoint/2010/main" val="2426588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C6F12-D127-39CD-F916-F355060518C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23BD5A5-8C4C-C920-7AFF-92D2A6AE6A82}"/>
              </a:ext>
            </a:extLst>
          </p:cNvPr>
          <p:cNvSpPr>
            <a:spLocks noGrp="1"/>
          </p:cNvSpPr>
          <p:nvPr>
            <p:ph idx="1"/>
          </p:nvPr>
        </p:nvSpPr>
        <p:spPr/>
        <p:txBody>
          <a:bodyPr/>
          <a:lstStyle/>
          <a:p>
            <a:pPr marL="342900" marR="0" lvl="0" indent="-342900" algn="just">
              <a:lnSpc>
                <a:spcPct val="107000"/>
              </a:lnSpc>
              <a:spcBef>
                <a:spcPts val="0"/>
              </a:spcBef>
              <a:spcAft>
                <a:spcPts val="800"/>
              </a:spcAft>
              <a:buFont typeface="Symbol" panose="05050102010706020507" pitchFamily="18" charset="2"/>
              <a:buChar char=""/>
            </a:pPr>
            <a:r>
              <a:rPr lang="en-US" sz="2000" dirty="0">
                <a:effectLst/>
                <a:latin typeface="Times New Roman" panose="02020603050405020304" pitchFamily="18" charset="0"/>
                <a:ea typeface="Calibri" panose="020F0502020204030204" pitchFamily="34" charset="0"/>
                <a:cs typeface="Cordia New" panose="020B0304020202020204" pitchFamily="34" charset="-34"/>
              </a:rPr>
              <a:t>2nd quartile or the middle quartile, denoted by Q2 also the same as the median it divides numbers into 2 equal parts.</a:t>
            </a:r>
            <a:endParaRPr lang="en-US" sz="2000" dirty="0">
              <a:effectLst/>
              <a:latin typeface="Calibri" panose="020F0502020204030204" pitchFamily="34" charset="0"/>
              <a:ea typeface="Calibri" panose="020F0502020204030204" pitchFamily="34" charset="0"/>
              <a:cs typeface="Cordia New" panose="020B0304020202020204" pitchFamily="34" charset="-34"/>
            </a:endParaRPr>
          </a:p>
          <a:p>
            <a:pPr marL="0" marR="0" indent="0" algn="just">
              <a:lnSpc>
                <a:spcPct val="107000"/>
              </a:lnSpc>
              <a:spcBef>
                <a:spcPts val="0"/>
              </a:spcBef>
              <a:spcAft>
                <a:spcPts val="800"/>
              </a:spcAft>
              <a:buNone/>
            </a:pPr>
            <a:r>
              <a:rPr lang="en-US" sz="2000" dirty="0">
                <a:effectLst/>
                <a:latin typeface="Times New Roman" panose="02020603050405020304" pitchFamily="18" charset="0"/>
                <a:ea typeface="Calibri" panose="020F0502020204030204" pitchFamily="34" charset="0"/>
                <a:cs typeface="Cordia New" panose="020B0304020202020204" pitchFamily="34" charset="-34"/>
              </a:rPr>
              <a:t>The second quartile or the 50th percentile or the Median is given as:  </a:t>
            </a:r>
          </a:p>
          <a:p>
            <a:pPr marL="0" marR="0" indent="0" algn="just">
              <a:lnSpc>
                <a:spcPct val="107000"/>
              </a:lnSpc>
              <a:spcBef>
                <a:spcPts val="0"/>
              </a:spcBef>
              <a:spcAft>
                <a:spcPts val="800"/>
              </a:spcAft>
              <a:buNone/>
            </a:pPr>
            <a:r>
              <a:rPr lang="en-US" sz="2000" dirty="0">
                <a:effectLst/>
                <a:latin typeface="Times New Roman" panose="02020603050405020304" pitchFamily="18" charset="0"/>
                <a:ea typeface="Calibri" panose="020F0502020204030204" pitchFamily="34" charset="0"/>
                <a:cs typeface="Cordia New" panose="020B0304020202020204" pitchFamily="34" charset="-34"/>
              </a:rPr>
              <a:t>Second Quartile (Q2)=((n+1)/2)</a:t>
            </a:r>
            <a:r>
              <a:rPr lang="en-US" sz="2000" dirty="0" err="1">
                <a:effectLst/>
                <a:latin typeface="Times New Roman" panose="02020603050405020304" pitchFamily="18" charset="0"/>
                <a:ea typeface="Calibri" panose="020F0502020204030204" pitchFamily="34" charset="0"/>
                <a:cs typeface="Cordia New" panose="020B0304020202020204" pitchFamily="34" charset="-34"/>
              </a:rPr>
              <a:t>th</a:t>
            </a:r>
            <a:r>
              <a:rPr lang="en-US" sz="2000" dirty="0">
                <a:effectLst/>
                <a:latin typeface="Times New Roman" panose="02020603050405020304" pitchFamily="18" charset="0"/>
                <a:ea typeface="Calibri" panose="020F0502020204030204" pitchFamily="34" charset="0"/>
                <a:cs typeface="Cordia New" panose="020B0304020202020204" pitchFamily="34" charset="-34"/>
              </a:rPr>
              <a:t> Term.</a:t>
            </a:r>
            <a:endParaRPr lang="en-US" sz="2000" dirty="0">
              <a:effectLst/>
              <a:latin typeface="Calibri" panose="020F0502020204030204" pitchFamily="34" charset="0"/>
              <a:ea typeface="Calibri" panose="020F0502020204030204" pitchFamily="34" charset="0"/>
              <a:cs typeface="Cordia New" panose="020B0304020202020204" pitchFamily="34" charset="-34"/>
            </a:endParaRPr>
          </a:p>
          <a:p>
            <a:endParaRPr lang="en-US" dirty="0"/>
          </a:p>
        </p:txBody>
      </p:sp>
    </p:spTree>
    <p:extLst>
      <p:ext uri="{BB962C8B-B14F-4D97-AF65-F5344CB8AC3E}">
        <p14:creationId xmlns:p14="http://schemas.microsoft.com/office/powerpoint/2010/main" val="22832526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23871-4F47-2A5E-CC03-9344CEE1F96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3508870-8652-0526-771B-21F5BF6BC44E}"/>
              </a:ext>
            </a:extLst>
          </p:cNvPr>
          <p:cNvSpPr>
            <a:spLocks noGrp="1"/>
          </p:cNvSpPr>
          <p:nvPr>
            <p:ph idx="1"/>
          </p:nvPr>
        </p:nvSpPr>
        <p:spPr/>
        <p:txBody>
          <a:bodyPr/>
          <a:lstStyle/>
          <a:p>
            <a:pPr marL="342900" marR="0" lvl="0" indent="-342900" algn="just">
              <a:lnSpc>
                <a:spcPct val="107000"/>
              </a:lnSpc>
              <a:spcBef>
                <a:spcPts val="0"/>
              </a:spcBef>
              <a:spcAft>
                <a:spcPts val="800"/>
              </a:spcAft>
              <a:buFont typeface="Symbol" panose="05050102010706020507" pitchFamily="18" charset="2"/>
              <a:buChar char=""/>
            </a:pPr>
            <a:r>
              <a:rPr lang="en-US" sz="2000" dirty="0">
                <a:effectLst/>
                <a:latin typeface="Times New Roman" panose="02020603050405020304" pitchFamily="18" charset="0"/>
                <a:ea typeface="Calibri" panose="020F0502020204030204" pitchFamily="34" charset="0"/>
                <a:cs typeface="Cordia New" panose="020B0304020202020204" pitchFamily="34" charset="-34"/>
              </a:rPr>
              <a:t>3rd quartile or the upper quartile, denoted by Q3 separates the highest 25% of data from the lowest 75%.</a:t>
            </a:r>
            <a:endParaRPr lang="en-US" sz="2000" dirty="0">
              <a:effectLst/>
              <a:latin typeface="Calibri" panose="020F0502020204030204" pitchFamily="34" charset="0"/>
              <a:ea typeface="Calibri" panose="020F0502020204030204" pitchFamily="34" charset="0"/>
              <a:cs typeface="Cordia New" panose="020B0304020202020204" pitchFamily="34" charset="-34"/>
            </a:endParaRPr>
          </a:p>
          <a:p>
            <a:pPr marL="0" marR="0" indent="0" algn="just">
              <a:lnSpc>
                <a:spcPct val="107000"/>
              </a:lnSpc>
              <a:spcBef>
                <a:spcPts val="0"/>
              </a:spcBef>
              <a:spcAft>
                <a:spcPts val="800"/>
              </a:spcAft>
              <a:buNone/>
            </a:pPr>
            <a:r>
              <a:rPr lang="en-US" sz="2000" dirty="0">
                <a:effectLst/>
                <a:latin typeface="Times New Roman" panose="02020603050405020304" pitchFamily="18" charset="0"/>
                <a:ea typeface="Calibri" panose="020F0502020204030204" pitchFamily="34" charset="0"/>
                <a:cs typeface="Cordia New" panose="020B0304020202020204" pitchFamily="34" charset="-34"/>
              </a:rPr>
              <a:t>The third Quartile or the 75th Percentile (Q3) is given as: </a:t>
            </a:r>
          </a:p>
          <a:p>
            <a:pPr marL="0" marR="0" indent="0" algn="just">
              <a:lnSpc>
                <a:spcPct val="107000"/>
              </a:lnSpc>
              <a:spcBef>
                <a:spcPts val="0"/>
              </a:spcBef>
              <a:spcAft>
                <a:spcPts val="800"/>
              </a:spcAft>
              <a:buNone/>
            </a:pPr>
            <a:r>
              <a:rPr lang="en-US" sz="2000" dirty="0">
                <a:effectLst/>
                <a:latin typeface="Times New Roman" panose="02020603050405020304" pitchFamily="18" charset="0"/>
                <a:ea typeface="Calibri" panose="020F0502020204030204" pitchFamily="34" charset="0"/>
                <a:cs typeface="Cordia New" panose="020B0304020202020204" pitchFamily="34" charset="-34"/>
              </a:rPr>
              <a:t>Third Quartile(Q3)=(3(n+1)/4)</a:t>
            </a:r>
            <a:r>
              <a:rPr lang="en-US" sz="2000" dirty="0" err="1">
                <a:effectLst/>
                <a:latin typeface="Times New Roman" panose="02020603050405020304" pitchFamily="18" charset="0"/>
                <a:ea typeface="Calibri" panose="020F0502020204030204" pitchFamily="34" charset="0"/>
                <a:cs typeface="Cordia New" panose="020B0304020202020204" pitchFamily="34" charset="-34"/>
              </a:rPr>
              <a:t>th</a:t>
            </a:r>
            <a:r>
              <a:rPr lang="en-US" sz="2000" dirty="0">
                <a:effectLst/>
                <a:latin typeface="Times New Roman" panose="02020603050405020304" pitchFamily="18" charset="0"/>
                <a:ea typeface="Calibri" panose="020F0502020204030204" pitchFamily="34" charset="0"/>
                <a:cs typeface="Cordia New" panose="020B0304020202020204" pitchFamily="34" charset="-34"/>
              </a:rPr>
              <a:t> Term also known as the upper quartile.</a:t>
            </a:r>
            <a:endParaRPr lang="en-US" sz="2000" dirty="0">
              <a:effectLst/>
              <a:latin typeface="Calibri" panose="020F0502020204030204" pitchFamily="34" charset="0"/>
              <a:ea typeface="Calibri" panose="020F0502020204030204" pitchFamily="34" charset="0"/>
              <a:cs typeface="Cordia New" panose="020B0304020202020204" pitchFamily="34" charset="-34"/>
            </a:endParaRPr>
          </a:p>
          <a:p>
            <a:pPr marL="0" indent="0">
              <a:buNone/>
            </a:pPr>
            <a:endParaRPr lang="en-US" dirty="0"/>
          </a:p>
        </p:txBody>
      </p:sp>
    </p:spTree>
    <p:extLst>
      <p:ext uri="{BB962C8B-B14F-4D97-AF65-F5344CB8AC3E}">
        <p14:creationId xmlns:p14="http://schemas.microsoft.com/office/powerpoint/2010/main" val="3292220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B37D5-4FA2-9C7C-2094-12AC0988E308}"/>
              </a:ext>
            </a:extLst>
          </p:cNvPr>
          <p:cNvSpPr>
            <a:spLocks noGrp="1"/>
          </p:cNvSpPr>
          <p:nvPr>
            <p:ph type="title"/>
          </p:nvPr>
        </p:nvSpPr>
        <p:spPr/>
        <p:txBody>
          <a:bodyPr/>
          <a:lstStyle/>
          <a:p>
            <a:r>
              <a:rPr lang="en-US" sz="4000" b="1" dirty="0">
                <a:effectLst/>
                <a:latin typeface="Times New Roman" panose="02020603050405020304" pitchFamily="18" charset="0"/>
                <a:ea typeface="Calibri" panose="020F0502020204030204" pitchFamily="34" charset="0"/>
                <a:cs typeface="Cordia New" panose="020B0304020202020204" pitchFamily="34" charset="-34"/>
              </a:rPr>
              <a:t>In Discrete series </a:t>
            </a:r>
            <a:endParaRPr lang="en-US" dirty="0"/>
          </a:p>
        </p:txBody>
      </p:sp>
      <p:sp>
        <p:nvSpPr>
          <p:cNvPr id="3" name="Content Placeholder 2">
            <a:extLst>
              <a:ext uri="{FF2B5EF4-FFF2-40B4-BE49-F238E27FC236}">
                <a16:creationId xmlns:a16="http://schemas.microsoft.com/office/drawing/2014/main" id="{F515C21C-C8F4-AE29-181C-17E17BFA0EDB}"/>
              </a:ext>
            </a:extLst>
          </p:cNvPr>
          <p:cNvSpPr>
            <a:spLocks noGrp="1"/>
          </p:cNvSpPr>
          <p:nvPr>
            <p:ph idx="1"/>
          </p:nvPr>
        </p:nvSpPr>
        <p:spPr/>
        <p:txBody>
          <a:bodyPr/>
          <a:lstStyle/>
          <a:p>
            <a:pPr marL="0" marR="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Cordia New" panose="020B0304020202020204" pitchFamily="34" charset="-34"/>
              </a:rPr>
              <a:t>For calculating quartiles in discrete series, check if the series is in the increasing order of magnitude or not. If not, arrange it in ascending order. Then, find the Cumulative frequencies and apply the same formula as given in the case of individual series to find quarters.</a:t>
            </a:r>
            <a:endParaRPr lang="en-US" sz="1800" dirty="0">
              <a:effectLst/>
              <a:latin typeface="Calibri" panose="020F0502020204030204" pitchFamily="34" charset="0"/>
              <a:ea typeface="Calibri" panose="020F0502020204030204" pitchFamily="34" charset="0"/>
              <a:cs typeface="Cordia New" panose="020B0304020202020204" pitchFamily="34" charset="-34"/>
            </a:endParaRPr>
          </a:p>
          <a:p>
            <a:endParaRPr lang="en-US" dirty="0"/>
          </a:p>
        </p:txBody>
      </p:sp>
    </p:spTree>
    <p:extLst>
      <p:ext uri="{BB962C8B-B14F-4D97-AF65-F5344CB8AC3E}">
        <p14:creationId xmlns:p14="http://schemas.microsoft.com/office/powerpoint/2010/main" val="31812551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75284B-2E40-819D-E5E9-DAB7215A5411}"/>
              </a:ext>
            </a:extLst>
          </p:cNvPr>
          <p:cNvSpPr>
            <a:spLocks noGrp="1"/>
          </p:cNvSpPr>
          <p:nvPr>
            <p:ph type="title"/>
          </p:nvPr>
        </p:nvSpPr>
        <p:spPr/>
        <p:txBody>
          <a:bodyPr/>
          <a:lstStyle/>
          <a:p>
            <a:r>
              <a:rPr lang="en-US" sz="4000" b="1" dirty="0">
                <a:effectLst/>
                <a:latin typeface="Times New Roman" panose="02020603050405020304" pitchFamily="18" charset="0"/>
                <a:ea typeface="Calibri" panose="020F0502020204030204" pitchFamily="34" charset="0"/>
                <a:cs typeface="Cordia New" panose="020B0304020202020204" pitchFamily="34" charset="-34"/>
              </a:rPr>
              <a:t>In continuous series</a:t>
            </a:r>
            <a:endParaRPr lang="en-US" dirty="0"/>
          </a:p>
        </p:txBody>
      </p:sp>
      <p:sp>
        <p:nvSpPr>
          <p:cNvPr id="3" name="Content Placeholder 2">
            <a:extLst>
              <a:ext uri="{FF2B5EF4-FFF2-40B4-BE49-F238E27FC236}">
                <a16:creationId xmlns:a16="http://schemas.microsoft.com/office/drawing/2014/main" id="{955B6C1A-3DFF-2647-F64C-551FBEA20491}"/>
              </a:ext>
            </a:extLst>
          </p:cNvPr>
          <p:cNvSpPr>
            <a:spLocks noGrp="1"/>
          </p:cNvSpPr>
          <p:nvPr>
            <p:ph idx="1"/>
          </p:nvPr>
        </p:nvSpPr>
        <p:spPr/>
        <p:txBody>
          <a:bodyPr/>
          <a:lstStyle/>
          <a:p>
            <a:pPr marL="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Cordia New" panose="020B0304020202020204" pitchFamily="34" charset="-34"/>
              </a:rPr>
              <a:t>Quartiles for Continuous series (grouped data)</a:t>
            </a:r>
            <a:endParaRPr lang="en-US" sz="1800" dirty="0">
              <a:effectLst/>
              <a:latin typeface="Calibri" panose="020F0502020204030204" pitchFamily="34" charset="0"/>
              <a:ea typeface="Calibri" panose="020F0502020204030204" pitchFamily="34" charset="0"/>
              <a:cs typeface="Cordia New" panose="020B0304020202020204" pitchFamily="34" charset="-34"/>
            </a:endParaRPr>
          </a:p>
          <a:p>
            <a:pPr marL="0" marR="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Cordia New" panose="020B0304020202020204" pitchFamily="34" charset="-34"/>
              </a:rPr>
              <a:t>Step 1: Find cumulative frequencies</a:t>
            </a:r>
            <a:endParaRPr lang="en-US" sz="1800" dirty="0">
              <a:effectLst/>
              <a:latin typeface="Calibri" panose="020F0502020204030204" pitchFamily="34" charset="0"/>
              <a:ea typeface="Calibri" panose="020F0502020204030204" pitchFamily="34" charset="0"/>
              <a:cs typeface="Cordia New" panose="020B0304020202020204" pitchFamily="34" charset="-34"/>
            </a:endParaRPr>
          </a:p>
          <a:p>
            <a:pPr marL="0" marR="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Cordia New" panose="020B0304020202020204" pitchFamily="34" charset="-34"/>
              </a:rPr>
              <a:t>Step 2: Find (N/4)</a:t>
            </a:r>
            <a:endParaRPr lang="en-US" sz="1800" dirty="0">
              <a:effectLst/>
              <a:latin typeface="Calibri" panose="020F0502020204030204" pitchFamily="34" charset="0"/>
              <a:ea typeface="Calibri" panose="020F0502020204030204" pitchFamily="34" charset="0"/>
              <a:cs typeface="Cordia New" panose="020B0304020202020204" pitchFamily="34" charset="-34"/>
            </a:endParaRPr>
          </a:p>
          <a:p>
            <a:pPr marL="0" marR="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Cordia New" panose="020B0304020202020204" pitchFamily="34" charset="-34"/>
              </a:rPr>
              <a:t>Step 3: Q1 class is the class interval corresponding to the value of the cumulative frequency just greater than (N/4)</a:t>
            </a:r>
            <a:endParaRPr lang="en-US" sz="1800" dirty="0">
              <a:effectLst/>
              <a:latin typeface="Calibri" panose="020F0502020204030204" pitchFamily="34" charset="0"/>
              <a:ea typeface="Calibri" panose="020F0502020204030204" pitchFamily="34" charset="0"/>
              <a:cs typeface="Cordia New" panose="020B0304020202020204" pitchFamily="34" charset="-34"/>
            </a:endParaRPr>
          </a:p>
          <a:p>
            <a:pPr marL="0" marR="0" indent="0" algn="just">
              <a:lnSpc>
                <a:spcPct val="107000"/>
              </a:lnSpc>
              <a:spcBef>
                <a:spcPts val="0"/>
              </a:spcBef>
              <a:spcAft>
                <a:spcPts val="800"/>
              </a:spcAft>
              <a:buNone/>
            </a:pPr>
            <a:r>
              <a:rPr lang="en-US" sz="1800" dirty="0">
                <a:effectLst/>
                <a:latin typeface="Times New Roman" panose="02020603050405020304" pitchFamily="18" charset="0"/>
                <a:ea typeface="Calibri" panose="020F0502020204030204" pitchFamily="34" charset="0"/>
                <a:cs typeface="Cordia New" panose="020B0304020202020204" pitchFamily="34" charset="-34"/>
              </a:rPr>
              <a:t>Step 4: Q3 class is the class interval corresponding to the value of the cumulative frequency just greater than 3 (N/4)</a:t>
            </a:r>
            <a:endParaRPr lang="en-US" sz="1800" dirty="0">
              <a:effectLst/>
              <a:latin typeface="Calibri" panose="020F0502020204030204" pitchFamily="34" charset="0"/>
              <a:ea typeface="Calibri" panose="020F0502020204030204" pitchFamily="34" charset="0"/>
              <a:cs typeface="Cordia New" panose="020B0304020202020204" pitchFamily="34" charset="-34"/>
            </a:endParaRPr>
          </a:p>
          <a:p>
            <a:endParaRPr lang="en-US" dirty="0"/>
          </a:p>
        </p:txBody>
      </p:sp>
    </p:spTree>
    <p:extLst>
      <p:ext uri="{BB962C8B-B14F-4D97-AF65-F5344CB8AC3E}">
        <p14:creationId xmlns:p14="http://schemas.microsoft.com/office/powerpoint/2010/main" val="768104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5DDBF0E-E510-102F-18BF-2BEDC6218E9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962149" y="57150"/>
            <a:ext cx="8315325" cy="6610350"/>
          </a:xfrm>
        </p:spPr>
      </p:pic>
    </p:spTree>
    <p:extLst>
      <p:ext uri="{BB962C8B-B14F-4D97-AF65-F5344CB8AC3E}">
        <p14:creationId xmlns:p14="http://schemas.microsoft.com/office/powerpoint/2010/main" val="13743042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25</TotalTime>
  <Words>381</Words>
  <Application>Microsoft Office PowerPoint</Application>
  <PresentationFormat>Widescreen</PresentationFormat>
  <Paragraphs>20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Calibri</vt:lpstr>
      <vt:lpstr>Century Gothic</vt:lpstr>
      <vt:lpstr>Symbol</vt:lpstr>
      <vt:lpstr>Times New Roman</vt:lpstr>
      <vt:lpstr>Wingdings 2</vt:lpstr>
      <vt:lpstr>Quotable</vt:lpstr>
      <vt:lpstr>     Quartile </vt:lpstr>
      <vt:lpstr>PowerPoint Presentation</vt:lpstr>
      <vt:lpstr>In Individual series </vt:lpstr>
      <vt:lpstr>PowerPoint Presentation</vt:lpstr>
      <vt:lpstr>PowerPoint Presentation</vt:lpstr>
      <vt:lpstr>In Discrete series </vt:lpstr>
      <vt:lpstr>In continuous series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Quartile </dc:title>
  <dc:creator>Ananya Priya</dc:creator>
  <cp:lastModifiedBy>Ananya Priya</cp:lastModifiedBy>
  <cp:revision>4</cp:revision>
  <dcterms:created xsi:type="dcterms:W3CDTF">2023-01-14T12:51:48Z</dcterms:created>
  <dcterms:modified xsi:type="dcterms:W3CDTF">2023-01-14T13:34:22Z</dcterms:modified>
</cp:coreProperties>
</file>