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E652B6-5A75-4AB7-9099-836997A253FC}"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A1756-9195-4F3B-843F-71221D65E22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652B6-5A75-4AB7-9099-836997A253FC}"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A1756-9195-4F3B-843F-71221D65E2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652B6-5A75-4AB7-9099-836997A253FC}"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A1756-9195-4F3B-843F-71221D65E2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652B6-5A75-4AB7-9099-836997A253FC}"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A1756-9195-4F3B-843F-71221D65E22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E652B6-5A75-4AB7-9099-836997A253FC}"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A1756-9195-4F3B-843F-71221D65E22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E652B6-5A75-4AB7-9099-836997A253FC}"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A1756-9195-4F3B-843F-71221D65E22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E652B6-5A75-4AB7-9099-836997A253FC}" type="datetimeFigureOut">
              <a:rPr lang="en-US" smtClean="0"/>
              <a:t>11/29/2023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7A1756-9195-4F3B-843F-71221D65E22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E652B6-5A75-4AB7-9099-836997A253FC}" type="datetimeFigureOut">
              <a:rPr lang="en-US" smtClean="0"/>
              <a:t>11/29/2023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7A1756-9195-4F3B-843F-71221D65E2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652B6-5A75-4AB7-9099-836997A253FC}" type="datetimeFigureOut">
              <a:rPr lang="en-US" smtClean="0"/>
              <a:t>11/29/2023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7A1756-9195-4F3B-843F-71221D65E2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652B6-5A75-4AB7-9099-836997A253FC}"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A1756-9195-4F3B-843F-71221D65E22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652B6-5A75-4AB7-9099-836997A253FC}"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A1756-9195-4F3B-843F-71221D65E22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652B6-5A75-4AB7-9099-836997A253FC}" type="datetimeFigureOut">
              <a:rPr lang="en-US" smtClean="0"/>
              <a:t>11/29/2023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A1756-9195-4F3B-843F-71221D65E2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1582726"/>
          </a:xfrm>
        </p:spPr>
        <p:txBody>
          <a:bodyPr>
            <a:noAutofit/>
          </a:bodyPr>
          <a:lstStyle/>
          <a:p>
            <a:r>
              <a:rPr lang="en-US" sz="3600" b="1" dirty="0" smtClean="0"/>
              <a:t>RETAIL MARKETING </a:t>
            </a:r>
            <a:br>
              <a:rPr lang="en-US" sz="3600" b="1" dirty="0" smtClean="0"/>
            </a:br>
            <a:r>
              <a:rPr lang="en-US" sz="3600" b="1" dirty="0" smtClean="0"/>
              <a:t>AND </a:t>
            </a:r>
            <a:br>
              <a:rPr lang="en-US" sz="3600" b="1" dirty="0" smtClean="0"/>
            </a:br>
            <a:r>
              <a:rPr lang="en-US" sz="3600" b="1" dirty="0" smtClean="0"/>
              <a:t>SERVICE MARKETING</a:t>
            </a:r>
            <a:endParaRPr lang="en-US" sz="3600" b="1" dirty="0"/>
          </a:p>
        </p:txBody>
      </p:sp>
      <p:sp>
        <p:nvSpPr>
          <p:cNvPr id="3" name="Content Placeholder 2"/>
          <p:cNvSpPr>
            <a:spLocks noGrp="1"/>
          </p:cNvSpPr>
          <p:nvPr>
            <p:ph idx="1"/>
          </p:nvPr>
        </p:nvSpPr>
        <p:spPr>
          <a:xfrm>
            <a:off x="457200" y="2643182"/>
            <a:ext cx="8229600" cy="2971808"/>
          </a:xfrm>
        </p:spPr>
        <p:txBody>
          <a:bodyPr>
            <a:normAutofit/>
          </a:bodyPr>
          <a:lstStyle/>
          <a:p>
            <a:pPr algn="just">
              <a:buNone/>
            </a:pPr>
            <a:r>
              <a:rPr lang="en-US" sz="2400" dirty="0" smtClean="0"/>
              <a:t>	Retail </a:t>
            </a:r>
            <a:r>
              <a:rPr lang="en-US" sz="2400" dirty="0"/>
              <a:t>marketing and service marketing are two distinct but interconnected concepts within the broader field of marketing. While they share some common principles, there are key differences in their focus and strategies.</a:t>
            </a:r>
          </a:p>
          <a:p>
            <a:pPr algn="just">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4647"/>
            <a:ext cx="8229600" cy="857256"/>
          </a:xfrm>
        </p:spPr>
        <p:txBody>
          <a:bodyPr>
            <a:normAutofit/>
          </a:bodyPr>
          <a:lstStyle/>
          <a:p>
            <a:r>
              <a:rPr lang="en-US" b="1" dirty="0" smtClean="0"/>
              <a:t>Retail Marketing:</a:t>
            </a:r>
            <a:endParaRPr lang="en-US" dirty="0"/>
          </a:p>
        </p:txBody>
      </p:sp>
      <p:sp>
        <p:nvSpPr>
          <p:cNvPr id="3" name="Content Placeholder 2"/>
          <p:cNvSpPr>
            <a:spLocks noGrp="1"/>
          </p:cNvSpPr>
          <p:nvPr>
            <p:ph idx="1"/>
          </p:nvPr>
        </p:nvSpPr>
        <p:spPr>
          <a:xfrm>
            <a:off x="285720" y="1303341"/>
            <a:ext cx="8643998" cy="5126055"/>
          </a:xfrm>
        </p:spPr>
        <p:txBody>
          <a:bodyPr>
            <a:normAutofit fontScale="55000" lnSpcReduction="20000"/>
          </a:bodyPr>
          <a:lstStyle/>
          <a:p>
            <a:pPr algn="just"/>
            <a:r>
              <a:rPr lang="en-US" b="1" dirty="0" smtClean="0"/>
              <a:t>Product-Centric</a:t>
            </a:r>
            <a:r>
              <a:rPr lang="en-US" b="1" dirty="0"/>
              <a:t>:</a:t>
            </a:r>
            <a:r>
              <a:rPr lang="en-US" dirty="0"/>
              <a:t> Retail marketing primarily revolves around the sale of tangible goods or products. It involves promoting and selling physical items to end consumers</a:t>
            </a:r>
            <a:r>
              <a:rPr lang="en-US" dirty="0" smtClean="0"/>
              <a:t>.</a:t>
            </a:r>
          </a:p>
          <a:p>
            <a:pPr algn="just"/>
            <a:endParaRPr lang="en-US" dirty="0"/>
          </a:p>
          <a:p>
            <a:pPr algn="just"/>
            <a:r>
              <a:rPr lang="en-US" b="1" dirty="0"/>
              <a:t>Merchandising:</a:t>
            </a:r>
            <a:r>
              <a:rPr lang="en-US" dirty="0"/>
              <a:t> Retailers often focus on merchandising, which involves the selection, pricing, promotion, and display of products to maximize sales. This includes activities such as store layout, window displays, and in-store promotions.</a:t>
            </a:r>
          </a:p>
          <a:p>
            <a:pPr algn="just"/>
            <a:endParaRPr lang="en-US" b="1" dirty="0" smtClean="0"/>
          </a:p>
          <a:p>
            <a:pPr algn="just"/>
            <a:r>
              <a:rPr lang="en-US" b="1" dirty="0" smtClean="0"/>
              <a:t>Inventory </a:t>
            </a:r>
            <a:r>
              <a:rPr lang="en-US" b="1" dirty="0"/>
              <a:t>Management:</a:t>
            </a:r>
            <a:r>
              <a:rPr lang="en-US" dirty="0"/>
              <a:t> Retail marketing involves careful management of inventory levels to ensure that products are available to meet customer demand. This includes considerations of stock levels, reorder points, and supply chain logistics.</a:t>
            </a:r>
          </a:p>
          <a:p>
            <a:pPr algn="just"/>
            <a:endParaRPr lang="en-US" b="1" dirty="0" smtClean="0"/>
          </a:p>
          <a:p>
            <a:pPr algn="just"/>
            <a:r>
              <a:rPr lang="en-US" b="1" dirty="0" smtClean="0"/>
              <a:t>Location </a:t>
            </a:r>
            <a:r>
              <a:rPr lang="en-US" b="1" dirty="0"/>
              <a:t>Strategy:</a:t>
            </a:r>
            <a:r>
              <a:rPr lang="en-US" dirty="0"/>
              <a:t> The location of retail outlets is a critical aspect of retail marketing. Retailers strategically choose locations based on factors like foot traffic, target </a:t>
            </a:r>
            <a:r>
              <a:rPr lang="en-US" dirty="0" smtClean="0"/>
              <a:t>demographics</a:t>
            </a:r>
            <a:r>
              <a:rPr lang="en-US" dirty="0"/>
              <a:t>, and competition.</a:t>
            </a:r>
          </a:p>
          <a:p>
            <a:pPr algn="just"/>
            <a:endParaRPr lang="en-US" b="1" dirty="0" smtClean="0"/>
          </a:p>
          <a:p>
            <a:pPr algn="just"/>
            <a:r>
              <a:rPr lang="en-US" b="1" dirty="0" smtClean="0"/>
              <a:t>Promotions </a:t>
            </a:r>
            <a:r>
              <a:rPr lang="en-US" b="1" dirty="0"/>
              <a:t>and Discounts:</a:t>
            </a:r>
            <a:r>
              <a:rPr lang="en-US" dirty="0"/>
              <a:t> Retailers frequently use promotions, discounts, and sales events to attract customers and drive sales. Advertising and marketing campaigns often highlight these promotions to create a sense of urgency and encourage immediate purchases.</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normAutofit/>
          </a:bodyPr>
          <a:lstStyle/>
          <a:p>
            <a:r>
              <a:rPr lang="en-US" b="1" dirty="0" smtClean="0"/>
              <a:t>Service Marketing</a:t>
            </a:r>
            <a:endParaRPr lang="en-US" dirty="0"/>
          </a:p>
        </p:txBody>
      </p:sp>
      <p:sp>
        <p:nvSpPr>
          <p:cNvPr id="3" name="Content Placeholder 2"/>
          <p:cNvSpPr>
            <a:spLocks noGrp="1"/>
          </p:cNvSpPr>
          <p:nvPr>
            <p:ph idx="1"/>
          </p:nvPr>
        </p:nvSpPr>
        <p:spPr>
          <a:xfrm>
            <a:off x="285720" y="928670"/>
            <a:ext cx="8501122" cy="5929330"/>
          </a:xfrm>
        </p:spPr>
        <p:txBody>
          <a:bodyPr>
            <a:normAutofit fontScale="55000" lnSpcReduction="20000"/>
          </a:bodyPr>
          <a:lstStyle/>
          <a:p>
            <a:pPr algn="just"/>
            <a:r>
              <a:rPr lang="en-US" b="1" dirty="0" smtClean="0"/>
              <a:t>Intangibility</a:t>
            </a:r>
            <a:r>
              <a:rPr lang="en-US" b="1" dirty="0"/>
              <a:t>:</a:t>
            </a:r>
            <a:r>
              <a:rPr lang="en-US" dirty="0"/>
              <a:t> Unlike retail, services are intangible and cannot be touched or held. Service marketing focuses on promoting and selling activities, experiences, or expertise rather than physical products.</a:t>
            </a:r>
          </a:p>
          <a:p>
            <a:pPr algn="just"/>
            <a:endParaRPr lang="en-US" b="1" dirty="0" smtClean="0"/>
          </a:p>
          <a:p>
            <a:pPr algn="just"/>
            <a:r>
              <a:rPr lang="en-US" b="1" dirty="0" smtClean="0"/>
              <a:t>Customer </a:t>
            </a:r>
            <a:r>
              <a:rPr lang="en-US" b="1" dirty="0"/>
              <a:t>Relationship:</a:t>
            </a:r>
            <a:r>
              <a:rPr lang="en-US" dirty="0"/>
              <a:t> Service marketing places a strong emphasis on building and maintaining relationships with customers. Since services often involve personal interactions, customer satisfaction and loyalty are crucial for success.</a:t>
            </a:r>
          </a:p>
          <a:p>
            <a:pPr algn="just"/>
            <a:endParaRPr lang="en-US" b="1" dirty="0" smtClean="0"/>
          </a:p>
          <a:p>
            <a:pPr algn="just"/>
            <a:r>
              <a:rPr lang="en-US" b="1" dirty="0" smtClean="0"/>
              <a:t>Quality </a:t>
            </a:r>
            <a:r>
              <a:rPr lang="en-US" b="1" dirty="0"/>
              <a:t>of Service:</a:t>
            </a:r>
            <a:r>
              <a:rPr lang="en-US" dirty="0"/>
              <a:t> The quality of service is a critical factor in service marketing. Positive customer experiences and satisfaction contribute significantly to the success of service-based businesses.</a:t>
            </a:r>
          </a:p>
          <a:p>
            <a:pPr algn="just"/>
            <a:endParaRPr lang="en-US" b="1" dirty="0" smtClean="0"/>
          </a:p>
          <a:p>
            <a:pPr algn="just"/>
            <a:r>
              <a:rPr lang="en-US" b="1" dirty="0" smtClean="0"/>
              <a:t>People </a:t>
            </a:r>
            <a:r>
              <a:rPr lang="en-US" b="1" dirty="0"/>
              <a:t>and Processes:</a:t>
            </a:r>
            <a:r>
              <a:rPr lang="en-US" dirty="0"/>
              <a:t> Service marketing often involves marketing not just the service itself but also the people delivering the service and the processes used. This includes employee training, service delivery mechanisms, and customer service.</a:t>
            </a:r>
          </a:p>
          <a:p>
            <a:pPr algn="just"/>
            <a:endParaRPr lang="en-US" b="1" dirty="0" smtClean="0"/>
          </a:p>
          <a:p>
            <a:pPr algn="just"/>
            <a:r>
              <a:rPr lang="en-US" b="1" dirty="0" smtClean="0"/>
              <a:t>Customization</a:t>
            </a:r>
            <a:r>
              <a:rPr lang="en-US" b="1" dirty="0"/>
              <a:t>:</a:t>
            </a:r>
            <a:r>
              <a:rPr lang="en-US" dirty="0"/>
              <a:t> Services are often more customizable than products. Service marketing may involve tailoring offerings to meet the unique needs and preferences of individual customers.</a:t>
            </a:r>
          </a:p>
          <a:p>
            <a:pPr algn="just"/>
            <a:endParaRPr lang="en-US" b="1" dirty="0" smtClean="0"/>
          </a:p>
          <a:p>
            <a:pPr algn="just"/>
            <a:r>
              <a:rPr lang="en-US" b="1" dirty="0" smtClean="0"/>
              <a:t>Word </a:t>
            </a:r>
            <a:r>
              <a:rPr lang="en-US" b="1" dirty="0"/>
              <a:t>of Mouth:</a:t>
            </a:r>
            <a:r>
              <a:rPr lang="en-US" dirty="0"/>
              <a:t> Reputation and word-of-mouth play a significant role in service marketing. Positive reviews and recommendations from satisfied customers can be powerful marketing tools.</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373</Words>
  <Application>Microsoft Office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RETAIL MARKETING  AND  SERVICE MARKETING</vt:lpstr>
      <vt:lpstr>Retail Marketing:</vt:lpstr>
      <vt:lpstr>Service Marketing</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Sony</cp:lastModifiedBy>
  <cp:revision>3</cp:revision>
  <dcterms:created xsi:type="dcterms:W3CDTF">2023-11-29T06:55:19Z</dcterms:created>
  <dcterms:modified xsi:type="dcterms:W3CDTF">2023-11-29T07:09:07Z</dcterms:modified>
</cp:coreProperties>
</file>