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65" r:id="rId3"/>
    <p:sldId id="266" r:id="rId4"/>
    <p:sldId id="267" r:id="rId5"/>
    <p:sldId id="268" r:id="rId6"/>
    <p:sldId id="269" r:id="rId7"/>
    <p:sldId id="270" r:id="rId8"/>
    <p:sldId id="271" r:id="rId9"/>
    <p:sldId id="272" r:id="rId10"/>
    <p:sldId id="264" r:id="rId11"/>
    <p:sldId id="260"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5E23AE3-E8D9-4135-A125-CD2266BBB934}"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64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B611A-7AFD-4B94-BA32-9FD3479F096A}"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E23AE3-E8D9-4135-A125-CD2266BBB934}" type="slidenum">
              <a:rPr lang="en-IN" smtClean="0"/>
              <a:t>‹#›</a:t>
            </a:fld>
            <a:endParaRPr lang="en-IN"/>
          </a:p>
        </p:txBody>
      </p:sp>
    </p:spTree>
    <p:extLst>
      <p:ext uri="{BB962C8B-B14F-4D97-AF65-F5344CB8AC3E}">
        <p14:creationId xmlns:p14="http://schemas.microsoft.com/office/powerpoint/2010/main" val="234063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5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4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spTree>
    <p:extLst>
      <p:ext uri="{BB962C8B-B14F-4D97-AF65-F5344CB8AC3E}">
        <p14:creationId xmlns:p14="http://schemas.microsoft.com/office/powerpoint/2010/main" val="42210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57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878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949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5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spTree>
    <p:extLst>
      <p:ext uri="{BB962C8B-B14F-4D97-AF65-F5344CB8AC3E}">
        <p14:creationId xmlns:p14="http://schemas.microsoft.com/office/powerpoint/2010/main" val="296577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B611A-7AFD-4B94-BA32-9FD3479F096A}"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E23AE3-E8D9-4135-A125-CD2266BBB934}"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84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2B611A-7AFD-4B94-BA32-9FD3479F096A}"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E23AE3-E8D9-4135-A125-CD2266BBB934}" type="slidenum">
              <a:rPr lang="en-IN" smtClean="0"/>
              <a:t>‹#›</a:t>
            </a:fld>
            <a:endParaRPr lang="en-IN"/>
          </a:p>
        </p:txBody>
      </p:sp>
    </p:spTree>
    <p:extLst>
      <p:ext uri="{BB962C8B-B14F-4D97-AF65-F5344CB8AC3E}">
        <p14:creationId xmlns:p14="http://schemas.microsoft.com/office/powerpoint/2010/main" val="142267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2B611A-7AFD-4B94-BA32-9FD3479F096A}" type="datetimeFigureOut">
              <a:rPr lang="en-IN" smtClean="0"/>
              <a:t>11-07-2023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5E23AE3-E8D9-4135-A125-CD2266BBB934}"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49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2B611A-7AFD-4B94-BA32-9FD3479F096A}" type="datetimeFigureOut">
              <a:rPr lang="en-IN" smtClean="0"/>
              <a:t>11-07-2023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5E23AE3-E8D9-4135-A125-CD2266BBB93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51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B611A-7AFD-4B94-BA32-9FD3479F096A}" type="datetimeFigureOut">
              <a:rPr lang="en-IN" smtClean="0"/>
              <a:t>11-07-2023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5E23AE3-E8D9-4135-A125-CD2266BBB934}" type="slidenum">
              <a:rPr lang="en-IN" smtClean="0"/>
              <a:t>‹#›</a:t>
            </a:fld>
            <a:endParaRPr lang="en-IN"/>
          </a:p>
        </p:txBody>
      </p:sp>
    </p:spTree>
    <p:extLst>
      <p:ext uri="{BB962C8B-B14F-4D97-AF65-F5344CB8AC3E}">
        <p14:creationId xmlns:p14="http://schemas.microsoft.com/office/powerpoint/2010/main" val="192548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B611A-7AFD-4B94-BA32-9FD3479F096A}"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E23AE3-E8D9-4135-A125-CD2266BBB934}"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6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B611A-7AFD-4B94-BA32-9FD3479F096A}"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E23AE3-E8D9-4135-A125-CD2266BBB934}" type="slidenum">
              <a:rPr lang="en-IN" smtClean="0"/>
              <a:t>‹#›</a:t>
            </a:fld>
            <a:endParaRPr lang="en-IN"/>
          </a:p>
        </p:txBody>
      </p:sp>
    </p:spTree>
    <p:extLst>
      <p:ext uri="{BB962C8B-B14F-4D97-AF65-F5344CB8AC3E}">
        <p14:creationId xmlns:p14="http://schemas.microsoft.com/office/powerpoint/2010/main" val="410185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2B611A-7AFD-4B94-BA32-9FD3479F096A}" type="datetimeFigureOut">
              <a:rPr lang="en-IN" smtClean="0"/>
              <a:t>11-07-2023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E23AE3-E8D9-4135-A125-CD2266BBB934}" type="slidenum">
              <a:rPr lang="en-IN" smtClean="0"/>
              <a:t>‹#›</a:t>
            </a:fld>
            <a:endParaRPr lang="en-IN"/>
          </a:p>
        </p:txBody>
      </p:sp>
    </p:spTree>
    <p:extLst>
      <p:ext uri="{BB962C8B-B14F-4D97-AF65-F5344CB8AC3E}">
        <p14:creationId xmlns:p14="http://schemas.microsoft.com/office/powerpoint/2010/main" val="798703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7A0C-8142-E613-FCF2-B06C79380A22}"/>
              </a:ext>
            </a:extLst>
          </p:cNvPr>
          <p:cNvSpPr>
            <a:spLocks noGrp="1"/>
          </p:cNvSpPr>
          <p:nvPr>
            <p:ph type="ctrTitle"/>
          </p:nvPr>
        </p:nvSpPr>
        <p:spPr/>
        <p:txBody>
          <a:bodyPr/>
          <a:lstStyle/>
          <a:p>
            <a:r>
              <a:rPr lang="en-US" b="1" i="0" dirty="0">
                <a:solidFill>
                  <a:srgbClr val="161C2D"/>
                </a:solidFill>
                <a:effectLst/>
                <a:latin typeface="Nunito" pitchFamily="2" charset="0"/>
              </a:rPr>
              <a:t>Concept of Cardinal Utility</a:t>
            </a:r>
            <a:endParaRPr lang="en-IN" dirty="0"/>
          </a:p>
        </p:txBody>
      </p:sp>
      <p:sp>
        <p:nvSpPr>
          <p:cNvPr id="3" name="Subtitle 2">
            <a:extLst>
              <a:ext uri="{FF2B5EF4-FFF2-40B4-BE49-F238E27FC236}">
                <a16:creationId xmlns:a16="http://schemas.microsoft.com/office/drawing/2014/main" id="{C18E5A39-690D-934E-5776-26C39EC8B452}"/>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03818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w of Diminishing Marginal Utility">
            <a:extLst>
              <a:ext uri="{FF2B5EF4-FFF2-40B4-BE49-F238E27FC236}">
                <a16:creationId xmlns:a16="http://schemas.microsoft.com/office/drawing/2014/main" id="{06D525F1-C012-7808-2F0D-9FB221A6C1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394" y="1604865"/>
            <a:ext cx="8991957" cy="428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0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2400-C1FE-7E62-E608-6BAE7733008F}"/>
              </a:ext>
            </a:extLst>
          </p:cNvPr>
          <p:cNvSpPr>
            <a:spLocks noGrp="1"/>
          </p:cNvSpPr>
          <p:nvPr>
            <p:ph type="title"/>
          </p:nvPr>
        </p:nvSpPr>
        <p:spPr/>
        <p:txBody>
          <a:bodyPr>
            <a:normAutofit fontScale="90000"/>
          </a:bodyPr>
          <a:lstStyle/>
          <a:p>
            <a:pPr algn="just"/>
            <a:r>
              <a:rPr lang="en-US" b="1" i="0" dirty="0">
                <a:solidFill>
                  <a:srgbClr val="000000"/>
                </a:solidFill>
                <a:effectLst/>
                <a:latin typeface="georgia" panose="02040502050405020303" pitchFamily="18" charset="0"/>
              </a:rPr>
              <a:t>Law of Diminishing Marginal Utility (DMU)</a:t>
            </a:r>
            <a:endParaRPr lang="en-IN" b="1" dirty="0"/>
          </a:p>
        </p:txBody>
      </p:sp>
      <p:sp>
        <p:nvSpPr>
          <p:cNvPr id="3" name="Content Placeholder 2">
            <a:extLst>
              <a:ext uri="{FF2B5EF4-FFF2-40B4-BE49-F238E27FC236}">
                <a16:creationId xmlns:a16="http://schemas.microsoft.com/office/drawing/2014/main" id="{65547183-28A8-C07E-41B8-3F01539DEF1F}"/>
              </a:ext>
            </a:extLst>
          </p:cNvPr>
          <p:cNvSpPr>
            <a:spLocks noGrp="1"/>
          </p:cNvSpPr>
          <p:nvPr>
            <p:ph idx="1"/>
          </p:nvPr>
        </p:nvSpPr>
        <p:spPr/>
        <p:txBody>
          <a:bodyPr>
            <a:normAutofit fontScale="85000" lnSpcReduction="20000"/>
          </a:bodyPr>
          <a:lstStyle/>
          <a:p>
            <a:pPr marL="0" indent="0" algn="just">
              <a:buNone/>
            </a:pPr>
            <a:r>
              <a:rPr lang="en-US" b="0" i="0" dirty="0">
                <a:solidFill>
                  <a:srgbClr val="000000"/>
                </a:solidFill>
                <a:effectLst/>
                <a:latin typeface="georgia" panose="02040502050405020303" pitchFamily="18" charset="0"/>
              </a:rPr>
              <a:t>The Law of Diminishing Marginal Utility (DMU) can be used to explain consumers equilibrium in case of a single commodity. Therefore, all the assumptions of Law of DMU are taken as assumptions of consumer's equilibrium in case of single commodity. A consumer purchasing a single commodity will be at equilibrium, when he is buying such a quantity of   that commodity which gives him maximum satisfaction. The number of units to be consumed of the given commodity by a consumer depends on 2 factors.</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1. Price of the given commodity.</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2. Expected utility from each successive unit.</a:t>
            </a:r>
            <a:br>
              <a:rPr lang="en-US" b="0" i="0" dirty="0">
                <a:solidFill>
                  <a:srgbClr val="000000"/>
                </a:solidFill>
                <a:effectLst/>
                <a:latin typeface="georgia" panose="02040502050405020303" pitchFamily="18" charset="0"/>
              </a:rPr>
            </a:br>
            <a:r>
              <a:rPr lang="en-US" b="0" i="0" dirty="0">
                <a:solidFill>
                  <a:srgbClr val="000000"/>
                </a:solidFill>
                <a:effectLst/>
                <a:latin typeface="georgia" panose="02040502050405020303" pitchFamily="18" charset="0"/>
              </a:rPr>
              <a:t>To determine the equilibrium point, consumer compare the price of the given commodity with its utility. Being a rational consumer, he will be at equilibrium when marginal utility is equal to price paid for the  commodity.</a:t>
            </a:r>
          </a:p>
          <a:p>
            <a:pPr marL="0" indent="0" algn="just">
              <a:buNone/>
            </a:pPr>
            <a:endParaRPr lang="en-IN" dirty="0"/>
          </a:p>
        </p:txBody>
      </p:sp>
    </p:spTree>
    <p:extLst>
      <p:ext uri="{BB962C8B-B14F-4D97-AF65-F5344CB8AC3E}">
        <p14:creationId xmlns:p14="http://schemas.microsoft.com/office/powerpoint/2010/main" val="256086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217-87B8-4188-CE5E-37201F21F92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82491FE-B59A-7E1C-3AE4-79A0AFC1930E}"/>
              </a:ext>
            </a:extLst>
          </p:cNvPr>
          <p:cNvSpPr>
            <a:spLocks noGrp="1"/>
          </p:cNvSpPr>
          <p:nvPr>
            <p:ph idx="1"/>
          </p:nvPr>
        </p:nvSpPr>
        <p:spPr/>
        <p:txBody>
          <a:bodyPr>
            <a:normAutofit/>
          </a:bodyPr>
          <a:lstStyle/>
          <a:p>
            <a:pPr marL="0" indent="0" algn="ctr">
              <a:buNone/>
            </a:pPr>
            <a:endParaRPr lang="en-US" sz="4800" b="1" dirty="0"/>
          </a:p>
          <a:p>
            <a:pPr marL="0" indent="0" algn="ctr">
              <a:buNone/>
            </a:pPr>
            <a:endParaRPr lang="en-US" sz="4800" b="1" dirty="0"/>
          </a:p>
          <a:p>
            <a:pPr marL="0" indent="0" algn="ctr">
              <a:buNone/>
            </a:pPr>
            <a:r>
              <a:rPr lang="en-US" sz="4800" b="1" dirty="0"/>
              <a:t>THANK YOU</a:t>
            </a:r>
            <a:endParaRPr lang="en-IN" sz="4800" b="1" dirty="0"/>
          </a:p>
          <a:p>
            <a:pPr marL="0" indent="0">
              <a:buNone/>
            </a:pPr>
            <a:endParaRPr lang="en-IN" sz="4800" dirty="0"/>
          </a:p>
        </p:txBody>
      </p:sp>
    </p:spTree>
    <p:extLst>
      <p:ext uri="{BB962C8B-B14F-4D97-AF65-F5344CB8AC3E}">
        <p14:creationId xmlns:p14="http://schemas.microsoft.com/office/powerpoint/2010/main" val="162156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F0A-B08F-A992-F7CB-C38FE92A9B3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98DDBAC-835B-39C8-D3A3-374255983BB3}"/>
              </a:ext>
            </a:extLst>
          </p:cNvPr>
          <p:cNvSpPr>
            <a:spLocks noGrp="1"/>
          </p:cNvSpPr>
          <p:nvPr>
            <p:ph idx="1"/>
          </p:nvPr>
        </p:nvSpPr>
        <p:spPr/>
        <p:txBody>
          <a:bodyPr/>
          <a:lstStyle/>
          <a:p>
            <a:pPr marL="0" indent="0" algn="just">
              <a:buNone/>
            </a:pPr>
            <a:r>
              <a:rPr lang="en-US" b="0" i="0" dirty="0">
                <a:solidFill>
                  <a:srgbClr val="8492A6"/>
                </a:solidFill>
                <a:effectLst/>
                <a:latin typeface="Nunito" panose="020F0502020204030204" pitchFamily="2" charset="0"/>
              </a:rPr>
              <a:t>The utility may be defined as the power of commodity or services which satisfy the human wants. It has nothing to do with usefulness or harmfulness but simply refers to </a:t>
            </a:r>
            <a:r>
              <a:rPr lang="en-US" b="0" i="0" dirty="0" err="1">
                <a:solidFill>
                  <a:srgbClr val="8492A6"/>
                </a:solidFill>
                <a:effectLst/>
                <a:latin typeface="Nunito" panose="020F0502020204030204" pitchFamily="2" charset="0"/>
              </a:rPr>
              <a:t>wheather</a:t>
            </a:r>
            <a:r>
              <a:rPr lang="en-US" b="0" i="0" dirty="0">
                <a:solidFill>
                  <a:srgbClr val="8492A6"/>
                </a:solidFill>
                <a:effectLst/>
                <a:latin typeface="Nunito" panose="020F0502020204030204" pitchFamily="2" charset="0"/>
              </a:rPr>
              <a:t> the goods &amp; services satisfy human beings or not. In economics the goods whether they are useful or not posses utility which can satisfy human wants.</a:t>
            </a:r>
            <a:endParaRPr lang="en-IN" dirty="0"/>
          </a:p>
        </p:txBody>
      </p:sp>
    </p:spTree>
    <p:extLst>
      <p:ext uri="{BB962C8B-B14F-4D97-AF65-F5344CB8AC3E}">
        <p14:creationId xmlns:p14="http://schemas.microsoft.com/office/powerpoint/2010/main" val="379945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8ABD-524F-5E02-9B3B-F1BF68649EE0}"/>
              </a:ext>
            </a:extLst>
          </p:cNvPr>
          <p:cNvSpPr>
            <a:spLocks noGrp="1"/>
          </p:cNvSpPr>
          <p:nvPr>
            <p:ph type="title"/>
          </p:nvPr>
        </p:nvSpPr>
        <p:spPr/>
        <p:txBody>
          <a:bodyPr/>
          <a:lstStyle/>
          <a:p>
            <a:r>
              <a:rPr lang="en-US" b="1" i="0" dirty="0">
                <a:solidFill>
                  <a:srgbClr val="161C2D"/>
                </a:solidFill>
                <a:effectLst/>
                <a:latin typeface="Nunito" pitchFamily="2" charset="0"/>
              </a:rPr>
              <a:t>Concept of Cardinal Utility:</a:t>
            </a:r>
            <a:endParaRPr lang="en-IN" dirty="0"/>
          </a:p>
        </p:txBody>
      </p:sp>
      <p:sp>
        <p:nvSpPr>
          <p:cNvPr id="3" name="Content Placeholder 2">
            <a:extLst>
              <a:ext uri="{FF2B5EF4-FFF2-40B4-BE49-F238E27FC236}">
                <a16:creationId xmlns:a16="http://schemas.microsoft.com/office/drawing/2014/main" id="{6DC10035-40C9-8E27-7042-BCF0C58E3E9F}"/>
              </a:ext>
            </a:extLst>
          </p:cNvPr>
          <p:cNvSpPr>
            <a:spLocks noGrp="1"/>
          </p:cNvSpPr>
          <p:nvPr>
            <p:ph idx="1"/>
          </p:nvPr>
        </p:nvSpPr>
        <p:spPr/>
        <p:txBody>
          <a:bodyPr/>
          <a:lstStyle/>
          <a:p>
            <a:pPr marL="0" indent="0" algn="just">
              <a:buNone/>
            </a:pPr>
            <a:r>
              <a:rPr lang="en-US" b="0" i="0" dirty="0">
                <a:solidFill>
                  <a:srgbClr val="8492A6"/>
                </a:solidFill>
                <a:effectLst/>
                <a:latin typeface="Nunito" pitchFamily="2" charset="0"/>
              </a:rPr>
              <a:t>Cardinal utility is also called traditional approach of utility analysis. According to this approach, utility can be measured in numbers. It means level of satisfaction of a consumer can be assigned in numbers. Law of satisfaction of a consumer can be assigned in numbers. Law of diminishing, Marginal utility &amp; law </a:t>
            </a:r>
            <a:r>
              <a:rPr lang="en-US" b="0" i="0" dirty="0" err="1">
                <a:solidFill>
                  <a:srgbClr val="8492A6"/>
                </a:solidFill>
                <a:effectLst/>
                <a:latin typeface="Nunito" pitchFamily="2" charset="0"/>
              </a:rPr>
              <a:t>os</a:t>
            </a:r>
            <a:r>
              <a:rPr lang="en-US" b="0" i="0" dirty="0">
                <a:solidFill>
                  <a:srgbClr val="8492A6"/>
                </a:solidFill>
                <a:effectLst/>
                <a:latin typeface="Nunito" pitchFamily="2" charset="0"/>
              </a:rPr>
              <a:t> substitution are the popular theories developed by using the concept of cardinal utility.</a:t>
            </a:r>
          </a:p>
          <a:p>
            <a:pPr marL="0" indent="0" algn="just">
              <a:buNone/>
            </a:pPr>
            <a:endParaRPr lang="en-IN" dirty="0"/>
          </a:p>
        </p:txBody>
      </p:sp>
    </p:spTree>
    <p:extLst>
      <p:ext uri="{BB962C8B-B14F-4D97-AF65-F5344CB8AC3E}">
        <p14:creationId xmlns:p14="http://schemas.microsoft.com/office/powerpoint/2010/main" val="34410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4799-06CC-29AD-8549-D83584383F05}"/>
              </a:ext>
            </a:extLst>
          </p:cNvPr>
          <p:cNvSpPr>
            <a:spLocks noGrp="1"/>
          </p:cNvSpPr>
          <p:nvPr>
            <p:ph type="title"/>
          </p:nvPr>
        </p:nvSpPr>
        <p:spPr/>
        <p:txBody>
          <a:bodyPr/>
          <a:lstStyle/>
          <a:p>
            <a:r>
              <a:rPr lang="en-IN" b="1" i="0" dirty="0">
                <a:solidFill>
                  <a:srgbClr val="8492A6"/>
                </a:solidFill>
                <a:effectLst/>
                <a:latin typeface="Nunito" pitchFamily="2" charset="0"/>
              </a:rPr>
              <a:t>Assumption of Cardinal Unity</a:t>
            </a:r>
            <a:endParaRPr lang="en-IN" dirty="0"/>
          </a:p>
        </p:txBody>
      </p:sp>
      <p:sp>
        <p:nvSpPr>
          <p:cNvPr id="3" name="Content Placeholder 2">
            <a:extLst>
              <a:ext uri="{FF2B5EF4-FFF2-40B4-BE49-F238E27FC236}">
                <a16:creationId xmlns:a16="http://schemas.microsoft.com/office/drawing/2014/main" id="{A765FFCA-DBA9-1D76-77DF-166CC4FDE3FA}"/>
              </a:ext>
            </a:extLst>
          </p:cNvPr>
          <p:cNvSpPr>
            <a:spLocks noGrp="1"/>
          </p:cNvSpPr>
          <p:nvPr>
            <p:ph idx="1"/>
          </p:nvPr>
        </p:nvSpPr>
        <p:spPr/>
        <p:txBody>
          <a:bodyPr>
            <a:noAutofit/>
          </a:bodyPr>
          <a:lstStyle/>
          <a:p>
            <a:pPr algn="l">
              <a:buFont typeface="+mj-lt"/>
              <a:buAutoNum type="arabicPeriod"/>
            </a:pPr>
            <a:r>
              <a:rPr lang="en-US" sz="1800" b="1" i="0" dirty="0">
                <a:solidFill>
                  <a:srgbClr val="8492A6"/>
                </a:solidFill>
                <a:effectLst/>
                <a:latin typeface="Nunito" pitchFamily="2" charset="0"/>
              </a:rPr>
              <a:t>Rationality:</a:t>
            </a:r>
            <a:br>
              <a:rPr lang="en-US" sz="1800" b="0" i="0" dirty="0">
                <a:solidFill>
                  <a:srgbClr val="8492A6"/>
                </a:solidFill>
                <a:effectLst/>
                <a:latin typeface="Nunito" pitchFamily="2" charset="0"/>
              </a:rPr>
            </a:br>
            <a:r>
              <a:rPr lang="en-US" sz="1800" b="0" i="0" dirty="0">
                <a:solidFill>
                  <a:srgbClr val="8492A6"/>
                </a:solidFill>
                <a:effectLst/>
                <a:latin typeface="Nunito" pitchFamily="2" charset="0"/>
              </a:rPr>
              <a:t>The consumer should be rational about consuming goods &amp; services &amp; try to maximize satisfaction from available limited resources.</a:t>
            </a:r>
          </a:p>
          <a:p>
            <a:pPr algn="l">
              <a:buFont typeface="+mj-lt"/>
              <a:buAutoNum type="arabicPeriod"/>
            </a:pPr>
            <a:r>
              <a:rPr lang="en-US" sz="1800" b="1" i="0" dirty="0">
                <a:solidFill>
                  <a:srgbClr val="8492A6"/>
                </a:solidFill>
                <a:effectLst/>
                <a:latin typeface="Nunito" pitchFamily="2" charset="0"/>
              </a:rPr>
              <a:t>Cardinal Measurement of Utility:</a:t>
            </a:r>
            <a:br>
              <a:rPr lang="en-US" sz="1800" b="0" i="0" dirty="0">
                <a:solidFill>
                  <a:srgbClr val="8492A6"/>
                </a:solidFill>
                <a:effectLst/>
                <a:latin typeface="Nunito" pitchFamily="2" charset="0"/>
              </a:rPr>
            </a:br>
            <a:r>
              <a:rPr lang="en-US" sz="1800" b="0" i="0" dirty="0">
                <a:solidFill>
                  <a:srgbClr val="8492A6"/>
                </a:solidFill>
                <a:effectLst/>
                <a:latin typeface="Nunito" pitchFamily="2" charset="0"/>
              </a:rPr>
              <a:t> Under this approach, the utility is measured cardinally. Hence,  the satisfaction that consumers gets can be numerically valued.</a:t>
            </a:r>
          </a:p>
          <a:p>
            <a:pPr algn="l">
              <a:buFont typeface="+mj-lt"/>
              <a:buAutoNum type="arabicPeriod"/>
            </a:pPr>
            <a:r>
              <a:rPr lang="en-US" sz="1800" b="1" i="0" dirty="0">
                <a:solidFill>
                  <a:srgbClr val="8492A6"/>
                </a:solidFill>
                <a:effectLst/>
                <a:latin typeface="Nunito" pitchFamily="2" charset="0"/>
              </a:rPr>
              <a:t>Diminishing Marginal Utility:</a:t>
            </a:r>
            <a:br>
              <a:rPr lang="en-US" sz="1800" b="0" i="0" dirty="0">
                <a:solidFill>
                  <a:srgbClr val="8492A6"/>
                </a:solidFill>
                <a:effectLst/>
                <a:latin typeface="Nunito" pitchFamily="2" charset="0"/>
              </a:rPr>
            </a:br>
            <a:r>
              <a:rPr lang="en-US" sz="1800" b="0" i="0" dirty="0">
                <a:solidFill>
                  <a:srgbClr val="8492A6"/>
                </a:solidFill>
                <a:effectLst/>
                <a:latin typeface="Nunito" pitchFamily="2" charset="0"/>
              </a:rPr>
              <a:t> If the consumers consume the successive units of a commodity one after another the utility declines. Hence, the satisfaction which is derived from the consumption of an extra unit of a commodity declines.</a:t>
            </a:r>
            <a:br>
              <a:rPr lang="en-US" sz="1800" b="0" i="0" dirty="0">
                <a:solidFill>
                  <a:srgbClr val="8492A6"/>
                </a:solidFill>
                <a:effectLst/>
                <a:latin typeface="Nunito" pitchFamily="2" charset="0"/>
              </a:rPr>
            </a:br>
            <a:br>
              <a:rPr lang="en-US" sz="1800" b="0" i="0" dirty="0">
                <a:solidFill>
                  <a:srgbClr val="8492A6"/>
                </a:solidFill>
                <a:effectLst/>
                <a:latin typeface="Nunito" pitchFamily="2" charset="0"/>
              </a:rPr>
            </a:br>
            <a:endParaRPr lang="en-US" sz="1800" b="0" i="0" dirty="0">
              <a:solidFill>
                <a:srgbClr val="8492A6"/>
              </a:solidFill>
              <a:effectLst/>
              <a:latin typeface="Nunito" pitchFamily="2" charset="0"/>
            </a:endParaRPr>
          </a:p>
          <a:p>
            <a:pPr marL="0" indent="0">
              <a:buNone/>
            </a:pPr>
            <a:endParaRPr lang="en-IN" sz="1800" dirty="0"/>
          </a:p>
        </p:txBody>
      </p:sp>
    </p:spTree>
    <p:extLst>
      <p:ext uri="{BB962C8B-B14F-4D97-AF65-F5344CB8AC3E}">
        <p14:creationId xmlns:p14="http://schemas.microsoft.com/office/powerpoint/2010/main" val="180593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B9A7-E26F-4609-9BAE-CC105CED7F2B}"/>
              </a:ext>
            </a:extLst>
          </p:cNvPr>
          <p:cNvSpPr>
            <a:spLocks noGrp="1"/>
          </p:cNvSpPr>
          <p:nvPr>
            <p:ph type="title"/>
          </p:nvPr>
        </p:nvSpPr>
        <p:spPr/>
        <p:txBody>
          <a:bodyPr/>
          <a:lstStyle/>
          <a:p>
            <a:r>
              <a:rPr lang="en-IN" b="1" i="0" dirty="0">
                <a:solidFill>
                  <a:srgbClr val="8492A6"/>
                </a:solidFill>
                <a:effectLst/>
                <a:latin typeface="Nunito" pitchFamily="2" charset="0"/>
              </a:rPr>
              <a:t>Assumption of Cardinal Unity</a:t>
            </a:r>
            <a:endParaRPr lang="en-IN" dirty="0"/>
          </a:p>
        </p:txBody>
      </p:sp>
      <p:sp>
        <p:nvSpPr>
          <p:cNvPr id="3" name="Content Placeholder 2">
            <a:extLst>
              <a:ext uri="{FF2B5EF4-FFF2-40B4-BE49-F238E27FC236}">
                <a16:creationId xmlns:a16="http://schemas.microsoft.com/office/drawing/2014/main" id="{A2087E50-7587-1F7B-D5EF-251980E76CCF}"/>
              </a:ext>
            </a:extLst>
          </p:cNvPr>
          <p:cNvSpPr>
            <a:spLocks noGrp="1"/>
          </p:cNvSpPr>
          <p:nvPr>
            <p:ph idx="1"/>
          </p:nvPr>
        </p:nvSpPr>
        <p:spPr/>
        <p:txBody>
          <a:bodyPr>
            <a:normAutofit fontScale="70000" lnSpcReduction="20000"/>
          </a:bodyPr>
          <a:lstStyle/>
          <a:p>
            <a:pPr marL="0" indent="0">
              <a:buNone/>
            </a:pPr>
            <a:r>
              <a:rPr lang="en-US" sz="2800" b="1" i="0" dirty="0">
                <a:solidFill>
                  <a:srgbClr val="8492A6"/>
                </a:solidFill>
                <a:effectLst/>
                <a:latin typeface="Nunito" pitchFamily="2" charset="0"/>
              </a:rPr>
              <a:t>4. Budget Constraint:</a:t>
            </a:r>
            <a:br>
              <a:rPr lang="en-US" b="0" i="0" dirty="0">
                <a:solidFill>
                  <a:srgbClr val="8492A6"/>
                </a:solidFill>
                <a:effectLst/>
                <a:latin typeface="Nunito" pitchFamily="2" charset="0"/>
              </a:rPr>
            </a:br>
            <a:r>
              <a:rPr lang="en-US" sz="2800" b="0" i="0" dirty="0">
                <a:solidFill>
                  <a:srgbClr val="8492A6"/>
                </a:solidFill>
                <a:effectLst/>
                <a:latin typeface="Nunito" pitchFamily="2" charset="0"/>
              </a:rPr>
              <a:t> It is assumed that consumer has a limited money income to spend on goods &amp; services.</a:t>
            </a:r>
            <a:br>
              <a:rPr lang="en-US" b="0" i="0" dirty="0">
                <a:solidFill>
                  <a:srgbClr val="8492A6"/>
                </a:solidFill>
                <a:effectLst/>
                <a:latin typeface="Nunito" pitchFamily="2" charset="0"/>
              </a:rPr>
            </a:br>
            <a:endParaRPr lang="en-US" dirty="0">
              <a:solidFill>
                <a:srgbClr val="8492A6"/>
              </a:solidFill>
              <a:latin typeface="Nunito" pitchFamily="2" charset="0"/>
            </a:endParaRPr>
          </a:p>
          <a:p>
            <a:pPr marL="0" indent="0">
              <a:buNone/>
            </a:pPr>
            <a:r>
              <a:rPr lang="en-US" sz="2800" b="1" i="0" dirty="0">
                <a:solidFill>
                  <a:srgbClr val="8492A6"/>
                </a:solidFill>
                <a:effectLst/>
                <a:latin typeface="Nunito" pitchFamily="2" charset="0"/>
              </a:rPr>
              <a:t>5. Utility is Additive:</a:t>
            </a:r>
            <a:br>
              <a:rPr lang="en-US" b="0" i="0" dirty="0">
                <a:solidFill>
                  <a:srgbClr val="8492A6"/>
                </a:solidFill>
                <a:effectLst/>
                <a:latin typeface="Nunito" pitchFamily="2" charset="0"/>
              </a:rPr>
            </a:br>
            <a:r>
              <a:rPr lang="en-US" sz="2800" b="0" i="0" dirty="0">
                <a:solidFill>
                  <a:srgbClr val="8492A6"/>
                </a:solidFill>
                <a:effectLst/>
                <a:latin typeface="Nunito" pitchFamily="2" charset="0"/>
              </a:rPr>
              <a:t> It is assumed that utilities are additive as shown below:</a:t>
            </a:r>
            <a:br>
              <a:rPr lang="en-US" b="0" i="0" dirty="0">
                <a:solidFill>
                  <a:srgbClr val="8492A6"/>
                </a:solidFill>
                <a:effectLst/>
                <a:latin typeface="Nunito" pitchFamily="2" charset="0"/>
              </a:rPr>
            </a:br>
            <a:r>
              <a:rPr lang="en-US" sz="2800" b="0" i="0" dirty="0">
                <a:solidFill>
                  <a:srgbClr val="8492A6"/>
                </a:solidFill>
                <a:effectLst/>
                <a:latin typeface="Nunito" pitchFamily="2" charset="0"/>
              </a:rPr>
              <a:t>                            TU = U(n</a:t>
            </a:r>
            <a:r>
              <a:rPr lang="en-US" sz="2800" b="0" i="0" baseline="-25000" dirty="0">
                <a:solidFill>
                  <a:srgbClr val="8492A6"/>
                </a:solidFill>
                <a:effectLst/>
                <a:latin typeface="Nunito" pitchFamily="2" charset="0"/>
              </a:rPr>
              <a:t>1</a:t>
            </a:r>
            <a:r>
              <a:rPr lang="en-US" sz="2800" b="0" i="0" dirty="0">
                <a:solidFill>
                  <a:srgbClr val="8492A6"/>
                </a:solidFill>
                <a:effectLst/>
                <a:latin typeface="Nunito" pitchFamily="2" charset="0"/>
              </a:rPr>
              <a:t>) + U(n</a:t>
            </a:r>
            <a:r>
              <a:rPr lang="en-US" sz="2800" b="0" i="0" baseline="-25000" dirty="0">
                <a:solidFill>
                  <a:srgbClr val="8492A6"/>
                </a:solidFill>
                <a:effectLst/>
                <a:latin typeface="Nunito" pitchFamily="2" charset="0"/>
              </a:rPr>
              <a:t>2</a:t>
            </a:r>
            <a:r>
              <a:rPr lang="en-US" sz="2800" b="0" i="0" dirty="0">
                <a:solidFill>
                  <a:srgbClr val="8492A6"/>
                </a:solidFill>
                <a:effectLst/>
                <a:latin typeface="Nunito" pitchFamily="2" charset="0"/>
              </a:rPr>
              <a:t>) + U(n</a:t>
            </a:r>
            <a:r>
              <a:rPr lang="en-US" sz="2800" b="0" i="0" baseline="-25000" dirty="0">
                <a:solidFill>
                  <a:srgbClr val="8492A6"/>
                </a:solidFill>
                <a:effectLst/>
                <a:latin typeface="Nunito" pitchFamily="2" charset="0"/>
              </a:rPr>
              <a:t>3</a:t>
            </a:r>
            <a:r>
              <a:rPr lang="en-US" sz="2800" b="0" i="0" dirty="0">
                <a:solidFill>
                  <a:srgbClr val="8492A6"/>
                </a:solidFill>
                <a:effectLst/>
                <a:latin typeface="Nunito" pitchFamily="2" charset="0"/>
              </a:rPr>
              <a:t>) + ..... + U(</a:t>
            </a:r>
            <a:r>
              <a:rPr lang="en-US" sz="2800" b="0" i="0" dirty="0" err="1">
                <a:solidFill>
                  <a:srgbClr val="8492A6"/>
                </a:solidFill>
                <a:effectLst/>
                <a:latin typeface="Nunito" pitchFamily="2" charset="0"/>
              </a:rPr>
              <a:t>n</a:t>
            </a:r>
            <a:r>
              <a:rPr lang="en-US" sz="2800" b="0" i="0" baseline="-25000" dirty="0" err="1">
                <a:solidFill>
                  <a:srgbClr val="8492A6"/>
                </a:solidFill>
                <a:effectLst/>
                <a:latin typeface="Nunito" pitchFamily="2" charset="0"/>
              </a:rPr>
              <a:t>n</a:t>
            </a:r>
            <a:r>
              <a:rPr lang="en-US" sz="2800" b="0" i="0" dirty="0">
                <a:solidFill>
                  <a:srgbClr val="8492A6"/>
                </a:solidFill>
                <a:effectLst/>
                <a:latin typeface="Nunito" pitchFamily="2" charset="0"/>
              </a:rPr>
              <a:t>).</a:t>
            </a:r>
            <a:br>
              <a:rPr lang="en-US" b="0" i="0" dirty="0">
                <a:solidFill>
                  <a:srgbClr val="8492A6"/>
                </a:solidFill>
                <a:effectLst/>
                <a:latin typeface="Nunito" pitchFamily="2" charset="0"/>
              </a:rPr>
            </a:br>
            <a:endParaRPr lang="en-US" dirty="0">
              <a:solidFill>
                <a:srgbClr val="8492A6"/>
              </a:solidFill>
              <a:latin typeface="Nunito" pitchFamily="2" charset="0"/>
            </a:endParaRPr>
          </a:p>
          <a:p>
            <a:pPr marL="0" indent="0">
              <a:buNone/>
            </a:pPr>
            <a:r>
              <a:rPr lang="en-US" sz="2800" b="1" i="0" dirty="0">
                <a:solidFill>
                  <a:srgbClr val="8492A6"/>
                </a:solidFill>
                <a:effectLst/>
                <a:latin typeface="Nunito" pitchFamily="2" charset="0"/>
              </a:rPr>
              <a:t>6. Constant Marginal Utility of Money:</a:t>
            </a:r>
            <a:br>
              <a:rPr lang="en-US" b="0" i="0" dirty="0">
                <a:solidFill>
                  <a:srgbClr val="8492A6"/>
                </a:solidFill>
                <a:effectLst/>
                <a:latin typeface="Nunito" pitchFamily="2" charset="0"/>
              </a:rPr>
            </a:br>
            <a:r>
              <a:rPr lang="en-US" sz="2800" b="0" i="0" dirty="0">
                <a:solidFill>
                  <a:srgbClr val="8492A6"/>
                </a:solidFill>
                <a:effectLst/>
                <a:latin typeface="Nunito" pitchFamily="2" charset="0"/>
              </a:rPr>
              <a:t> It is assumed that the marginal utility of money remains constant. An increase or decrease in income of the consumer doesn't change the marginal utility of money.</a:t>
            </a:r>
            <a:endParaRPr lang="en-US" b="0" i="0" dirty="0">
              <a:solidFill>
                <a:srgbClr val="8492A6"/>
              </a:solidFill>
              <a:effectLst/>
              <a:latin typeface="Nunito" pitchFamily="2" charset="0"/>
            </a:endParaRPr>
          </a:p>
          <a:p>
            <a:endParaRPr lang="en-IN" dirty="0"/>
          </a:p>
        </p:txBody>
      </p:sp>
    </p:spTree>
    <p:extLst>
      <p:ext uri="{BB962C8B-B14F-4D97-AF65-F5344CB8AC3E}">
        <p14:creationId xmlns:p14="http://schemas.microsoft.com/office/powerpoint/2010/main" val="347437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0EE1-3DE0-B690-40F3-07CC37CD3D9A}"/>
              </a:ext>
            </a:extLst>
          </p:cNvPr>
          <p:cNvSpPr>
            <a:spLocks noGrp="1"/>
          </p:cNvSpPr>
          <p:nvPr>
            <p:ph type="title"/>
          </p:nvPr>
        </p:nvSpPr>
        <p:spPr/>
        <p:txBody>
          <a:bodyPr/>
          <a:lstStyle/>
          <a:p>
            <a:r>
              <a:rPr lang="en-US" sz="4400" b="0" i="0" dirty="0">
                <a:solidFill>
                  <a:srgbClr val="8492A6"/>
                </a:solidFill>
                <a:effectLst/>
                <a:latin typeface="Nunito" pitchFamily="2" charset="0"/>
              </a:rPr>
              <a:t>There are three types of utility:</a:t>
            </a:r>
            <a:endParaRPr lang="en-IN" dirty="0"/>
          </a:p>
        </p:txBody>
      </p:sp>
      <p:sp>
        <p:nvSpPr>
          <p:cNvPr id="3" name="Content Placeholder 2">
            <a:extLst>
              <a:ext uri="{FF2B5EF4-FFF2-40B4-BE49-F238E27FC236}">
                <a16:creationId xmlns:a16="http://schemas.microsoft.com/office/drawing/2014/main" id="{E59EC6EB-0EC1-F4A3-761A-8DF5C9FCC8DA}"/>
              </a:ext>
            </a:extLst>
          </p:cNvPr>
          <p:cNvSpPr>
            <a:spLocks noGrp="1"/>
          </p:cNvSpPr>
          <p:nvPr>
            <p:ph idx="1"/>
          </p:nvPr>
        </p:nvSpPr>
        <p:spPr/>
        <p:txBody>
          <a:bodyPr>
            <a:normAutofit/>
          </a:bodyPr>
          <a:lstStyle/>
          <a:p>
            <a:pPr algn="l">
              <a:buFont typeface="+mj-lt"/>
              <a:buAutoNum type="arabicPeriod"/>
            </a:pPr>
            <a:r>
              <a:rPr lang="en-US" sz="3600" b="0" i="0" dirty="0">
                <a:solidFill>
                  <a:srgbClr val="8492A6"/>
                </a:solidFill>
                <a:effectLst/>
                <a:latin typeface="Nunito" pitchFamily="2" charset="0"/>
              </a:rPr>
              <a:t>Total utility</a:t>
            </a:r>
          </a:p>
          <a:p>
            <a:pPr algn="l">
              <a:buFont typeface="+mj-lt"/>
              <a:buAutoNum type="arabicPeriod"/>
            </a:pPr>
            <a:r>
              <a:rPr lang="en-US" sz="3600" b="0" i="0" dirty="0">
                <a:solidFill>
                  <a:srgbClr val="8492A6"/>
                </a:solidFill>
                <a:effectLst/>
                <a:latin typeface="Nunito" pitchFamily="2" charset="0"/>
              </a:rPr>
              <a:t>Marginal utility</a:t>
            </a:r>
          </a:p>
          <a:p>
            <a:pPr algn="l">
              <a:buFont typeface="+mj-lt"/>
              <a:buAutoNum type="arabicPeriod"/>
            </a:pPr>
            <a:r>
              <a:rPr lang="en-US" sz="3600" b="0" i="0" dirty="0">
                <a:solidFill>
                  <a:srgbClr val="8492A6"/>
                </a:solidFill>
                <a:effectLst/>
                <a:latin typeface="Nunito" pitchFamily="2" charset="0"/>
              </a:rPr>
              <a:t>Average utility</a:t>
            </a:r>
          </a:p>
          <a:p>
            <a:pPr marL="0" indent="0">
              <a:buNone/>
            </a:pPr>
            <a:endParaRPr lang="en-IN" sz="3600" dirty="0"/>
          </a:p>
        </p:txBody>
      </p:sp>
    </p:spTree>
    <p:extLst>
      <p:ext uri="{BB962C8B-B14F-4D97-AF65-F5344CB8AC3E}">
        <p14:creationId xmlns:p14="http://schemas.microsoft.com/office/powerpoint/2010/main" val="250342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3E31-7BA5-C374-ED8D-859D07CFCCDC}"/>
              </a:ext>
            </a:extLst>
          </p:cNvPr>
          <p:cNvSpPr>
            <a:spLocks noGrp="1"/>
          </p:cNvSpPr>
          <p:nvPr>
            <p:ph type="title"/>
          </p:nvPr>
        </p:nvSpPr>
        <p:spPr/>
        <p:txBody>
          <a:bodyPr/>
          <a:lstStyle/>
          <a:p>
            <a:r>
              <a:rPr lang="en-US" sz="4400" b="1" i="0" dirty="0">
                <a:solidFill>
                  <a:srgbClr val="161C2D"/>
                </a:solidFill>
                <a:effectLst/>
                <a:latin typeface="Nunito" pitchFamily="2" charset="0"/>
              </a:rPr>
              <a:t>1) Total utility</a:t>
            </a:r>
            <a:endParaRPr lang="en-IN" dirty="0"/>
          </a:p>
        </p:txBody>
      </p:sp>
      <p:sp>
        <p:nvSpPr>
          <p:cNvPr id="3" name="Content Placeholder 2">
            <a:extLst>
              <a:ext uri="{FF2B5EF4-FFF2-40B4-BE49-F238E27FC236}">
                <a16:creationId xmlns:a16="http://schemas.microsoft.com/office/drawing/2014/main" id="{6FF6E74B-13B7-3843-F685-72F74C4A936A}"/>
              </a:ext>
            </a:extLst>
          </p:cNvPr>
          <p:cNvSpPr>
            <a:spLocks noGrp="1"/>
          </p:cNvSpPr>
          <p:nvPr>
            <p:ph idx="1"/>
          </p:nvPr>
        </p:nvSpPr>
        <p:spPr/>
        <p:txBody>
          <a:bodyPr>
            <a:normAutofit fontScale="92500" lnSpcReduction="10000"/>
          </a:bodyPr>
          <a:lstStyle/>
          <a:p>
            <a:pPr marL="0" indent="0" algn="l">
              <a:buNone/>
            </a:pPr>
            <a:r>
              <a:rPr lang="en-US" b="0" i="0" dirty="0">
                <a:solidFill>
                  <a:srgbClr val="8492A6"/>
                </a:solidFill>
                <a:effectLst/>
                <a:latin typeface="Nunito" pitchFamily="2" charset="0"/>
              </a:rPr>
              <a:t>Total utility which a consumer obtains by consuming all units of a commodity in certain time period is known as total utility. If a consumer consumes n units of commodity, total utility can be expressed as :</a:t>
            </a:r>
          </a:p>
          <a:p>
            <a:pPr marL="0" indent="0" algn="l">
              <a:buNone/>
            </a:pPr>
            <a:r>
              <a:rPr lang="en-US" b="0" i="0" dirty="0">
                <a:solidFill>
                  <a:srgbClr val="8492A6"/>
                </a:solidFill>
                <a:effectLst/>
                <a:latin typeface="Nunito" pitchFamily="2" charset="0"/>
              </a:rPr>
              <a:t>TU = (MU</a:t>
            </a:r>
            <a:r>
              <a:rPr lang="en-US" b="0" i="0" baseline="-25000" dirty="0">
                <a:solidFill>
                  <a:srgbClr val="8492A6"/>
                </a:solidFill>
                <a:effectLst/>
                <a:latin typeface="Nunito" pitchFamily="2" charset="0"/>
              </a:rPr>
              <a:t>1</a:t>
            </a:r>
            <a:r>
              <a:rPr lang="en-US" b="0" i="0" dirty="0">
                <a:solidFill>
                  <a:srgbClr val="8492A6"/>
                </a:solidFill>
                <a:effectLst/>
                <a:latin typeface="Nunito" pitchFamily="2" charset="0"/>
              </a:rPr>
              <a:t> + MU</a:t>
            </a:r>
            <a:r>
              <a:rPr lang="en-US" b="0" i="0" baseline="-25000" dirty="0">
                <a:solidFill>
                  <a:srgbClr val="8492A6"/>
                </a:solidFill>
                <a:effectLst/>
                <a:latin typeface="Nunito" pitchFamily="2" charset="0"/>
              </a:rPr>
              <a:t>2</a:t>
            </a:r>
            <a:r>
              <a:rPr lang="en-US" b="0" i="0" dirty="0">
                <a:solidFill>
                  <a:srgbClr val="8492A6"/>
                </a:solidFill>
                <a:effectLst/>
                <a:latin typeface="Nunito" pitchFamily="2" charset="0"/>
              </a:rPr>
              <a:t>+ ............ </a:t>
            </a:r>
            <a:r>
              <a:rPr lang="en-US" b="0" i="0" dirty="0" err="1">
                <a:solidFill>
                  <a:srgbClr val="8492A6"/>
                </a:solidFill>
                <a:effectLst/>
                <a:latin typeface="Nunito" pitchFamily="2" charset="0"/>
              </a:rPr>
              <a:t>MU</a:t>
            </a:r>
            <a:r>
              <a:rPr lang="en-US" b="0" i="0" baseline="-25000" dirty="0" err="1">
                <a:solidFill>
                  <a:srgbClr val="8492A6"/>
                </a:solidFill>
                <a:effectLst/>
                <a:latin typeface="Nunito" pitchFamily="2" charset="0"/>
              </a:rPr>
              <a:t>n</a:t>
            </a:r>
            <a:r>
              <a:rPr lang="en-US" b="0" i="0" dirty="0">
                <a:solidFill>
                  <a:srgbClr val="8492A6"/>
                </a:solidFill>
                <a:effectLst/>
                <a:latin typeface="Nunito" pitchFamily="2" charset="0"/>
              </a:rPr>
              <a:t>)</a:t>
            </a:r>
          </a:p>
          <a:p>
            <a:pPr marL="0" indent="0" algn="l">
              <a:buNone/>
            </a:pPr>
            <a:r>
              <a:rPr lang="en-US" b="0" i="0" dirty="0">
                <a:solidFill>
                  <a:srgbClr val="8492A6"/>
                </a:solidFill>
                <a:effectLst/>
                <a:latin typeface="Nunito" pitchFamily="2" charset="0"/>
              </a:rPr>
              <a:t>Where,</a:t>
            </a:r>
          </a:p>
          <a:p>
            <a:pPr marL="0" indent="0" algn="l">
              <a:buNone/>
            </a:pPr>
            <a:r>
              <a:rPr lang="en-US" b="0" i="0" dirty="0">
                <a:solidFill>
                  <a:srgbClr val="8492A6"/>
                </a:solidFill>
                <a:effectLst/>
                <a:latin typeface="Nunito" pitchFamily="2" charset="0"/>
              </a:rPr>
              <a:t>TU = Total utility</a:t>
            </a:r>
          </a:p>
          <a:p>
            <a:pPr marL="0" indent="0" algn="l">
              <a:buNone/>
            </a:pPr>
            <a:r>
              <a:rPr lang="en-US" b="0" i="0" dirty="0">
                <a:solidFill>
                  <a:srgbClr val="8492A6"/>
                </a:solidFill>
                <a:effectLst/>
                <a:latin typeface="Nunito" pitchFamily="2" charset="0"/>
              </a:rPr>
              <a:t>MU</a:t>
            </a:r>
            <a:r>
              <a:rPr lang="en-US" b="0" i="0" baseline="-25000" dirty="0">
                <a:solidFill>
                  <a:srgbClr val="8492A6"/>
                </a:solidFill>
                <a:effectLst/>
                <a:latin typeface="Nunito" pitchFamily="2" charset="0"/>
              </a:rPr>
              <a:t>1</a:t>
            </a:r>
            <a:r>
              <a:rPr lang="en-US" b="0" i="0" dirty="0">
                <a:solidFill>
                  <a:srgbClr val="8492A6"/>
                </a:solidFill>
                <a:effectLst/>
                <a:latin typeface="Nunito" pitchFamily="2" charset="0"/>
              </a:rPr>
              <a:t> + MU</a:t>
            </a:r>
            <a:r>
              <a:rPr lang="en-US" b="0" i="0" baseline="-25000" dirty="0">
                <a:solidFill>
                  <a:srgbClr val="8492A6"/>
                </a:solidFill>
                <a:effectLst/>
                <a:latin typeface="Nunito" pitchFamily="2" charset="0"/>
              </a:rPr>
              <a:t>2</a:t>
            </a:r>
            <a:r>
              <a:rPr lang="en-US" b="0" i="0" dirty="0">
                <a:solidFill>
                  <a:srgbClr val="8492A6"/>
                </a:solidFill>
                <a:effectLst/>
                <a:latin typeface="Nunito" pitchFamily="2" charset="0"/>
              </a:rPr>
              <a:t>+ ............ </a:t>
            </a:r>
            <a:r>
              <a:rPr lang="en-US" b="0" i="0" dirty="0" err="1">
                <a:solidFill>
                  <a:srgbClr val="8492A6"/>
                </a:solidFill>
                <a:effectLst/>
                <a:latin typeface="Nunito" pitchFamily="2" charset="0"/>
              </a:rPr>
              <a:t>MU</a:t>
            </a:r>
            <a:r>
              <a:rPr lang="en-US" b="0" i="0" baseline="-25000" dirty="0" err="1">
                <a:solidFill>
                  <a:srgbClr val="8492A6"/>
                </a:solidFill>
                <a:effectLst/>
                <a:latin typeface="Nunito" pitchFamily="2" charset="0"/>
              </a:rPr>
              <a:t>n</a:t>
            </a:r>
            <a:r>
              <a:rPr lang="en-US" b="0" i="0" dirty="0">
                <a:solidFill>
                  <a:srgbClr val="8492A6"/>
                </a:solidFill>
                <a:effectLst/>
                <a:latin typeface="Nunito" pitchFamily="2" charset="0"/>
              </a:rPr>
              <a:t> are the marginal utilities derived from 1</a:t>
            </a:r>
            <a:r>
              <a:rPr lang="en-US" b="0" i="0" baseline="30000" dirty="0">
                <a:solidFill>
                  <a:srgbClr val="8492A6"/>
                </a:solidFill>
                <a:effectLst/>
                <a:latin typeface="Nunito" pitchFamily="2" charset="0"/>
              </a:rPr>
              <a:t>st</a:t>
            </a:r>
            <a:r>
              <a:rPr lang="en-US" b="0" i="0" dirty="0">
                <a:solidFill>
                  <a:srgbClr val="8492A6"/>
                </a:solidFill>
                <a:effectLst/>
                <a:latin typeface="Nunito" pitchFamily="2" charset="0"/>
              </a:rPr>
              <a:t> unit, 2</a:t>
            </a:r>
            <a:r>
              <a:rPr lang="en-US" b="0" i="0" baseline="30000" dirty="0">
                <a:solidFill>
                  <a:srgbClr val="8492A6"/>
                </a:solidFill>
                <a:effectLst/>
                <a:latin typeface="Nunito" pitchFamily="2" charset="0"/>
              </a:rPr>
              <a:t>nd</a:t>
            </a:r>
            <a:r>
              <a:rPr lang="en-US" b="0" i="0" dirty="0">
                <a:solidFill>
                  <a:srgbClr val="8492A6"/>
                </a:solidFill>
                <a:effectLst/>
                <a:latin typeface="Nunito" pitchFamily="2" charset="0"/>
              </a:rPr>
              <a:t> unit, ...... n</a:t>
            </a:r>
            <a:r>
              <a:rPr lang="en-US" b="0" i="0" baseline="30000" dirty="0">
                <a:solidFill>
                  <a:srgbClr val="8492A6"/>
                </a:solidFill>
                <a:effectLst/>
                <a:latin typeface="Nunito" pitchFamily="2" charset="0"/>
              </a:rPr>
              <a:t>th</a:t>
            </a:r>
            <a:r>
              <a:rPr lang="en-US" b="0" i="0" dirty="0">
                <a:solidFill>
                  <a:srgbClr val="8492A6"/>
                </a:solidFill>
                <a:effectLst/>
                <a:latin typeface="Nunito" pitchFamily="2" charset="0"/>
              </a:rPr>
              <a:t> unit respectively.</a:t>
            </a:r>
          </a:p>
          <a:p>
            <a:pPr marL="0" indent="0">
              <a:buNone/>
            </a:pPr>
            <a:endParaRPr lang="en-IN" dirty="0"/>
          </a:p>
        </p:txBody>
      </p:sp>
    </p:spTree>
    <p:extLst>
      <p:ext uri="{BB962C8B-B14F-4D97-AF65-F5344CB8AC3E}">
        <p14:creationId xmlns:p14="http://schemas.microsoft.com/office/powerpoint/2010/main" val="157860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6D4B-D91E-9B99-DF64-FA3D544AB58F}"/>
              </a:ext>
            </a:extLst>
          </p:cNvPr>
          <p:cNvSpPr>
            <a:spLocks noGrp="1"/>
          </p:cNvSpPr>
          <p:nvPr>
            <p:ph type="title"/>
          </p:nvPr>
        </p:nvSpPr>
        <p:spPr/>
        <p:txBody>
          <a:bodyPr/>
          <a:lstStyle/>
          <a:p>
            <a:r>
              <a:rPr lang="en-US" b="1" dirty="0"/>
              <a:t>2) Marginal utility</a:t>
            </a:r>
            <a:endParaRPr lang="en-IN" b="1" dirty="0"/>
          </a:p>
        </p:txBody>
      </p:sp>
      <p:sp>
        <p:nvSpPr>
          <p:cNvPr id="3" name="Content Placeholder 2">
            <a:extLst>
              <a:ext uri="{FF2B5EF4-FFF2-40B4-BE49-F238E27FC236}">
                <a16:creationId xmlns:a16="http://schemas.microsoft.com/office/drawing/2014/main" id="{3156E189-00D3-EED0-F381-FDA8C7062462}"/>
              </a:ext>
            </a:extLst>
          </p:cNvPr>
          <p:cNvSpPr>
            <a:spLocks noGrp="1"/>
          </p:cNvSpPr>
          <p:nvPr>
            <p:ph idx="1"/>
          </p:nvPr>
        </p:nvSpPr>
        <p:spPr/>
        <p:txBody>
          <a:bodyPr>
            <a:normAutofit fontScale="62500" lnSpcReduction="20000"/>
          </a:bodyPr>
          <a:lstStyle/>
          <a:p>
            <a:pPr marL="0" indent="0" algn="just">
              <a:buNone/>
            </a:pPr>
            <a:r>
              <a:rPr lang="en-US" dirty="0"/>
              <a:t>The utility which a consumer obtains by the consuming extra units of the commodity is known as marginal utility. In other words, marginal utility is change in total utility due to change in total utility due to change in unit of consumption of the commodity.</a:t>
            </a:r>
          </a:p>
          <a:p>
            <a:pPr marL="0" indent="0" algn="just">
              <a:buNone/>
            </a:pPr>
            <a:r>
              <a:rPr lang="en-US" dirty="0"/>
              <a:t>                       Symbolically,</a:t>
            </a:r>
          </a:p>
          <a:p>
            <a:pPr marL="0" indent="0" algn="just">
              <a:buNone/>
            </a:pPr>
            <a:r>
              <a:rPr lang="en-US" dirty="0"/>
              <a:t>                                    MU = ΔTU/ Δ Q</a:t>
            </a:r>
          </a:p>
          <a:p>
            <a:pPr marL="0" indent="0" algn="just">
              <a:buNone/>
            </a:pPr>
            <a:r>
              <a:rPr lang="en-US" dirty="0"/>
              <a:t>Where,</a:t>
            </a:r>
          </a:p>
          <a:p>
            <a:pPr marL="0" indent="0" algn="just">
              <a:buNone/>
            </a:pPr>
            <a:endParaRPr lang="en-US" dirty="0"/>
          </a:p>
          <a:p>
            <a:pPr marL="0" indent="0" algn="just">
              <a:buNone/>
            </a:pPr>
            <a:r>
              <a:rPr lang="en-US" dirty="0"/>
              <a:t>MU = Marginal Utility</a:t>
            </a:r>
          </a:p>
          <a:p>
            <a:pPr marL="0" indent="0" algn="just">
              <a:buNone/>
            </a:pPr>
            <a:r>
              <a:rPr lang="en-US" dirty="0"/>
              <a:t>TU = Total Utility</a:t>
            </a:r>
          </a:p>
          <a:p>
            <a:pPr marL="0" indent="0" algn="just">
              <a:buNone/>
            </a:pPr>
            <a:r>
              <a:rPr lang="en-US" dirty="0"/>
              <a:t>Δ = Change</a:t>
            </a:r>
          </a:p>
          <a:p>
            <a:pPr marL="0" indent="0" algn="just">
              <a:buNone/>
            </a:pPr>
            <a:r>
              <a:rPr lang="en-US" dirty="0"/>
              <a:t>Q = Unit of commodity</a:t>
            </a:r>
            <a:endParaRPr lang="en-IN" dirty="0"/>
          </a:p>
        </p:txBody>
      </p:sp>
    </p:spTree>
    <p:extLst>
      <p:ext uri="{BB962C8B-B14F-4D97-AF65-F5344CB8AC3E}">
        <p14:creationId xmlns:p14="http://schemas.microsoft.com/office/powerpoint/2010/main" val="229494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0C5E-B621-334B-3BEB-7C23B30B32BD}"/>
              </a:ext>
            </a:extLst>
          </p:cNvPr>
          <p:cNvSpPr>
            <a:spLocks noGrp="1"/>
          </p:cNvSpPr>
          <p:nvPr>
            <p:ph type="title"/>
          </p:nvPr>
        </p:nvSpPr>
        <p:spPr/>
        <p:txBody>
          <a:bodyPr/>
          <a:lstStyle/>
          <a:p>
            <a:r>
              <a:rPr lang="en-US" b="1" i="0" dirty="0">
                <a:solidFill>
                  <a:srgbClr val="161C2D"/>
                </a:solidFill>
                <a:effectLst/>
                <a:latin typeface="Nunito" pitchFamily="2" charset="0"/>
              </a:rPr>
              <a:t>3) Average Utility:</a:t>
            </a:r>
            <a:endParaRPr lang="en-IN" dirty="0"/>
          </a:p>
        </p:txBody>
      </p:sp>
      <p:sp>
        <p:nvSpPr>
          <p:cNvPr id="3" name="Content Placeholder 2">
            <a:extLst>
              <a:ext uri="{FF2B5EF4-FFF2-40B4-BE49-F238E27FC236}">
                <a16:creationId xmlns:a16="http://schemas.microsoft.com/office/drawing/2014/main" id="{53941085-384D-1C32-C575-B5FEC906A5B5}"/>
              </a:ext>
            </a:extLst>
          </p:cNvPr>
          <p:cNvSpPr>
            <a:spLocks noGrp="1"/>
          </p:cNvSpPr>
          <p:nvPr>
            <p:ph idx="1"/>
          </p:nvPr>
        </p:nvSpPr>
        <p:spPr/>
        <p:txBody>
          <a:bodyPr>
            <a:normAutofit fontScale="92500" lnSpcReduction="10000"/>
          </a:bodyPr>
          <a:lstStyle/>
          <a:p>
            <a:pPr marL="0" indent="0" algn="just">
              <a:buNone/>
            </a:pPr>
            <a:r>
              <a:rPr lang="en-US" sz="2000" b="0" i="0" dirty="0">
                <a:solidFill>
                  <a:srgbClr val="8492A6"/>
                </a:solidFill>
                <a:effectLst/>
                <a:latin typeface="Nunito" pitchFamily="2" charset="0"/>
              </a:rPr>
              <a:t>The satisfaction joined by the consumer from per unit commodity consumed is called average utility. It is also defined as total utility divided by units of the commodity consumed.</a:t>
            </a:r>
          </a:p>
          <a:p>
            <a:pPr marL="0" indent="0" algn="just">
              <a:buNone/>
            </a:pPr>
            <a:r>
              <a:rPr lang="en-US" sz="2000" b="0" i="0" dirty="0">
                <a:solidFill>
                  <a:srgbClr val="8492A6"/>
                </a:solidFill>
                <a:effectLst/>
                <a:latin typeface="Nunito" pitchFamily="2" charset="0"/>
              </a:rPr>
              <a:t>Symbolically,</a:t>
            </a:r>
          </a:p>
          <a:p>
            <a:pPr marL="0" indent="0" algn="just">
              <a:buNone/>
            </a:pPr>
            <a:r>
              <a:rPr lang="en-US" sz="2000" b="0" i="0" dirty="0">
                <a:solidFill>
                  <a:srgbClr val="8492A6"/>
                </a:solidFill>
                <a:effectLst/>
                <a:latin typeface="Nunito" pitchFamily="2" charset="0"/>
              </a:rPr>
              <a:t>AU= TU / Q</a:t>
            </a:r>
          </a:p>
          <a:p>
            <a:pPr marL="0" indent="0" algn="just">
              <a:buNone/>
            </a:pPr>
            <a:r>
              <a:rPr lang="en-US" sz="2000" b="0" i="0" dirty="0">
                <a:solidFill>
                  <a:srgbClr val="8492A6"/>
                </a:solidFill>
                <a:effectLst/>
                <a:latin typeface="Nunito" pitchFamily="2" charset="0"/>
              </a:rPr>
              <a:t>Where,</a:t>
            </a:r>
          </a:p>
          <a:p>
            <a:pPr marL="0" indent="0" algn="just">
              <a:buNone/>
            </a:pPr>
            <a:r>
              <a:rPr lang="en-US" sz="2000" b="0" i="0" dirty="0">
                <a:solidFill>
                  <a:srgbClr val="8492A6"/>
                </a:solidFill>
                <a:effectLst/>
                <a:latin typeface="Nunito" pitchFamily="2" charset="0"/>
              </a:rPr>
              <a:t>AU = Average Utility</a:t>
            </a:r>
          </a:p>
          <a:p>
            <a:pPr marL="0" indent="0" algn="just">
              <a:buNone/>
            </a:pPr>
            <a:r>
              <a:rPr lang="en-US" sz="2000" b="0" i="0" dirty="0">
                <a:solidFill>
                  <a:srgbClr val="8492A6"/>
                </a:solidFill>
                <a:effectLst/>
                <a:latin typeface="Nunito" pitchFamily="2" charset="0"/>
              </a:rPr>
              <a:t>TU = Total Utility</a:t>
            </a:r>
          </a:p>
          <a:p>
            <a:pPr marL="0" indent="0" algn="just">
              <a:buNone/>
            </a:pPr>
            <a:r>
              <a:rPr lang="en-US" sz="2000" b="0" i="0" dirty="0">
                <a:solidFill>
                  <a:srgbClr val="8492A6"/>
                </a:solidFill>
                <a:effectLst/>
                <a:latin typeface="Nunito" pitchFamily="2" charset="0"/>
              </a:rPr>
              <a:t>Q = Unit of commodity</a:t>
            </a:r>
          </a:p>
          <a:p>
            <a:pPr marL="0" indent="0" algn="just">
              <a:buNone/>
            </a:pPr>
            <a:endParaRPr lang="en-IN" sz="2000" dirty="0"/>
          </a:p>
        </p:txBody>
      </p:sp>
    </p:spTree>
    <p:extLst>
      <p:ext uri="{BB962C8B-B14F-4D97-AF65-F5344CB8AC3E}">
        <p14:creationId xmlns:p14="http://schemas.microsoft.com/office/powerpoint/2010/main" val="28044020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748</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Garamond</vt:lpstr>
      <vt:lpstr>Georgia</vt:lpstr>
      <vt:lpstr>Nunito</vt:lpstr>
      <vt:lpstr>Organic</vt:lpstr>
      <vt:lpstr>Concept of Cardinal Utility</vt:lpstr>
      <vt:lpstr>PowerPoint Presentation</vt:lpstr>
      <vt:lpstr>Concept of Cardinal Utility:</vt:lpstr>
      <vt:lpstr>Assumption of Cardinal Unity</vt:lpstr>
      <vt:lpstr>Assumption of Cardinal Unity</vt:lpstr>
      <vt:lpstr>There are three types of utility:</vt:lpstr>
      <vt:lpstr>1) Total utility</vt:lpstr>
      <vt:lpstr>2) Marginal utility</vt:lpstr>
      <vt:lpstr>3) Average Utility:</vt:lpstr>
      <vt:lpstr>PowerPoint Presentation</vt:lpstr>
      <vt:lpstr>Law of Diminishing Marginal Utility (DMU)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Equilibrium</dc:title>
  <dc:creator>Shailee Upadhayay</dc:creator>
  <cp:lastModifiedBy>Shailee Upadhayay</cp:lastModifiedBy>
  <cp:revision>2</cp:revision>
  <dcterms:created xsi:type="dcterms:W3CDTF">2023-07-11T07:46:21Z</dcterms:created>
  <dcterms:modified xsi:type="dcterms:W3CDTF">2023-07-11T08:06:50Z</dcterms:modified>
</cp:coreProperties>
</file>