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78"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144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viewProps" Target="viewProp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notesMaster" Target="notesMasters/notesMaster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tableStyles" Target="tableStyle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48"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49"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50"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651"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52"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53"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581" name="Title 1"/>
          <p:cNvSpPr>
            <a:spLocks noGrp="1"/>
          </p:cNvSpPr>
          <p:nvPr>
            <p:ph type="ctrTitle"/>
          </p:nvPr>
        </p:nvSpPr>
        <p:spPr>
          <a:xfrm>
            <a:off x="685800" y="1122363"/>
            <a:ext cx="7772400" cy="2387600"/>
          </a:xfrm>
        </p:spPr>
        <p:txBody>
          <a:bodyPr anchor="b"/>
          <a:lstStyle>
            <a:lvl1pPr algn="ctr">
              <a:defRPr sz="6000"/>
            </a:lvl1pPr>
          </a:lstStyle>
          <a:p>
            <a:r>
              <a:rPr lang="en-US" altLang="zh-CN"/>
              <a:t>Click to edit Master title style</a:t>
            </a:r>
            <a:endParaRPr lang="en-US" dirty="0"/>
          </a:p>
        </p:txBody>
      </p:sp>
      <p:sp>
        <p:nvSpPr>
          <p:cNvPr id="1048582"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en-US" dirty="0"/>
          </a:p>
        </p:txBody>
      </p:sp>
      <p:sp>
        <p:nvSpPr>
          <p:cNvPr id="1048583" name="Date Placeholder 3"/>
          <p:cNvSpPr>
            <a:spLocks noGrp="1"/>
          </p:cNvSpPr>
          <p:nvPr>
            <p:ph type="dt" sz="half" idx="10"/>
          </p:nvPr>
        </p:nvSpPr>
        <p:spPr/>
        <p:txBody>
          <a:bodyPr/>
          <a:lstStyle/>
          <a:p>
            <a:fld id="{70BC1078-46ED-40F9-8930-935BAD7C2B02}" type="datetimeFigureOut">
              <a:rPr lang="zh-CN" altLang="en-US" smtClean="0"/>
              <a:t>2023/9/14</a:t>
            </a:fld>
            <a:endParaRPr lang="zh-CN" altLang="en-US"/>
          </a:p>
        </p:txBody>
      </p:sp>
      <p:sp>
        <p:nvSpPr>
          <p:cNvPr id="1048584" name="Footer Placeholder 4"/>
          <p:cNvSpPr>
            <a:spLocks noGrp="1"/>
          </p:cNvSpPr>
          <p:nvPr>
            <p:ph type="ftr" sz="quarter" idx="11"/>
          </p:nvPr>
        </p:nvSpPr>
        <p:spPr/>
        <p:txBody>
          <a:bodyPr/>
          <a:lstStyle/>
          <a:p>
            <a:endParaRPr lang="zh-CN" altLang="en-US"/>
          </a:p>
        </p:txBody>
      </p:sp>
      <p:sp>
        <p:nvSpPr>
          <p:cNvPr id="1048585"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618" name="Title 1"/>
          <p:cNvSpPr>
            <a:spLocks noGrp="1"/>
          </p:cNvSpPr>
          <p:nvPr>
            <p:ph type="title"/>
          </p:nvPr>
        </p:nvSpPr>
        <p:spPr/>
        <p:txBody>
          <a:bodyPr/>
          <a:lstStyle/>
          <a:p>
            <a:r>
              <a:rPr lang="en-US" altLang="zh-CN"/>
              <a:t>Click to edit Master title style</a:t>
            </a:r>
            <a:endParaRPr lang="en-US" dirty="0"/>
          </a:p>
        </p:txBody>
      </p:sp>
      <p:sp>
        <p:nvSpPr>
          <p:cNvPr id="1048619" name="Vertical Text Placeholder 2"/>
          <p:cNvSpPr>
            <a:spLocks noGrp="1"/>
          </p:cNvSpPr>
          <p:nvPr>
            <p:ph type="body" orient="vert" idx="1"/>
          </p:nvPr>
        </p:nvSpPr>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20" name="Date Placeholder 3"/>
          <p:cNvSpPr>
            <a:spLocks noGrp="1"/>
          </p:cNvSpPr>
          <p:nvPr>
            <p:ph type="dt" sz="half" idx="10"/>
          </p:nvPr>
        </p:nvSpPr>
        <p:spPr/>
        <p:txBody>
          <a:bodyPr/>
          <a:lstStyle/>
          <a:p>
            <a:fld id="{70BC1078-46ED-40F9-8930-935BAD7C2B02}" type="datetimeFigureOut">
              <a:rPr lang="zh-CN" altLang="en-US" smtClean="0"/>
              <a:t>2023/9/14</a:t>
            </a:fld>
            <a:endParaRPr lang="zh-CN" altLang="en-US"/>
          </a:p>
        </p:txBody>
      </p:sp>
      <p:sp>
        <p:nvSpPr>
          <p:cNvPr id="1048621" name="Footer Placeholder 4"/>
          <p:cNvSpPr>
            <a:spLocks noGrp="1"/>
          </p:cNvSpPr>
          <p:nvPr>
            <p:ph type="ftr" sz="quarter" idx="11"/>
          </p:nvPr>
        </p:nvSpPr>
        <p:spPr/>
        <p:txBody>
          <a:bodyPr/>
          <a:lstStyle/>
          <a:p>
            <a:endParaRPr lang="zh-CN" altLang="en-US"/>
          </a:p>
        </p:txBody>
      </p:sp>
      <p:sp>
        <p:nvSpPr>
          <p:cNvPr id="1048622"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602" name="Vertical Title 1"/>
          <p:cNvSpPr>
            <a:spLocks noGrp="1"/>
          </p:cNvSpPr>
          <p:nvPr>
            <p:ph type="title" orient="vert"/>
          </p:nvPr>
        </p:nvSpPr>
        <p:spPr>
          <a:xfrm>
            <a:off x="6543675" y="365125"/>
            <a:ext cx="1971675" cy="5811838"/>
          </a:xfrm>
        </p:spPr>
        <p:txBody>
          <a:bodyPr vert="eaVert"/>
          <a:lstStyle/>
          <a:p>
            <a:r>
              <a:rPr lang="en-US" altLang="zh-CN"/>
              <a:t>Click to edit Master title style</a:t>
            </a:r>
            <a:endParaRPr lang="en-US" dirty="0"/>
          </a:p>
        </p:txBody>
      </p:sp>
      <p:sp>
        <p:nvSpPr>
          <p:cNvPr id="1048603" name="Vertical Text Placeholder 2"/>
          <p:cNvSpPr>
            <a:spLocks noGrp="1"/>
          </p:cNvSpPr>
          <p:nvPr>
            <p:ph type="body" orient="vert" idx="1"/>
          </p:nvPr>
        </p:nvSpPr>
        <p:spPr>
          <a:xfrm>
            <a:off x="628650" y="365125"/>
            <a:ext cx="5800725" cy="5811838"/>
          </a:xfrm>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04" name="Date Placeholder 3"/>
          <p:cNvSpPr>
            <a:spLocks noGrp="1"/>
          </p:cNvSpPr>
          <p:nvPr>
            <p:ph type="dt" sz="half" idx="10"/>
          </p:nvPr>
        </p:nvSpPr>
        <p:spPr/>
        <p:txBody>
          <a:bodyPr/>
          <a:lstStyle/>
          <a:p>
            <a:fld id="{70BC1078-46ED-40F9-8930-935BAD7C2B02}" type="datetimeFigureOut">
              <a:rPr lang="zh-CN" altLang="en-US" smtClean="0"/>
              <a:t>2023/9/14</a:t>
            </a:fld>
            <a:endParaRPr lang="zh-CN" altLang="en-US"/>
          </a:p>
        </p:txBody>
      </p:sp>
      <p:sp>
        <p:nvSpPr>
          <p:cNvPr id="1048605" name="Footer Placeholder 4"/>
          <p:cNvSpPr>
            <a:spLocks noGrp="1"/>
          </p:cNvSpPr>
          <p:nvPr>
            <p:ph type="ftr" sz="quarter" idx="11"/>
          </p:nvPr>
        </p:nvSpPr>
        <p:spPr/>
        <p:txBody>
          <a:bodyPr/>
          <a:lstStyle/>
          <a:p>
            <a:endParaRPr lang="zh-CN" altLang="en-US"/>
          </a:p>
        </p:txBody>
      </p:sp>
      <p:sp>
        <p:nvSpPr>
          <p:cNvPr id="1048606"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607" name="Title 1"/>
          <p:cNvSpPr>
            <a:spLocks noGrp="1"/>
          </p:cNvSpPr>
          <p:nvPr>
            <p:ph type="title"/>
          </p:nvPr>
        </p:nvSpPr>
        <p:spPr/>
        <p:txBody>
          <a:bodyPr/>
          <a:lstStyle/>
          <a:p>
            <a:r>
              <a:rPr lang="en-US" altLang="zh-CN"/>
              <a:t>Click to edit Master title style</a:t>
            </a:r>
            <a:endParaRPr lang="en-US" dirty="0"/>
          </a:p>
        </p:txBody>
      </p:sp>
      <p:sp>
        <p:nvSpPr>
          <p:cNvPr id="1048608" name="Content Placeholder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09" name="Date Placeholder 3"/>
          <p:cNvSpPr>
            <a:spLocks noGrp="1"/>
          </p:cNvSpPr>
          <p:nvPr>
            <p:ph type="dt" sz="half" idx="10"/>
          </p:nvPr>
        </p:nvSpPr>
        <p:spPr/>
        <p:txBody>
          <a:bodyPr/>
          <a:lstStyle/>
          <a:p>
            <a:fld id="{70BC1078-46ED-40F9-8930-935BAD7C2B02}" type="datetimeFigureOut">
              <a:rPr lang="zh-CN" altLang="en-US" smtClean="0"/>
              <a:t>2023/9/14</a:t>
            </a:fld>
            <a:endParaRPr lang="zh-CN" altLang="en-US"/>
          </a:p>
        </p:txBody>
      </p:sp>
      <p:sp>
        <p:nvSpPr>
          <p:cNvPr id="1048610" name="Footer Placeholder 4"/>
          <p:cNvSpPr>
            <a:spLocks noGrp="1"/>
          </p:cNvSpPr>
          <p:nvPr>
            <p:ph type="ftr" sz="quarter" idx="11"/>
          </p:nvPr>
        </p:nvSpPr>
        <p:spPr/>
        <p:txBody>
          <a:bodyPr/>
          <a:lstStyle/>
          <a:p>
            <a:endParaRPr lang="zh-CN" altLang="en-US"/>
          </a:p>
        </p:txBody>
      </p:sp>
      <p:sp>
        <p:nvSpPr>
          <p:cNvPr id="1048611"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623" name="Title 1"/>
          <p:cNvSpPr>
            <a:spLocks noGrp="1"/>
          </p:cNvSpPr>
          <p:nvPr>
            <p:ph type="title"/>
          </p:nvPr>
        </p:nvSpPr>
        <p:spPr>
          <a:xfrm>
            <a:off x="623888" y="1709739"/>
            <a:ext cx="7886700" cy="2852737"/>
          </a:xfrm>
        </p:spPr>
        <p:txBody>
          <a:bodyPr anchor="b"/>
          <a:lstStyle>
            <a:lvl1pPr>
              <a:defRPr sz="6000"/>
            </a:lvl1pPr>
          </a:lstStyle>
          <a:p>
            <a:r>
              <a:rPr lang="en-US" altLang="zh-CN"/>
              <a:t>Click to edit Master title style</a:t>
            </a:r>
            <a:endParaRPr lang="en-US" dirty="0"/>
          </a:p>
        </p:txBody>
      </p:sp>
      <p:sp>
        <p:nvSpPr>
          <p:cNvPr id="1048624"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Click to edit Master text styles</a:t>
            </a:r>
          </a:p>
        </p:txBody>
      </p:sp>
      <p:sp>
        <p:nvSpPr>
          <p:cNvPr id="1048625" name="Date Placeholder 3"/>
          <p:cNvSpPr>
            <a:spLocks noGrp="1"/>
          </p:cNvSpPr>
          <p:nvPr>
            <p:ph type="dt" sz="half" idx="10"/>
          </p:nvPr>
        </p:nvSpPr>
        <p:spPr/>
        <p:txBody>
          <a:bodyPr/>
          <a:lstStyle/>
          <a:p>
            <a:fld id="{70BC1078-46ED-40F9-8930-935BAD7C2B02}" type="datetimeFigureOut">
              <a:rPr lang="zh-CN" altLang="en-US" smtClean="0"/>
              <a:t>2023/9/14</a:t>
            </a:fld>
            <a:endParaRPr lang="zh-CN" altLang="en-US"/>
          </a:p>
        </p:txBody>
      </p:sp>
      <p:sp>
        <p:nvSpPr>
          <p:cNvPr id="1048626" name="Footer Placeholder 4"/>
          <p:cNvSpPr>
            <a:spLocks noGrp="1"/>
          </p:cNvSpPr>
          <p:nvPr>
            <p:ph type="ftr" sz="quarter" idx="11"/>
          </p:nvPr>
        </p:nvSpPr>
        <p:spPr/>
        <p:txBody>
          <a:bodyPr/>
          <a:lstStyle/>
          <a:p>
            <a:endParaRPr lang="zh-CN" altLang="en-US"/>
          </a:p>
        </p:txBody>
      </p:sp>
      <p:sp>
        <p:nvSpPr>
          <p:cNvPr id="1048627"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628" name="Title 1"/>
          <p:cNvSpPr>
            <a:spLocks noGrp="1"/>
          </p:cNvSpPr>
          <p:nvPr>
            <p:ph type="title"/>
          </p:nvPr>
        </p:nvSpPr>
        <p:spPr/>
        <p:txBody>
          <a:bodyPr/>
          <a:lstStyle/>
          <a:p>
            <a:r>
              <a:rPr lang="en-US" altLang="zh-CN"/>
              <a:t>Click to edit Master title style</a:t>
            </a:r>
            <a:endParaRPr lang="en-US" dirty="0"/>
          </a:p>
        </p:txBody>
      </p:sp>
      <p:sp>
        <p:nvSpPr>
          <p:cNvPr id="1048629" name="Content Placeholder 2"/>
          <p:cNvSpPr>
            <a:spLocks noGrp="1"/>
          </p:cNvSpPr>
          <p:nvPr>
            <p:ph sz="half" idx="1"/>
          </p:nvPr>
        </p:nvSpPr>
        <p:spPr>
          <a:xfrm>
            <a:off x="628650" y="1825625"/>
            <a:ext cx="38862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30" name="Content Placeholder 3"/>
          <p:cNvSpPr>
            <a:spLocks noGrp="1"/>
          </p:cNvSpPr>
          <p:nvPr>
            <p:ph sz="half" idx="2"/>
          </p:nvPr>
        </p:nvSpPr>
        <p:spPr>
          <a:xfrm>
            <a:off x="4629150" y="1825625"/>
            <a:ext cx="38862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31" name="Date Placeholder 4"/>
          <p:cNvSpPr>
            <a:spLocks noGrp="1"/>
          </p:cNvSpPr>
          <p:nvPr>
            <p:ph type="dt" sz="half" idx="10"/>
          </p:nvPr>
        </p:nvSpPr>
        <p:spPr/>
        <p:txBody>
          <a:bodyPr/>
          <a:lstStyle/>
          <a:p>
            <a:fld id="{70BC1078-46ED-40F9-8930-935BAD7C2B02}" type="datetimeFigureOut">
              <a:rPr lang="zh-CN" altLang="en-US" smtClean="0"/>
              <a:t>2023/9/14</a:t>
            </a:fld>
            <a:endParaRPr lang="zh-CN" altLang="en-US"/>
          </a:p>
        </p:txBody>
      </p:sp>
      <p:sp>
        <p:nvSpPr>
          <p:cNvPr id="1048632" name="Footer Placeholder 5"/>
          <p:cNvSpPr>
            <a:spLocks noGrp="1"/>
          </p:cNvSpPr>
          <p:nvPr>
            <p:ph type="ftr" sz="quarter" idx="11"/>
          </p:nvPr>
        </p:nvSpPr>
        <p:spPr/>
        <p:txBody>
          <a:bodyPr/>
          <a:lstStyle/>
          <a:p>
            <a:endParaRPr lang="zh-CN" altLang="en-US"/>
          </a:p>
        </p:txBody>
      </p:sp>
      <p:sp>
        <p:nvSpPr>
          <p:cNvPr id="1048633" name="Slide Number Placeholder 6"/>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634" name="Title 1"/>
          <p:cNvSpPr>
            <a:spLocks noGrp="1"/>
          </p:cNvSpPr>
          <p:nvPr>
            <p:ph type="title"/>
          </p:nvPr>
        </p:nvSpPr>
        <p:spPr>
          <a:xfrm>
            <a:off x="629841" y="365126"/>
            <a:ext cx="7886700" cy="1325563"/>
          </a:xfrm>
        </p:spPr>
        <p:txBody>
          <a:bodyPr/>
          <a:lstStyle/>
          <a:p>
            <a:r>
              <a:rPr lang="en-US" altLang="zh-CN"/>
              <a:t>Click to edit Master title style</a:t>
            </a:r>
            <a:endParaRPr lang="en-US" dirty="0"/>
          </a:p>
        </p:txBody>
      </p:sp>
      <p:sp>
        <p:nvSpPr>
          <p:cNvPr id="1048635"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1048636" name="Content Placeholder 3"/>
          <p:cNvSpPr>
            <a:spLocks noGrp="1"/>
          </p:cNvSpPr>
          <p:nvPr>
            <p:ph sz="half" idx="2"/>
          </p:nvPr>
        </p:nvSpPr>
        <p:spPr>
          <a:xfrm>
            <a:off x="629842" y="2505075"/>
            <a:ext cx="3868340"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37"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1048638" name="Content Placeholder 5"/>
          <p:cNvSpPr>
            <a:spLocks noGrp="1"/>
          </p:cNvSpPr>
          <p:nvPr>
            <p:ph sz="quarter" idx="4"/>
          </p:nvPr>
        </p:nvSpPr>
        <p:spPr>
          <a:xfrm>
            <a:off x="4629150" y="2505075"/>
            <a:ext cx="3887391"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39" name="Date Placeholder 6"/>
          <p:cNvSpPr>
            <a:spLocks noGrp="1"/>
          </p:cNvSpPr>
          <p:nvPr>
            <p:ph type="dt" sz="half" idx="10"/>
          </p:nvPr>
        </p:nvSpPr>
        <p:spPr/>
        <p:txBody>
          <a:bodyPr/>
          <a:lstStyle/>
          <a:p>
            <a:fld id="{70BC1078-46ED-40F9-8930-935BAD7C2B02}" type="datetimeFigureOut">
              <a:rPr lang="zh-CN" altLang="en-US" smtClean="0"/>
              <a:t>2023/9/14</a:t>
            </a:fld>
            <a:endParaRPr lang="zh-CN" altLang="en-US"/>
          </a:p>
        </p:txBody>
      </p:sp>
      <p:sp>
        <p:nvSpPr>
          <p:cNvPr id="1048640" name="Footer Placeholder 7"/>
          <p:cNvSpPr>
            <a:spLocks noGrp="1"/>
          </p:cNvSpPr>
          <p:nvPr>
            <p:ph type="ftr" sz="quarter" idx="11"/>
          </p:nvPr>
        </p:nvSpPr>
        <p:spPr/>
        <p:txBody>
          <a:bodyPr/>
          <a:lstStyle/>
          <a:p>
            <a:endParaRPr lang="zh-CN" altLang="en-US"/>
          </a:p>
        </p:txBody>
      </p:sp>
      <p:sp>
        <p:nvSpPr>
          <p:cNvPr id="1048641" name="Slide Number Placeholder 8"/>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598" name="Title 1"/>
          <p:cNvSpPr>
            <a:spLocks noGrp="1"/>
          </p:cNvSpPr>
          <p:nvPr>
            <p:ph type="title"/>
          </p:nvPr>
        </p:nvSpPr>
        <p:spPr/>
        <p:txBody>
          <a:bodyPr/>
          <a:lstStyle/>
          <a:p>
            <a:r>
              <a:rPr lang="en-US" altLang="zh-CN"/>
              <a:t>Click to edit Master title style</a:t>
            </a:r>
            <a:endParaRPr lang="en-US" dirty="0"/>
          </a:p>
        </p:txBody>
      </p:sp>
      <p:sp>
        <p:nvSpPr>
          <p:cNvPr id="1048599" name="Date Placeholder 2"/>
          <p:cNvSpPr>
            <a:spLocks noGrp="1"/>
          </p:cNvSpPr>
          <p:nvPr>
            <p:ph type="dt" sz="half" idx="10"/>
          </p:nvPr>
        </p:nvSpPr>
        <p:spPr/>
        <p:txBody>
          <a:bodyPr/>
          <a:lstStyle/>
          <a:p>
            <a:fld id="{70BC1078-46ED-40F9-8930-935BAD7C2B02}" type="datetimeFigureOut">
              <a:rPr lang="zh-CN" altLang="en-US" smtClean="0"/>
              <a:t>2023/9/14</a:t>
            </a:fld>
            <a:endParaRPr lang="zh-CN" altLang="en-US"/>
          </a:p>
        </p:txBody>
      </p:sp>
      <p:sp>
        <p:nvSpPr>
          <p:cNvPr id="1048600" name="Footer Placeholder 3"/>
          <p:cNvSpPr>
            <a:spLocks noGrp="1"/>
          </p:cNvSpPr>
          <p:nvPr>
            <p:ph type="ftr" sz="quarter" idx="11"/>
          </p:nvPr>
        </p:nvSpPr>
        <p:spPr/>
        <p:txBody>
          <a:bodyPr/>
          <a:lstStyle/>
          <a:p>
            <a:endParaRPr lang="zh-CN" altLang="en-US"/>
          </a:p>
        </p:txBody>
      </p:sp>
      <p:sp>
        <p:nvSpPr>
          <p:cNvPr id="1048601" name="Slide Number Placeholder 4"/>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589" name="Date Placeholder 1"/>
          <p:cNvSpPr>
            <a:spLocks noGrp="1"/>
          </p:cNvSpPr>
          <p:nvPr>
            <p:ph type="dt" sz="half" idx="10"/>
          </p:nvPr>
        </p:nvSpPr>
        <p:spPr/>
        <p:txBody>
          <a:bodyPr/>
          <a:lstStyle/>
          <a:p>
            <a:fld id="{70BC1078-46ED-40F9-8930-935BAD7C2B02}" type="datetimeFigureOut">
              <a:rPr lang="zh-CN" altLang="en-US" smtClean="0"/>
              <a:t>2023/9/14</a:t>
            </a:fld>
            <a:endParaRPr lang="zh-CN" altLang="en-US"/>
          </a:p>
        </p:txBody>
      </p:sp>
      <p:sp>
        <p:nvSpPr>
          <p:cNvPr id="1048590" name="Footer Placeholder 2"/>
          <p:cNvSpPr>
            <a:spLocks noGrp="1"/>
          </p:cNvSpPr>
          <p:nvPr>
            <p:ph type="ftr" sz="quarter" idx="11"/>
          </p:nvPr>
        </p:nvSpPr>
        <p:spPr/>
        <p:txBody>
          <a:bodyPr/>
          <a:lstStyle/>
          <a:p>
            <a:endParaRPr lang="zh-CN" altLang="en-US"/>
          </a:p>
        </p:txBody>
      </p:sp>
      <p:sp>
        <p:nvSpPr>
          <p:cNvPr id="1048591" name="Slide Number Placeholder 3"/>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48642" name="Title 1"/>
          <p:cNvSpPr>
            <a:spLocks noGrp="1"/>
          </p:cNvSpPr>
          <p:nvPr>
            <p:ph type="title"/>
          </p:nvPr>
        </p:nvSpPr>
        <p:spPr>
          <a:xfrm>
            <a:off x="629841" y="457200"/>
            <a:ext cx="2949178" cy="1600200"/>
          </a:xfrm>
        </p:spPr>
        <p:txBody>
          <a:bodyPr anchor="b"/>
          <a:lstStyle>
            <a:lvl1pPr>
              <a:defRPr sz="3200"/>
            </a:lvl1pPr>
          </a:lstStyle>
          <a:p>
            <a:r>
              <a:rPr lang="en-US" altLang="zh-CN"/>
              <a:t>Click to edit Master title style</a:t>
            </a:r>
            <a:endParaRPr lang="en-US" dirty="0"/>
          </a:p>
        </p:txBody>
      </p:sp>
      <p:sp>
        <p:nvSpPr>
          <p:cNvPr id="104864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4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1048645" name="Date Placeholder 4"/>
          <p:cNvSpPr>
            <a:spLocks noGrp="1"/>
          </p:cNvSpPr>
          <p:nvPr>
            <p:ph type="dt" sz="half" idx="10"/>
          </p:nvPr>
        </p:nvSpPr>
        <p:spPr/>
        <p:txBody>
          <a:bodyPr/>
          <a:lstStyle/>
          <a:p>
            <a:fld id="{70BC1078-46ED-40F9-8930-935BAD7C2B02}" type="datetimeFigureOut">
              <a:rPr lang="zh-CN" altLang="en-US" smtClean="0"/>
              <a:t>2023/9/14</a:t>
            </a:fld>
            <a:endParaRPr lang="zh-CN" altLang="en-US"/>
          </a:p>
        </p:txBody>
      </p:sp>
      <p:sp>
        <p:nvSpPr>
          <p:cNvPr id="1048646" name="Footer Placeholder 5"/>
          <p:cNvSpPr>
            <a:spLocks noGrp="1"/>
          </p:cNvSpPr>
          <p:nvPr>
            <p:ph type="ftr" sz="quarter" idx="11"/>
          </p:nvPr>
        </p:nvSpPr>
        <p:spPr/>
        <p:txBody>
          <a:bodyPr/>
          <a:lstStyle/>
          <a:p>
            <a:endParaRPr lang="zh-CN" altLang="en-US"/>
          </a:p>
        </p:txBody>
      </p:sp>
      <p:sp>
        <p:nvSpPr>
          <p:cNvPr id="1048647" name="Slide Number Placeholder 6"/>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48612" name="Title 1"/>
          <p:cNvSpPr>
            <a:spLocks noGrp="1"/>
          </p:cNvSpPr>
          <p:nvPr>
            <p:ph type="title"/>
          </p:nvPr>
        </p:nvSpPr>
        <p:spPr>
          <a:xfrm>
            <a:off x="629841" y="457200"/>
            <a:ext cx="2949178" cy="1600200"/>
          </a:xfrm>
        </p:spPr>
        <p:txBody>
          <a:bodyPr anchor="b"/>
          <a:lstStyle>
            <a:lvl1pPr>
              <a:defRPr sz="3200"/>
            </a:lvl1pPr>
          </a:lstStyle>
          <a:p>
            <a:r>
              <a:rPr lang="en-US" altLang="zh-CN"/>
              <a:t>Click to edit Master title style</a:t>
            </a:r>
            <a:endParaRPr lang="en-US" dirty="0"/>
          </a:p>
        </p:txBody>
      </p:sp>
      <p:sp>
        <p:nvSpPr>
          <p:cNvPr id="104861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a:t>Click icon to add picture</a:t>
            </a:r>
            <a:endParaRPr lang="en-US" dirty="0"/>
          </a:p>
        </p:txBody>
      </p:sp>
      <p:sp>
        <p:nvSpPr>
          <p:cNvPr id="104861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1048615" name="Date Placeholder 4"/>
          <p:cNvSpPr>
            <a:spLocks noGrp="1"/>
          </p:cNvSpPr>
          <p:nvPr>
            <p:ph type="dt" sz="half" idx="10"/>
          </p:nvPr>
        </p:nvSpPr>
        <p:spPr/>
        <p:txBody>
          <a:bodyPr/>
          <a:lstStyle/>
          <a:p>
            <a:fld id="{70BC1078-46ED-40F9-8930-935BAD7C2B02}" type="datetimeFigureOut">
              <a:rPr lang="zh-CN" altLang="en-US" smtClean="0"/>
              <a:t>2023/9/14</a:t>
            </a:fld>
            <a:endParaRPr lang="zh-CN" altLang="en-US"/>
          </a:p>
        </p:txBody>
      </p:sp>
      <p:sp>
        <p:nvSpPr>
          <p:cNvPr id="1048616" name="Footer Placeholder 5"/>
          <p:cNvSpPr>
            <a:spLocks noGrp="1"/>
          </p:cNvSpPr>
          <p:nvPr>
            <p:ph type="ftr" sz="quarter" idx="11"/>
          </p:nvPr>
        </p:nvSpPr>
        <p:spPr/>
        <p:txBody>
          <a:bodyPr/>
          <a:lstStyle/>
          <a:p>
            <a:endParaRPr lang="zh-CN" altLang="en-US"/>
          </a:p>
        </p:txBody>
      </p:sp>
      <p:sp>
        <p:nvSpPr>
          <p:cNvPr id="1048617" name="Slide Number Placeholder 6"/>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ltLang="zh-CN"/>
              <a:t>Click to edit Master title style</a:t>
            </a:r>
            <a:endParaRPr lang="en-US" dirty="0"/>
          </a:p>
        </p:txBody>
      </p:sp>
      <p:sp>
        <p:nvSpPr>
          <p:cNvPr id="1048577"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578"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BC1078-46ED-40F9-8930-935BAD7C2B02}" type="datetimeFigureOut">
              <a:rPr lang="zh-CN" altLang="en-US" smtClean="0"/>
              <a:t>2023/9/14</a:t>
            </a:fld>
            <a:endParaRPr lang="zh-CN" altLang="en-US"/>
          </a:p>
        </p:txBody>
      </p:sp>
      <p:sp>
        <p:nvSpPr>
          <p:cNvPr id="1048579"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1048580"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B52ADC-5BFA-4FBD-BEE2-16096B7F416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4.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A7362-66A3-30CE-8D12-48CBAA28E1B2}"/>
              </a:ext>
            </a:extLst>
          </p:cNvPr>
          <p:cNvSpPr>
            <a:spLocks noGrp="1"/>
          </p:cNvSpPr>
          <p:nvPr>
            <p:ph type="title"/>
          </p:nvPr>
        </p:nvSpPr>
        <p:spPr/>
        <p:txBody>
          <a:bodyPr/>
          <a:lstStyle/>
          <a:p>
            <a:r>
              <a:rPr lang="en-US" b="1" u="sng" dirty="0">
                <a:solidFill>
                  <a:schemeClr val="accent1">
                    <a:lumMod val="50000"/>
                  </a:schemeClr>
                </a:solidFill>
              </a:rPr>
              <a:t>Unit 1: BUSINESS SYSTEM</a:t>
            </a:r>
          </a:p>
        </p:txBody>
      </p:sp>
      <p:pic>
        <p:nvPicPr>
          <p:cNvPr id="6" name="Picture 6">
            <a:extLst>
              <a:ext uri="{FF2B5EF4-FFF2-40B4-BE49-F238E27FC236}">
                <a16:creationId xmlns:a16="http://schemas.microsoft.com/office/drawing/2014/main" id="{34559ABF-F278-2CC4-0CB1-FBD043B402D7}"/>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58872" y="3700463"/>
            <a:ext cx="2766159" cy="3033712"/>
          </a:xfrm>
        </p:spPr>
      </p:pic>
      <p:sp>
        <p:nvSpPr>
          <p:cNvPr id="5" name="Content Placeholder 4">
            <a:extLst>
              <a:ext uri="{FF2B5EF4-FFF2-40B4-BE49-F238E27FC236}">
                <a16:creationId xmlns:a16="http://schemas.microsoft.com/office/drawing/2014/main" id="{65F111D7-92CE-537A-AA5D-F218B41BCB32}"/>
              </a:ext>
            </a:extLst>
          </p:cNvPr>
          <p:cNvSpPr>
            <a:spLocks noGrp="1"/>
          </p:cNvSpPr>
          <p:nvPr>
            <p:ph sz="half" idx="2"/>
          </p:nvPr>
        </p:nvSpPr>
        <p:spPr>
          <a:xfrm>
            <a:off x="6018969" y="4477211"/>
            <a:ext cx="3886200" cy="3186211"/>
          </a:xfrm>
        </p:spPr>
        <p:txBody>
          <a:bodyPr/>
          <a:lstStyle/>
          <a:p>
            <a:r>
              <a:rPr lang="en-US" b="1" dirty="0"/>
              <a:t>Presented</a:t>
            </a:r>
            <a:r>
              <a:rPr lang="en-US" dirty="0"/>
              <a:t> </a:t>
            </a:r>
            <a:r>
              <a:rPr lang="en-US" b="1" dirty="0"/>
              <a:t>by</a:t>
            </a:r>
          </a:p>
          <a:p>
            <a:pPr marL="0" indent="0">
              <a:buNone/>
            </a:pPr>
            <a:r>
              <a:rPr lang="en-US" dirty="0">
                <a:solidFill>
                  <a:srgbClr val="FF0000"/>
                </a:solidFill>
              </a:rPr>
              <a:t>- </a:t>
            </a:r>
            <a:r>
              <a:rPr lang="en-US" b="1" dirty="0">
                <a:solidFill>
                  <a:srgbClr val="FF0000"/>
                </a:solidFill>
              </a:rPr>
              <a:t>Dr</a:t>
            </a:r>
            <a:r>
              <a:rPr lang="en-US" dirty="0">
                <a:solidFill>
                  <a:srgbClr val="FF0000"/>
                </a:solidFill>
              </a:rPr>
              <a:t>. </a:t>
            </a:r>
            <a:r>
              <a:rPr lang="en-US" b="1" dirty="0">
                <a:solidFill>
                  <a:srgbClr val="FF0000"/>
                </a:solidFill>
              </a:rPr>
              <a:t>Rahul</a:t>
            </a:r>
            <a:r>
              <a:rPr lang="en-US" dirty="0">
                <a:solidFill>
                  <a:srgbClr val="FF0000"/>
                </a:solidFill>
              </a:rPr>
              <a:t> </a:t>
            </a:r>
            <a:r>
              <a:rPr lang="en-US" b="1" dirty="0">
                <a:solidFill>
                  <a:srgbClr val="FF0000"/>
                </a:solidFill>
              </a:rPr>
              <a:t>Singh</a:t>
            </a:r>
          </a:p>
          <a:p>
            <a:pPr marL="0" indent="0">
              <a:buNone/>
            </a:pPr>
            <a:r>
              <a:rPr lang="en-US" i="1" dirty="0"/>
              <a:t>(Asst. Prof)</a:t>
            </a:r>
          </a:p>
          <a:p>
            <a:pPr marL="0" indent="0">
              <a:buNone/>
            </a:pPr>
            <a:r>
              <a:rPr lang="en-US" i="1" dirty="0"/>
              <a:t>DSPMU, Ranchi</a:t>
            </a:r>
          </a:p>
        </p:txBody>
      </p:sp>
    </p:spTree>
    <p:extLst>
      <p:ext uri="{BB962C8B-B14F-4D97-AF65-F5344CB8AC3E}">
        <p14:creationId xmlns:p14="http://schemas.microsoft.com/office/powerpoint/2010/main" val="2550593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5" name="TextBox 1048654"/>
          <p:cNvSpPr txBox="1"/>
          <p:nvPr/>
        </p:nvSpPr>
        <p:spPr>
          <a:xfrm>
            <a:off x="0" y="335280"/>
            <a:ext cx="8719338" cy="6187440"/>
          </a:xfrm>
          <a:prstGeom prst="rect">
            <a:avLst/>
          </a:prstGeom>
        </p:spPr>
        <p:txBody>
          <a:bodyPr wrap="square" rtlCol="0">
            <a:spAutoFit/>
          </a:bodyPr>
          <a:lstStyle/>
          <a:p>
            <a:pPr marL="457200" indent="-457200" algn="just">
              <a:spcBef>
                <a:spcPts val="2800"/>
              </a:spcBef>
              <a:spcAft>
                <a:spcPts val="0"/>
              </a:spcAft>
              <a:buFont typeface="Arial"/>
              <a:buChar char="•"/>
            </a:pPr>
            <a:r>
              <a:rPr sz="2800" b="1" i="0">
                <a:solidFill>
                  <a:srgbClr val="000000"/>
                </a:solidFill>
                <a:latin typeface="Arial,sans-serif"/>
              </a:rPr>
              <a:t>Processes</a:t>
            </a:r>
            <a:r>
              <a:rPr sz="2800" b="0" i="0">
                <a:solidFill>
                  <a:srgbClr val="000000"/>
                </a:solidFill>
                <a:latin typeface="Arial,sans-serif"/>
              </a:rPr>
              <a:t>: It includes various processes and workflows, such as production, sales, marketing, finance, and human resources, which are designed to achieve specific tasks and functions.</a:t>
            </a:r>
            <a:endParaRPr sz="2400"/>
          </a:p>
          <a:p>
            <a:pPr marL="457200" indent="-457200" algn="just">
              <a:spcBef>
                <a:spcPts val="2800"/>
              </a:spcBef>
              <a:spcAft>
                <a:spcPts val="0"/>
              </a:spcAft>
              <a:buFont typeface="Arial"/>
              <a:buChar char="•"/>
            </a:pPr>
            <a:endParaRPr sz="2400"/>
          </a:p>
          <a:p>
            <a:pPr marL="457200" indent="-457200" algn="just">
              <a:spcBef>
                <a:spcPts val="0"/>
              </a:spcBef>
              <a:spcAft>
                <a:spcPts val="0"/>
              </a:spcAft>
              <a:buFont typeface="Arial"/>
              <a:buChar char="•"/>
            </a:pPr>
            <a:r>
              <a:rPr sz="2800" b="1" i="0">
                <a:solidFill>
                  <a:srgbClr val="000000"/>
                </a:solidFill>
                <a:latin typeface="Arial,sans-serif"/>
              </a:rPr>
              <a:t>People</a:t>
            </a:r>
            <a:r>
              <a:rPr sz="2800" b="0" i="0">
                <a:solidFill>
                  <a:srgbClr val="000000"/>
                </a:solidFill>
                <a:latin typeface="Arial,sans-serif"/>
              </a:rPr>
              <a:t>:Employees, managers, and stakeholders play vital roles within the business system, contributing their skills, knowledge, and expertise to its operations.</a:t>
            </a:r>
            <a:endParaRPr sz="2400"/>
          </a:p>
          <a:p>
            <a:pPr marL="457200" indent="-457200" algn="just">
              <a:spcBef>
                <a:spcPts val="0"/>
              </a:spcBef>
              <a:spcAft>
                <a:spcPts val="0"/>
              </a:spcAft>
              <a:buFont typeface="Arial"/>
              <a:buChar char="•"/>
            </a:pPr>
            <a:endParaRPr sz="2400"/>
          </a:p>
          <a:p>
            <a:pPr marL="457200" indent="-457200" algn="just">
              <a:spcBef>
                <a:spcPts val="0"/>
              </a:spcBef>
              <a:spcAft>
                <a:spcPts val="2800"/>
              </a:spcAft>
              <a:buFont typeface="Arial"/>
              <a:buChar char="•"/>
            </a:pPr>
            <a:r>
              <a:rPr sz="2800" b="1" i="0">
                <a:solidFill>
                  <a:srgbClr val="000000"/>
                </a:solidFill>
                <a:latin typeface="Arial,sans-serif"/>
              </a:rPr>
              <a:t>Technology</a:t>
            </a:r>
            <a:r>
              <a:rPr sz="2800" b="0" i="0">
                <a:solidFill>
                  <a:srgbClr val="000000"/>
                </a:solidFill>
                <a:latin typeface="Arial,sans-serif"/>
              </a:rPr>
              <a:t>: Many modern business systems heavily rely on technology, including software, hardware, and communication tools, to enhance efficiency and effectiveness.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6" name="TextBox 1048655"/>
          <p:cNvSpPr txBox="1"/>
          <p:nvPr/>
        </p:nvSpPr>
        <p:spPr>
          <a:xfrm>
            <a:off x="0" y="430425"/>
            <a:ext cx="9195232" cy="6022340"/>
          </a:xfrm>
          <a:prstGeom prst="rect">
            <a:avLst/>
          </a:prstGeom>
        </p:spPr>
        <p:txBody>
          <a:bodyPr wrap="square" rtlCol="0">
            <a:spAutoFit/>
          </a:bodyPr>
          <a:lstStyle/>
          <a:p>
            <a:pPr marL="457200" indent="-457200" algn="just">
              <a:spcBef>
                <a:spcPts val="2800"/>
              </a:spcBef>
              <a:spcAft>
                <a:spcPts val="0"/>
              </a:spcAft>
              <a:buFont typeface="Arial"/>
              <a:buChar char="•"/>
            </a:pPr>
            <a:r>
              <a:rPr sz="2800" b="1" i="0">
                <a:solidFill>
                  <a:srgbClr val="000000"/>
                </a:solidFill>
                <a:latin typeface="Arial,sans-serif"/>
              </a:rPr>
              <a:t>Interconnectedness</a:t>
            </a:r>
            <a:r>
              <a:rPr sz="2800" b="0" i="0">
                <a:solidFill>
                  <a:srgbClr val="000000"/>
                </a:solidFill>
                <a:latin typeface="Arial,sans-serif"/>
              </a:rPr>
              <a:t>: Different components of the system are interconnected and interdependent. Changes in one area can impact others, so it's essential to manage the system holistically.</a:t>
            </a:r>
            <a:endParaRPr sz="3200"/>
          </a:p>
          <a:p>
            <a:pPr marL="457200" indent="-457200" algn="just">
              <a:spcBef>
                <a:spcPts val="2800"/>
              </a:spcBef>
              <a:spcAft>
                <a:spcPts val="0"/>
              </a:spcAft>
              <a:buFont typeface="Arial"/>
              <a:buChar char="•"/>
            </a:pPr>
            <a:endParaRPr sz="3200"/>
          </a:p>
          <a:p>
            <a:pPr marL="457200" indent="-457200" algn="just">
              <a:spcBef>
                <a:spcPts val="0"/>
              </a:spcBef>
              <a:spcAft>
                <a:spcPts val="0"/>
              </a:spcAft>
              <a:buFont typeface="Arial"/>
              <a:buChar char="•"/>
            </a:pPr>
            <a:r>
              <a:rPr lang="en-US" sz="2800" b="1" i="0">
                <a:solidFill>
                  <a:srgbClr val="000000"/>
                </a:solidFill>
                <a:latin typeface="Arial,sans-serif"/>
              </a:rPr>
              <a:t>A</a:t>
            </a:r>
            <a:r>
              <a:rPr sz="2800" b="1" i="0">
                <a:solidFill>
                  <a:srgbClr val="000000"/>
                </a:solidFill>
                <a:latin typeface="Arial,sans-serif"/>
              </a:rPr>
              <a:t>daptability</a:t>
            </a:r>
            <a:r>
              <a:rPr sz="2800" b="0" i="0">
                <a:solidFill>
                  <a:srgbClr val="000000"/>
                </a:solidFill>
                <a:latin typeface="Arial,sans-serif"/>
              </a:rPr>
              <a:t>: Business systems must be adaptable to changing market conditions, customer demands, and technological advancements to remain competitive.</a:t>
            </a:r>
            <a:endParaRPr sz="3200"/>
          </a:p>
          <a:p>
            <a:pPr marL="457200" indent="-457200" algn="just">
              <a:spcBef>
                <a:spcPts val="0"/>
              </a:spcBef>
              <a:spcAft>
                <a:spcPts val="0"/>
              </a:spcAft>
              <a:buFont typeface="Arial"/>
              <a:buChar char="•"/>
            </a:pPr>
            <a:endParaRPr sz="3200"/>
          </a:p>
          <a:p>
            <a:pPr marL="457200" indent="-457200" algn="just">
              <a:spcBef>
                <a:spcPts val="0"/>
              </a:spcBef>
              <a:spcAft>
                <a:spcPts val="2800"/>
              </a:spcAft>
              <a:buFont typeface="Arial"/>
              <a:buChar char="•"/>
            </a:pPr>
            <a:r>
              <a:rPr sz="2800" b="1" i="0">
                <a:solidFill>
                  <a:srgbClr val="000000"/>
                </a:solidFill>
                <a:latin typeface="Arial,sans-serif"/>
              </a:rPr>
              <a:t>Goals and Performance</a:t>
            </a:r>
            <a:r>
              <a:rPr sz="2800" b="0" i="0">
                <a:solidFill>
                  <a:srgbClr val="000000"/>
                </a:solidFill>
                <a:latin typeface="Arial,sans-serif"/>
              </a:rPr>
              <a:t>: The system's success is measured by how well it achieves its goals, whether it's financial profitability, customer satisfaction, or other key performance indicators.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7" name="TextBox 1048656"/>
          <p:cNvSpPr txBox="1"/>
          <p:nvPr/>
        </p:nvSpPr>
        <p:spPr>
          <a:xfrm>
            <a:off x="153023" y="819062"/>
            <a:ext cx="8837954" cy="5933440"/>
          </a:xfrm>
          <a:prstGeom prst="rect">
            <a:avLst/>
          </a:prstGeom>
        </p:spPr>
        <p:txBody>
          <a:bodyPr wrap="square" rtlCol="0">
            <a:spAutoFit/>
          </a:bodyPr>
          <a:lstStyle/>
          <a:p>
            <a:pPr marL="457200" indent="-457200" algn="just">
              <a:spcBef>
                <a:spcPts val="2800"/>
              </a:spcBef>
              <a:spcAft>
                <a:spcPts val="2800"/>
              </a:spcAft>
              <a:buFont typeface="Arial"/>
              <a:buChar char="•"/>
            </a:pPr>
            <a:r>
              <a:rPr lang="en-US" sz="3200" b="1" i="0">
                <a:solidFill>
                  <a:srgbClr val="000000"/>
                </a:solidFill>
                <a:latin typeface="Arial,sans-serif"/>
              </a:rPr>
              <a:t>R</a:t>
            </a:r>
            <a:r>
              <a:rPr sz="3200" b="1" i="0">
                <a:solidFill>
                  <a:srgbClr val="000000"/>
                </a:solidFill>
                <a:latin typeface="Arial,sans-serif"/>
              </a:rPr>
              <a:t>egulation and Compliance:</a:t>
            </a:r>
            <a:r>
              <a:rPr sz="3200" b="0" i="0">
                <a:solidFill>
                  <a:srgbClr val="000000"/>
                </a:solidFill>
                <a:latin typeface="Arial,sans-serif"/>
              </a:rPr>
              <a:t> Depending on the industry and location, business systems often need to comply with various regulations and standards.</a:t>
            </a:r>
            <a:endParaRPr sz="3600"/>
          </a:p>
          <a:p>
            <a:pPr algn="just">
              <a:spcBef>
                <a:spcPts val="1400"/>
              </a:spcBef>
              <a:spcAft>
                <a:spcPts val="0"/>
              </a:spcAft>
            </a:pPr>
            <a:r>
              <a:rPr sz="3200" b="0" i="0">
                <a:solidFill>
                  <a:srgbClr val="000000"/>
                </a:solidFill>
                <a:latin typeface="Arial,sans-serif"/>
              </a:rPr>
              <a:t>The nature of a business system can vary significantly between different organizations, reflecting their unique missions, strategies, and environments. Successful businesses continuously analyze and optimize their systems to stay competitive and meet their objectives.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42FED5-BD8A-4580-3ECC-28ED4A252997}"/>
              </a:ext>
            </a:extLst>
          </p:cNvPr>
          <p:cNvSpPr txBox="1"/>
          <p:nvPr/>
        </p:nvSpPr>
        <p:spPr>
          <a:xfrm>
            <a:off x="0" y="0"/>
            <a:ext cx="9144000" cy="6386364"/>
          </a:xfrm>
          <a:prstGeom prst="rect">
            <a:avLst/>
          </a:prstGeom>
          <a:noFill/>
        </p:spPr>
        <p:txBody>
          <a:bodyPr wrap="square">
            <a:spAutoFit/>
          </a:bodyPr>
          <a:lstStyle/>
          <a:p>
            <a:pPr algn="just" rtl="0">
              <a:spcBef>
                <a:spcPts val="0"/>
              </a:spcBef>
              <a:spcAft>
                <a:spcPts val="0"/>
              </a:spcAft>
            </a:pPr>
            <a:r>
              <a:rPr lang="en-US" sz="2400" b="1" i="0" u="sng" dirty="0">
                <a:solidFill>
                  <a:srgbClr val="000000"/>
                </a:solidFill>
                <a:effectLst/>
                <a:latin typeface="Arial" panose="020B0604020202020204" pitchFamily="34" charset="0"/>
              </a:rPr>
              <a:t>Evolution of business</a:t>
            </a:r>
          </a:p>
          <a:p>
            <a:pPr algn="just" rtl="0">
              <a:spcBef>
                <a:spcPts val="0"/>
              </a:spcBef>
              <a:spcAft>
                <a:spcPts val="0"/>
              </a:spcAft>
            </a:pPr>
            <a:endParaRPr lang="en-US" sz="2400" dirty="0">
              <a:effectLst/>
            </a:endParaRPr>
          </a:p>
          <a:p>
            <a:pPr algn="just" rtl="0">
              <a:spcBef>
                <a:spcPts val="0"/>
              </a:spcBef>
              <a:spcAft>
                <a:spcPts val="1500"/>
              </a:spcAft>
            </a:pPr>
            <a:r>
              <a:rPr lang="en-US" sz="2400" b="0" i="0" u="none" strike="noStrike" dirty="0">
                <a:solidFill>
                  <a:srgbClr val="000000"/>
                </a:solidFill>
                <a:effectLst/>
                <a:latin typeface="Arial" panose="020B0604020202020204" pitchFamily="34" charset="0"/>
              </a:rPr>
              <a:t>The evolution of business has been a dynamic and ongoing process shaped by various factors over time. Here's a simplified overview of its evolution:</a:t>
            </a:r>
            <a:endParaRPr lang="en-US" sz="2400" dirty="0"/>
          </a:p>
          <a:p>
            <a:pPr marL="457200" indent="-457200" algn="just" rtl="0">
              <a:spcBef>
                <a:spcPts val="0"/>
              </a:spcBef>
              <a:spcAft>
                <a:spcPts val="1500"/>
              </a:spcAft>
              <a:buFont typeface="+mj-lt"/>
              <a:buAutoNum type="arabicPeriod"/>
            </a:pPr>
            <a:r>
              <a:rPr lang="en-US" sz="2400" b="1" i="0" u="none" strike="noStrike" dirty="0">
                <a:solidFill>
                  <a:srgbClr val="000000"/>
                </a:solidFill>
                <a:effectLst/>
                <a:latin typeface="Arial" panose="020B0604020202020204" pitchFamily="34" charset="0"/>
              </a:rPr>
              <a:t>Barter System:</a:t>
            </a:r>
            <a:r>
              <a:rPr lang="en-US" sz="2400" b="0" i="0" u="none" strike="noStrike" dirty="0">
                <a:solidFill>
                  <a:srgbClr val="000000"/>
                </a:solidFill>
                <a:effectLst/>
                <a:latin typeface="Arial" panose="020B0604020202020204" pitchFamily="34" charset="0"/>
              </a:rPr>
              <a:t> In ancient times, businesses operated through barter, where goods and services were exchanged without a standardized currency.</a:t>
            </a:r>
          </a:p>
          <a:p>
            <a:pPr marL="457200" indent="-457200" algn="just" rtl="0" fontAlgn="base">
              <a:spcBef>
                <a:spcPts val="0"/>
              </a:spcBef>
              <a:spcAft>
                <a:spcPts val="0"/>
              </a:spcAft>
              <a:buFont typeface="+mj-lt"/>
              <a:buAutoNum type="arabicPeriod"/>
            </a:pPr>
            <a:r>
              <a:rPr lang="en-US" sz="2400" b="1" i="0" u="none" strike="noStrike" dirty="0">
                <a:solidFill>
                  <a:srgbClr val="000000"/>
                </a:solidFill>
                <a:effectLst/>
                <a:latin typeface="Arial" panose="020B0604020202020204" pitchFamily="34" charset="0"/>
              </a:rPr>
              <a:t>Agricultural and Craftsmanship</a:t>
            </a:r>
            <a:r>
              <a:rPr lang="en-US" sz="2400" b="0" i="0" u="none" strike="noStrike" dirty="0">
                <a:solidFill>
                  <a:srgbClr val="000000"/>
                </a:solidFill>
                <a:effectLst/>
                <a:latin typeface="Arial" panose="020B0604020202020204" pitchFamily="34" charset="0"/>
              </a:rPr>
              <a:t>: Agrarian societies gave rise to agricultural businesses, while craftsmanship led to early forms of trade and commerce.</a:t>
            </a:r>
          </a:p>
          <a:p>
            <a:pPr marL="457200" indent="-457200" algn="just" rtl="0" fontAlgn="base">
              <a:spcBef>
                <a:spcPts val="0"/>
              </a:spcBef>
              <a:spcAft>
                <a:spcPts val="0"/>
              </a:spcAft>
              <a:buFont typeface="+mj-lt"/>
              <a:buAutoNum type="arabicPeriod"/>
            </a:pPr>
            <a:endParaRPr lang="en-US" sz="2400" b="0" i="0" u="none" strike="noStrike" dirty="0">
              <a:solidFill>
                <a:srgbClr val="000000"/>
              </a:solidFill>
              <a:effectLst/>
              <a:latin typeface="Arial" panose="020B0604020202020204" pitchFamily="34" charset="0"/>
            </a:endParaRPr>
          </a:p>
          <a:p>
            <a:pPr marL="457200" indent="-457200" algn="just" rtl="0" fontAlgn="base">
              <a:spcBef>
                <a:spcPts val="0"/>
              </a:spcBef>
              <a:spcAft>
                <a:spcPts val="0"/>
              </a:spcAft>
              <a:buFont typeface="+mj-lt"/>
              <a:buAutoNum type="arabicPeriod"/>
            </a:pPr>
            <a:r>
              <a:rPr lang="en-US" sz="2400" b="1" i="0" u="none" strike="noStrike" dirty="0">
                <a:solidFill>
                  <a:srgbClr val="000000"/>
                </a:solidFill>
                <a:effectLst/>
                <a:latin typeface="Arial" panose="020B0604020202020204" pitchFamily="34" charset="0"/>
              </a:rPr>
              <a:t> </a:t>
            </a:r>
            <a:r>
              <a:rPr lang="en-US" sz="2400" b="1" dirty="0">
                <a:solidFill>
                  <a:srgbClr val="000000"/>
                </a:solidFill>
                <a:latin typeface="Arial" panose="020B0604020202020204" pitchFamily="34" charset="0"/>
              </a:rPr>
              <a:t>I</a:t>
            </a:r>
            <a:r>
              <a:rPr lang="en-US" sz="2400" b="1" i="0" u="none" strike="noStrike" dirty="0">
                <a:solidFill>
                  <a:srgbClr val="000000"/>
                </a:solidFill>
                <a:effectLst/>
                <a:latin typeface="Arial" panose="020B0604020202020204" pitchFamily="34" charset="0"/>
              </a:rPr>
              <a:t>ndustrial Revolution</a:t>
            </a:r>
            <a:r>
              <a:rPr lang="en-US" sz="2400" b="0" i="0" u="none" strike="noStrike" dirty="0">
                <a:solidFill>
                  <a:srgbClr val="000000"/>
                </a:solidFill>
                <a:effectLst/>
                <a:latin typeface="Arial" panose="020B0604020202020204" pitchFamily="34" charset="0"/>
              </a:rPr>
              <a:t>: The 18th and 19th centuries saw the  emergence of the Industrial Revolution, which brought mechanization and mass production, transforming business and economies.</a:t>
            </a:r>
          </a:p>
        </p:txBody>
      </p:sp>
    </p:spTree>
    <p:extLst>
      <p:ext uri="{BB962C8B-B14F-4D97-AF65-F5344CB8AC3E}">
        <p14:creationId xmlns:p14="http://schemas.microsoft.com/office/powerpoint/2010/main" val="3250371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08CD684-7133-06C8-F29D-56B295FC9CDB}"/>
              </a:ext>
            </a:extLst>
          </p:cNvPr>
          <p:cNvSpPr txBox="1"/>
          <p:nvPr/>
        </p:nvSpPr>
        <p:spPr>
          <a:xfrm>
            <a:off x="0" y="25360"/>
            <a:ext cx="9144000" cy="6832640"/>
          </a:xfrm>
          <a:prstGeom prst="rect">
            <a:avLst/>
          </a:prstGeom>
          <a:noFill/>
        </p:spPr>
        <p:txBody>
          <a:bodyPr wrap="square">
            <a:spAutoFit/>
          </a:bodyPr>
          <a:lstStyle/>
          <a:p>
            <a:pPr marL="457200" algn="just" rtl="0">
              <a:spcBef>
                <a:spcPts val="3000"/>
              </a:spcBef>
              <a:spcAft>
                <a:spcPts val="3000"/>
              </a:spcAft>
            </a:pPr>
            <a:r>
              <a:rPr lang="en-US" sz="2400" b="1" i="0" u="none" strike="noStrike" dirty="0">
                <a:solidFill>
                  <a:srgbClr val="000000"/>
                </a:solidFill>
                <a:effectLst/>
                <a:latin typeface="Arial" panose="020B0604020202020204" pitchFamily="34" charset="0"/>
              </a:rPr>
              <a:t>4. Corporations:</a:t>
            </a:r>
            <a:r>
              <a:rPr lang="en-US" sz="2400" b="0" i="0" u="none" strike="noStrike" dirty="0">
                <a:solidFill>
                  <a:srgbClr val="000000"/>
                </a:solidFill>
                <a:effectLst/>
                <a:latin typeface="Arial" panose="020B0604020202020204" pitchFamily="34" charset="0"/>
              </a:rPr>
              <a:t> The late 19th and early 20th centuries saw the rise of large corporations, which became dominant players in various industries.</a:t>
            </a:r>
            <a:endParaRPr lang="en-US" sz="2400" dirty="0"/>
          </a:p>
          <a:p>
            <a:pPr marL="457200" algn="just" rtl="0">
              <a:spcBef>
                <a:spcPts val="3000"/>
              </a:spcBef>
              <a:spcAft>
                <a:spcPts val="3000"/>
              </a:spcAft>
            </a:pPr>
            <a:r>
              <a:rPr lang="en-US" sz="2400" b="1" i="0" u="none" strike="noStrike" dirty="0">
                <a:solidFill>
                  <a:srgbClr val="000000"/>
                </a:solidFill>
                <a:effectLst/>
                <a:latin typeface="Arial" panose="020B0604020202020204" pitchFamily="34" charset="0"/>
              </a:rPr>
              <a:t>5. Globalization:</a:t>
            </a:r>
            <a:r>
              <a:rPr lang="en-US" sz="2400" b="0" i="0" u="none" strike="noStrike" dirty="0">
                <a:solidFill>
                  <a:srgbClr val="000000"/>
                </a:solidFill>
                <a:effectLst/>
                <a:latin typeface="Arial" panose="020B0604020202020204" pitchFamily="34" charset="0"/>
              </a:rPr>
              <a:t> In the latter half of the 20th century, globalization accelerated business expansion, enabling companies to operate on a global scale.</a:t>
            </a:r>
            <a:endParaRPr lang="en-US" sz="2400" dirty="0"/>
          </a:p>
          <a:p>
            <a:pPr marL="457200" algn="just" rtl="0">
              <a:spcBef>
                <a:spcPts val="3000"/>
              </a:spcBef>
              <a:spcAft>
                <a:spcPts val="3000"/>
              </a:spcAft>
            </a:pPr>
            <a:r>
              <a:rPr lang="en-US" sz="2400" b="1" i="0" u="none" strike="noStrike" dirty="0">
                <a:solidFill>
                  <a:srgbClr val="000000"/>
                </a:solidFill>
                <a:effectLst/>
                <a:latin typeface="Arial" panose="020B0604020202020204" pitchFamily="34" charset="0"/>
              </a:rPr>
              <a:t>6. Technology</a:t>
            </a:r>
            <a:r>
              <a:rPr lang="en-US" sz="2400" b="0" i="0" u="none" strike="noStrike" dirty="0">
                <a:solidFill>
                  <a:srgbClr val="000000"/>
                </a:solidFill>
                <a:effectLst/>
                <a:latin typeface="Arial" panose="020B0604020202020204" pitchFamily="34" charset="0"/>
              </a:rPr>
              <a:t>: The advent of the internet and digital technology revolutionized business operations, giving rise to e-commerce, online marketing, and digital services.</a:t>
            </a:r>
            <a:endParaRPr lang="en-US" sz="2400" dirty="0">
              <a:effectLst/>
            </a:endParaRPr>
          </a:p>
          <a:p>
            <a:pPr marL="457200" algn="just" rtl="0">
              <a:spcBef>
                <a:spcPts val="3000"/>
              </a:spcBef>
              <a:spcAft>
                <a:spcPts val="3000"/>
              </a:spcAft>
            </a:pPr>
            <a:r>
              <a:rPr lang="en-US" sz="2400" b="1" i="0" u="none" strike="noStrike" dirty="0">
                <a:solidFill>
                  <a:srgbClr val="000000"/>
                </a:solidFill>
                <a:effectLst/>
                <a:latin typeface="Arial" panose="020B0604020202020204" pitchFamily="34" charset="0"/>
              </a:rPr>
              <a:t>7. Entrepreneurship</a:t>
            </a:r>
            <a:r>
              <a:rPr lang="en-US" sz="2400" b="0" i="0" u="none" strike="noStrike" dirty="0">
                <a:solidFill>
                  <a:srgbClr val="000000"/>
                </a:solidFill>
                <a:effectLst/>
                <a:latin typeface="Arial" panose="020B0604020202020204" pitchFamily="34" charset="0"/>
              </a:rPr>
              <a:t>: The 21st century witnessed a surge in entrepreneurship and startups, driven by innovation and technology.</a:t>
            </a:r>
            <a:endParaRPr lang="en-US" sz="2400" dirty="0">
              <a:effectLst/>
            </a:endParaRPr>
          </a:p>
        </p:txBody>
      </p:sp>
    </p:spTree>
    <p:extLst>
      <p:ext uri="{BB962C8B-B14F-4D97-AF65-F5344CB8AC3E}">
        <p14:creationId xmlns:p14="http://schemas.microsoft.com/office/powerpoint/2010/main" val="3681000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C17CF4-3BD8-6A36-353F-F4849790C4B9}"/>
              </a:ext>
            </a:extLst>
          </p:cNvPr>
          <p:cNvSpPr txBox="1"/>
          <p:nvPr/>
        </p:nvSpPr>
        <p:spPr>
          <a:xfrm>
            <a:off x="-258535" y="25360"/>
            <a:ext cx="9402535" cy="6832640"/>
          </a:xfrm>
          <a:prstGeom prst="rect">
            <a:avLst/>
          </a:prstGeom>
          <a:noFill/>
        </p:spPr>
        <p:txBody>
          <a:bodyPr wrap="square">
            <a:spAutoFit/>
          </a:bodyPr>
          <a:lstStyle/>
          <a:p>
            <a:pPr marL="457200" algn="just" rtl="0">
              <a:spcBef>
                <a:spcPts val="3000"/>
              </a:spcBef>
              <a:spcAft>
                <a:spcPts val="3000"/>
              </a:spcAft>
            </a:pPr>
            <a:r>
              <a:rPr lang="en-US" sz="2400" b="1" i="0" u="none" strike="noStrike" dirty="0">
                <a:solidFill>
                  <a:srgbClr val="000000"/>
                </a:solidFill>
                <a:effectLst/>
                <a:latin typeface="Arial" panose="020B0604020202020204" pitchFamily="34" charset="0"/>
              </a:rPr>
              <a:t>8. Sustainability</a:t>
            </a:r>
            <a:r>
              <a:rPr lang="en-US" sz="2400" b="0" i="0" u="none" strike="noStrike" dirty="0">
                <a:solidFill>
                  <a:srgbClr val="000000"/>
                </a:solidFill>
                <a:effectLst/>
                <a:latin typeface="Arial" panose="020B0604020202020204" pitchFamily="34" charset="0"/>
              </a:rPr>
              <a:t>: Growing environmental and social concerns have led to a focus on sustainable business practices and corporate responsibility.</a:t>
            </a:r>
            <a:endParaRPr lang="en-US" sz="2400" dirty="0">
              <a:effectLst/>
            </a:endParaRPr>
          </a:p>
          <a:p>
            <a:pPr marL="457200" algn="just" rtl="0">
              <a:spcBef>
                <a:spcPts val="3000"/>
              </a:spcBef>
              <a:spcAft>
                <a:spcPts val="3000"/>
              </a:spcAft>
            </a:pPr>
            <a:r>
              <a:rPr lang="en-US" sz="2400" b="1" i="0" u="none" strike="noStrike" dirty="0">
                <a:solidFill>
                  <a:srgbClr val="000000"/>
                </a:solidFill>
                <a:effectLst/>
                <a:latin typeface="Arial" panose="020B0604020202020204" pitchFamily="34" charset="0"/>
              </a:rPr>
              <a:t>9. Remote Work</a:t>
            </a:r>
            <a:r>
              <a:rPr lang="en-US" sz="2400" b="0" i="0" u="none" strike="noStrike" dirty="0">
                <a:solidFill>
                  <a:srgbClr val="000000"/>
                </a:solidFill>
                <a:effectLst/>
                <a:latin typeface="Arial" panose="020B0604020202020204" pitchFamily="34" charset="0"/>
              </a:rPr>
              <a:t>: The COVID-19 pandemic accelerated remote work and digital transformation, changing the way businesses operate.</a:t>
            </a:r>
            <a:endParaRPr lang="en-US" sz="2400" dirty="0">
              <a:effectLst/>
            </a:endParaRPr>
          </a:p>
          <a:p>
            <a:pPr marL="457200" algn="just" rtl="0">
              <a:spcBef>
                <a:spcPts val="3000"/>
              </a:spcBef>
              <a:spcAft>
                <a:spcPts val="3000"/>
              </a:spcAft>
            </a:pPr>
            <a:r>
              <a:rPr lang="en-US" sz="2400" b="1" i="0" u="none" strike="noStrike" dirty="0">
                <a:solidFill>
                  <a:srgbClr val="000000"/>
                </a:solidFill>
                <a:effectLst/>
                <a:latin typeface="Arial" panose="020B0604020202020204" pitchFamily="34" charset="0"/>
              </a:rPr>
              <a:t>10. Data and AI:</a:t>
            </a:r>
            <a:r>
              <a:rPr lang="en-US" sz="2400" b="0" i="0" u="none" strike="noStrike" dirty="0">
                <a:solidFill>
                  <a:srgbClr val="000000"/>
                </a:solidFill>
                <a:effectLst/>
                <a:latin typeface="Arial" panose="020B0604020202020204" pitchFamily="34" charset="0"/>
              </a:rPr>
              <a:t> Businesses are increasingly leveraging data analytics and artificial intelligence to make informed decisions and enhance efficiency.</a:t>
            </a:r>
            <a:endParaRPr lang="en-US" sz="2400" dirty="0">
              <a:effectLst/>
            </a:endParaRPr>
          </a:p>
          <a:p>
            <a:pPr marL="457200" algn="just" rtl="0">
              <a:spcBef>
                <a:spcPts val="3000"/>
              </a:spcBef>
              <a:spcAft>
                <a:spcPts val="3000"/>
              </a:spcAft>
            </a:pPr>
            <a:r>
              <a:rPr lang="en-US" sz="2400" b="1" i="0" u="none" strike="noStrike" dirty="0">
                <a:solidFill>
                  <a:srgbClr val="000000"/>
                </a:solidFill>
                <a:effectLst/>
                <a:latin typeface="Arial" panose="020B0604020202020204" pitchFamily="34" charset="0"/>
              </a:rPr>
              <a:t>11. Ecosystems and Platforms:</a:t>
            </a:r>
            <a:r>
              <a:rPr lang="en-US" sz="2400" b="0" i="0" u="none" strike="noStrike" dirty="0">
                <a:solidFill>
                  <a:srgbClr val="000000"/>
                </a:solidFill>
                <a:effectLst/>
                <a:latin typeface="Arial" panose="020B0604020202020204" pitchFamily="34" charset="0"/>
              </a:rPr>
              <a:t> Many businesses now operate as part of larger ecosystems and platforms, collaborating and competing in interconnected networks.</a:t>
            </a:r>
            <a:endParaRPr lang="en-US" sz="2400" dirty="0">
              <a:effectLst/>
            </a:endParaRPr>
          </a:p>
        </p:txBody>
      </p:sp>
    </p:spTree>
    <p:extLst>
      <p:ext uri="{BB962C8B-B14F-4D97-AF65-F5344CB8AC3E}">
        <p14:creationId xmlns:p14="http://schemas.microsoft.com/office/powerpoint/2010/main" val="571971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C895F9-C2EA-5F42-33DB-428B24A01758}"/>
              </a:ext>
            </a:extLst>
          </p:cNvPr>
          <p:cNvSpPr txBox="1"/>
          <p:nvPr/>
        </p:nvSpPr>
        <p:spPr>
          <a:xfrm>
            <a:off x="210911" y="906478"/>
            <a:ext cx="8722178" cy="2331407"/>
          </a:xfrm>
          <a:prstGeom prst="rect">
            <a:avLst/>
          </a:prstGeom>
          <a:noFill/>
        </p:spPr>
        <p:txBody>
          <a:bodyPr wrap="square">
            <a:spAutoFit/>
          </a:bodyPr>
          <a:lstStyle/>
          <a:p>
            <a:pPr marL="457200" algn="just" rtl="0">
              <a:spcBef>
                <a:spcPts val="3000"/>
              </a:spcBef>
              <a:spcAft>
                <a:spcPts val="3000"/>
              </a:spcAft>
            </a:pPr>
            <a:r>
              <a:rPr lang="en-US" sz="1800" b="1" i="0" u="none" strike="noStrike" dirty="0">
                <a:solidFill>
                  <a:srgbClr val="000000"/>
                </a:solidFill>
                <a:effectLst/>
                <a:latin typeface="Arial" panose="020B0604020202020204" pitchFamily="34" charset="0"/>
              </a:rPr>
              <a:t>12. Future Trends</a:t>
            </a:r>
            <a:r>
              <a:rPr lang="en-US" sz="1800" b="0" i="0" u="none" strike="noStrike" dirty="0">
                <a:solidFill>
                  <a:srgbClr val="000000"/>
                </a:solidFill>
                <a:effectLst/>
                <a:latin typeface="Arial" panose="020B0604020202020204" pitchFamily="34" charset="0"/>
              </a:rPr>
              <a:t>: The future of business may involve developments in green technology, </a:t>
            </a:r>
            <a:r>
              <a:rPr lang="en-US" sz="1800" b="0" i="0" u="none" strike="noStrike" dirty="0" err="1">
                <a:solidFill>
                  <a:srgbClr val="000000"/>
                </a:solidFill>
                <a:effectLst/>
                <a:latin typeface="Arial" panose="020B0604020202020204" pitchFamily="34" charset="0"/>
              </a:rPr>
              <a:t>blockchain</a:t>
            </a:r>
            <a:r>
              <a:rPr lang="en-US" sz="1800" b="0" i="0" u="none" strike="noStrike" dirty="0">
                <a:solidFill>
                  <a:srgbClr val="000000"/>
                </a:solidFill>
                <a:effectLst/>
                <a:latin typeface="Arial" panose="020B0604020202020204" pitchFamily="34" charset="0"/>
              </a:rPr>
              <a:t>, biotechnology, and more, shaping the business landscape in unforeseen ways.</a:t>
            </a:r>
            <a:endParaRPr lang="en-US" dirty="0">
              <a:effectLst/>
            </a:endParaRPr>
          </a:p>
          <a:p>
            <a:pPr algn="just" rtl="0">
              <a:spcBef>
                <a:spcPts val="1500"/>
              </a:spcBef>
              <a:spcAft>
                <a:spcPts val="0"/>
              </a:spcAft>
            </a:pPr>
            <a:r>
              <a:rPr lang="en-US" sz="1800" b="0" i="0" u="none" strike="noStrike" dirty="0">
                <a:solidFill>
                  <a:srgbClr val="000000"/>
                </a:solidFill>
                <a:effectLst/>
                <a:latin typeface="Arial" panose="020B0604020202020204" pitchFamily="34" charset="0"/>
              </a:rPr>
              <a:t>Business evolution is an ongoing process influenced by economic, technological, social, and environmental factors, and it continues to adapt to new challenges and opportunities.</a:t>
            </a:r>
            <a:endParaRPr lang="en-US" dirty="0">
              <a:effectLst/>
            </a:endParaRPr>
          </a:p>
        </p:txBody>
      </p:sp>
    </p:spTree>
    <p:extLst>
      <p:ext uri="{BB962C8B-B14F-4D97-AF65-F5344CB8AC3E}">
        <p14:creationId xmlns:p14="http://schemas.microsoft.com/office/powerpoint/2010/main" val="17807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8FBAED-874C-375F-E538-63554CB97E2F}"/>
              </a:ext>
            </a:extLst>
          </p:cNvPr>
          <p:cNvSpPr txBox="1"/>
          <p:nvPr/>
        </p:nvSpPr>
        <p:spPr>
          <a:xfrm>
            <a:off x="163285" y="121774"/>
            <a:ext cx="8817429" cy="6594113"/>
          </a:xfrm>
          <a:prstGeom prst="rect">
            <a:avLst/>
          </a:prstGeom>
          <a:noFill/>
        </p:spPr>
        <p:txBody>
          <a:bodyPr wrap="square">
            <a:spAutoFit/>
          </a:bodyPr>
          <a:lstStyle/>
          <a:p>
            <a:pPr algn="just" rtl="0">
              <a:spcBef>
                <a:spcPts val="0"/>
              </a:spcBef>
              <a:spcAft>
                <a:spcPts val="0"/>
              </a:spcAft>
            </a:pPr>
            <a:r>
              <a:rPr lang="en-US" sz="2400" b="1" i="0" u="sng" dirty="0">
                <a:solidFill>
                  <a:srgbClr val="000000"/>
                </a:solidFill>
                <a:effectLst/>
                <a:latin typeface="Arial" panose="020B0604020202020204" pitchFamily="34" charset="0"/>
              </a:rPr>
              <a:t>𝙻𝚊𝚞𝚗𝚌𝚑𝚒𝚗𝚐 𝚘𝚏 𝚋𝚞𝚜𝚒𝚗𝚎𝚜𝚜 𝚎𝚗𝚝𝚎𝚛𝚙𝚛𝚒𝚜𝚎</a:t>
            </a:r>
          </a:p>
          <a:p>
            <a:pPr algn="just" rtl="0">
              <a:spcBef>
                <a:spcPts val="0"/>
              </a:spcBef>
              <a:spcAft>
                <a:spcPts val="0"/>
              </a:spcAft>
            </a:pPr>
            <a:endParaRPr lang="en-US" sz="2400" dirty="0">
              <a:effectLst/>
            </a:endParaRPr>
          </a:p>
          <a:p>
            <a:pPr algn="just" rtl="0">
              <a:spcBef>
                <a:spcPts val="0"/>
              </a:spcBef>
              <a:spcAft>
                <a:spcPts val="1500"/>
              </a:spcAft>
            </a:pPr>
            <a:r>
              <a:rPr lang="en-US" sz="2400" b="0" i="0" u="none" strike="noStrike" dirty="0">
                <a:solidFill>
                  <a:srgbClr val="000000"/>
                </a:solidFill>
                <a:effectLst/>
                <a:latin typeface="Arial" panose="020B0604020202020204" pitchFamily="34" charset="0"/>
              </a:rPr>
              <a:t>Launching a successful business enterprise involves several key steps:</a:t>
            </a:r>
            <a:endParaRPr lang="en-US" sz="2400" dirty="0">
              <a:effectLst/>
            </a:endParaRPr>
          </a:p>
          <a:p>
            <a:pPr algn="just" rtl="0" fontAlgn="base">
              <a:spcBef>
                <a:spcPts val="3000"/>
              </a:spcBef>
              <a:spcAft>
                <a:spcPts val="0"/>
              </a:spcAft>
              <a:buFont typeface="+mj-lt"/>
              <a:buAutoNum type="arabicPeriod"/>
            </a:pPr>
            <a:r>
              <a:rPr lang="en-US" sz="2400" b="1" i="0" u="none" strike="noStrike" dirty="0">
                <a:solidFill>
                  <a:srgbClr val="000000"/>
                </a:solidFill>
                <a:effectLst/>
                <a:latin typeface="Arial" panose="020B0604020202020204" pitchFamily="34" charset="0"/>
              </a:rPr>
              <a:t>Idea Generation</a:t>
            </a:r>
            <a:r>
              <a:rPr lang="en-US" sz="2400" b="0" i="0" u="none" strike="noStrike" dirty="0">
                <a:solidFill>
                  <a:srgbClr val="000000"/>
                </a:solidFill>
                <a:effectLst/>
                <a:latin typeface="Arial" panose="020B0604020202020204" pitchFamily="34" charset="0"/>
              </a:rPr>
              <a:t>: Start by identifying a business idea or concept that aligns with your passion, skills, and market demand.</a:t>
            </a:r>
          </a:p>
          <a:p>
            <a:pPr algn="just" rtl="0" fontAlgn="base">
              <a:spcBef>
                <a:spcPts val="3000"/>
              </a:spcBef>
              <a:spcAft>
                <a:spcPts val="0"/>
              </a:spcAft>
              <a:buFont typeface="+mj-lt"/>
              <a:buAutoNum type="arabicPeriod"/>
            </a:pPr>
            <a:endParaRPr lang="en-US" sz="2400" b="0" i="0" u="none" strike="noStrike" dirty="0">
              <a:solidFill>
                <a:srgbClr val="000000"/>
              </a:solidFill>
              <a:effectLst/>
              <a:latin typeface="Arial" panose="020B0604020202020204" pitchFamily="34" charset="0"/>
            </a:endParaRPr>
          </a:p>
          <a:p>
            <a:pPr algn="just" rtl="0" fontAlgn="base">
              <a:spcBef>
                <a:spcPts val="0"/>
              </a:spcBef>
              <a:spcAft>
                <a:spcPts val="0"/>
              </a:spcAft>
              <a:buFont typeface="+mj-lt"/>
              <a:buAutoNum type="arabicPeriod"/>
            </a:pPr>
            <a:r>
              <a:rPr lang="en-US" sz="2400" b="1" i="0" u="none" strike="noStrike" dirty="0">
                <a:solidFill>
                  <a:srgbClr val="000000"/>
                </a:solidFill>
                <a:effectLst/>
                <a:latin typeface="Arial" panose="020B0604020202020204" pitchFamily="34" charset="0"/>
              </a:rPr>
              <a:t>Market Research:</a:t>
            </a:r>
            <a:r>
              <a:rPr lang="en-US" sz="2400" b="0" i="0" u="none" strike="noStrike" dirty="0">
                <a:solidFill>
                  <a:srgbClr val="000000"/>
                </a:solidFill>
                <a:effectLst/>
                <a:latin typeface="Arial" panose="020B0604020202020204" pitchFamily="34" charset="0"/>
              </a:rPr>
              <a:t> Research your target market to understand customer needs, preferences, and competition. This helps refine your business idea.</a:t>
            </a:r>
          </a:p>
          <a:p>
            <a:pPr algn="just" rtl="0" fontAlgn="base">
              <a:spcBef>
                <a:spcPts val="0"/>
              </a:spcBef>
              <a:spcAft>
                <a:spcPts val="0"/>
              </a:spcAft>
              <a:buFont typeface="+mj-lt"/>
              <a:buAutoNum type="arabicPeriod"/>
            </a:pPr>
            <a:endParaRPr lang="en-US" sz="2400" b="0" i="0" u="none" strike="noStrike" dirty="0">
              <a:solidFill>
                <a:srgbClr val="000000"/>
              </a:solidFill>
              <a:effectLst/>
              <a:latin typeface="Arial" panose="020B0604020202020204" pitchFamily="34" charset="0"/>
            </a:endParaRPr>
          </a:p>
          <a:p>
            <a:pPr algn="just" rtl="0" fontAlgn="base">
              <a:spcBef>
                <a:spcPts val="0"/>
              </a:spcBef>
              <a:spcAft>
                <a:spcPts val="3000"/>
              </a:spcAft>
              <a:buFont typeface="+mj-lt"/>
              <a:buAutoNum type="arabicPeriod"/>
            </a:pPr>
            <a:r>
              <a:rPr lang="en-US" sz="2400" b="1" i="0" u="none" strike="noStrike" dirty="0">
                <a:solidFill>
                  <a:srgbClr val="000000"/>
                </a:solidFill>
                <a:effectLst/>
                <a:latin typeface="Arial" panose="020B0604020202020204" pitchFamily="34" charset="0"/>
              </a:rPr>
              <a:t>Business Plan</a:t>
            </a:r>
            <a:r>
              <a:rPr lang="en-US" sz="2400" b="0" i="0" u="none" strike="noStrike" dirty="0">
                <a:solidFill>
                  <a:srgbClr val="000000"/>
                </a:solidFill>
                <a:effectLst/>
                <a:latin typeface="Arial" panose="020B0604020202020204" pitchFamily="34" charset="0"/>
              </a:rPr>
              <a:t>: Create a detailed business plan outlining your goals, strategies, financial projections, and operational structure.</a:t>
            </a:r>
          </a:p>
        </p:txBody>
      </p:sp>
    </p:spTree>
    <p:extLst>
      <p:ext uri="{BB962C8B-B14F-4D97-AF65-F5344CB8AC3E}">
        <p14:creationId xmlns:p14="http://schemas.microsoft.com/office/powerpoint/2010/main" val="12673716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7753701-FAF7-95CC-4909-CE4633D42FFB}"/>
              </a:ext>
            </a:extLst>
          </p:cNvPr>
          <p:cNvSpPr txBox="1"/>
          <p:nvPr/>
        </p:nvSpPr>
        <p:spPr>
          <a:xfrm>
            <a:off x="122463" y="325628"/>
            <a:ext cx="8885466" cy="6017032"/>
          </a:xfrm>
          <a:prstGeom prst="rect">
            <a:avLst/>
          </a:prstGeom>
          <a:noFill/>
        </p:spPr>
        <p:txBody>
          <a:bodyPr wrap="square">
            <a:spAutoFit/>
          </a:bodyPr>
          <a:lstStyle/>
          <a:p>
            <a:pPr algn="just" rtl="0" fontAlgn="base">
              <a:spcBef>
                <a:spcPts val="3000"/>
              </a:spcBef>
              <a:spcAft>
                <a:spcPts val="0"/>
              </a:spcAft>
            </a:pPr>
            <a:r>
              <a:rPr lang="en-US" sz="2400" b="1" i="0" u="none" strike="noStrike" dirty="0">
                <a:solidFill>
                  <a:srgbClr val="000000"/>
                </a:solidFill>
                <a:effectLst/>
                <a:latin typeface="Arial" panose="020B0604020202020204" pitchFamily="34" charset="0"/>
              </a:rPr>
              <a:t>4. Legal Structure</a:t>
            </a:r>
            <a:r>
              <a:rPr lang="en-US" sz="2400" b="0" i="0" u="none" strike="noStrike" dirty="0">
                <a:solidFill>
                  <a:srgbClr val="000000"/>
                </a:solidFill>
                <a:effectLst/>
                <a:latin typeface="Arial" panose="020B0604020202020204" pitchFamily="34" charset="0"/>
              </a:rPr>
              <a:t>: Choose the legal structure for your business, such as sole proprietorship, LLC, or corporation, and register your business accordingly.</a:t>
            </a:r>
          </a:p>
          <a:p>
            <a:pPr algn="just" rtl="0" fontAlgn="base">
              <a:spcBef>
                <a:spcPts val="3000"/>
              </a:spcBef>
              <a:spcAft>
                <a:spcPts val="0"/>
              </a:spcAft>
            </a:pPr>
            <a:endParaRPr lang="en-US" sz="2400" b="0" i="0" u="none" strike="noStrike" dirty="0">
              <a:solidFill>
                <a:srgbClr val="000000"/>
              </a:solidFill>
              <a:effectLst/>
              <a:latin typeface="Arial" panose="020B0604020202020204" pitchFamily="34" charset="0"/>
            </a:endParaRPr>
          </a:p>
          <a:p>
            <a:pPr algn="just" rtl="0" fontAlgn="base">
              <a:spcBef>
                <a:spcPts val="0"/>
              </a:spcBef>
              <a:spcAft>
                <a:spcPts val="0"/>
              </a:spcAft>
            </a:pPr>
            <a:r>
              <a:rPr lang="en-US" sz="2400" b="1" i="0" u="none" strike="noStrike" dirty="0">
                <a:solidFill>
                  <a:srgbClr val="000000"/>
                </a:solidFill>
                <a:effectLst/>
                <a:latin typeface="Arial" panose="020B0604020202020204" pitchFamily="34" charset="0"/>
              </a:rPr>
              <a:t>5. Funding</a:t>
            </a:r>
            <a:r>
              <a:rPr lang="en-US" sz="2400" b="0" i="0" u="none" strike="noStrike" dirty="0">
                <a:solidFill>
                  <a:srgbClr val="000000"/>
                </a:solidFill>
                <a:effectLst/>
                <a:latin typeface="Arial" panose="020B0604020202020204" pitchFamily="34" charset="0"/>
              </a:rPr>
              <a:t>: Determine how you'll finance your business, whether through personal savings, loans, investors, or crowdfunding.</a:t>
            </a:r>
          </a:p>
          <a:p>
            <a:pPr algn="just" rtl="0" fontAlgn="base">
              <a:spcBef>
                <a:spcPts val="0"/>
              </a:spcBef>
              <a:spcAft>
                <a:spcPts val="0"/>
              </a:spcAft>
            </a:pPr>
            <a:endParaRPr lang="en-US" sz="2400" b="0" i="0" u="none" strike="noStrike" dirty="0">
              <a:solidFill>
                <a:srgbClr val="000000"/>
              </a:solidFill>
              <a:effectLst/>
              <a:latin typeface="Arial" panose="020B0604020202020204" pitchFamily="34" charset="0"/>
            </a:endParaRPr>
          </a:p>
          <a:p>
            <a:pPr algn="just" rtl="0" fontAlgn="base">
              <a:spcBef>
                <a:spcPts val="0"/>
              </a:spcBef>
              <a:spcAft>
                <a:spcPts val="0"/>
              </a:spcAft>
            </a:pPr>
            <a:r>
              <a:rPr lang="en-US" sz="2400" b="1" i="0" u="none" strike="noStrike" dirty="0">
                <a:solidFill>
                  <a:srgbClr val="000000"/>
                </a:solidFill>
                <a:effectLst/>
                <a:latin typeface="Arial" panose="020B0604020202020204" pitchFamily="34" charset="0"/>
              </a:rPr>
              <a:t>6. Location and Infrastructure:</a:t>
            </a:r>
            <a:r>
              <a:rPr lang="en-US" sz="2400" b="0" i="0" u="none" strike="noStrike" dirty="0">
                <a:solidFill>
                  <a:srgbClr val="000000"/>
                </a:solidFill>
                <a:effectLst/>
                <a:latin typeface="Arial" panose="020B0604020202020204" pitchFamily="34" charset="0"/>
              </a:rPr>
              <a:t> Secure a physical location or set up the necessary digital infrastructure for your business operations.</a:t>
            </a:r>
          </a:p>
          <a:p>
            <a:pPr algn="just" rtl="0" fontAlgn="base">
              <a:spcBef>
                <a:spcPts val="0"/>
              </a:spcBef>
              <a:spcAft>
                <a:spcPts val="0"/>
              </a:spcAft>
            </a:pPr>
            <a:endParaRPr lang="en-US" sz="2400" b="0" i="0" u="none" strike="noStrike" dirty="0">
              <a:solidFill>
                <a:srgbClr val="000000"/>
              </a:solidFill>
              <a:effectLst/>
              <a:latin typeface="Arial" panose="020B0604020202020204" pitchFamily="34" charset="0"/>
            </a:endParaRPr>
          </a:p>
          <a:p>
            <a:pPr algn="just" rtl="0" fontAlgn="base">
              <a:spcBef>
                <a:spcPts val="0"/>
              </a:spcBef>
              <a:spcAft>
                <a:spcPts val="0"/>
              </a:spcAft>
            </a:pPr>
            <a:r>
              <a:rPr lang="en-US" sz="2400" b="1" i="0" u="none" strike="noStrike" dirty="0">
                <a:solidFill>
                  <a:srgbClr val="000000"/>
                </a:solidFill>
                <a:effectLst/>
                <a:latin typeface="Arial" panose="020B0604020202020204" pitchFamily="34" charset="0"/>
              </a:rPr>
              <a:t>7.Product/Service Development:</a:t>
            </a:r>
            <a:r>
              <a:rPr lang="en-US" sz="2400" b="0" i="0" u="none" strike="noStrike" dirty="0">
                <a:solidFill>
                  <a:srgbClr val="000000"/>
                </a:solidFill>
                <a:effectLst/>
                <a:latin typeface="Arial" panose="020B0604020202020204" pitchFamily="34" charset="0"/>
              </a:rPr>
              <a:t> Develop your product or service, ensuring it meets quality standards and customer expectations.</a:t>
            </a:r>
          </a:p>
        </p:txBody>
      </p:sp>
    </p:spTree>
    <p:extLst>
      <p:ext uri="{BB962C8B-B14F-4D97-AF65-F5344CB8AC3E}">
        <p14:creationId xmlns:p14="http://schemas.microsoft.com/office/powerpoint/2010/main" val="3035363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00098A5-3946-E386-FDB6-7FA38E6C954C}"/>
              </a:ext>
            </a:extLst>
          </p:cNvPr>
          <p:cNvSpPr txBox="1"/>
          <p:nvPr/>
        </p:nvSpPr>
        <p:spPr>
          <a:xfrm>
            <a:off x="176892" y="450520"/>
            <a:ext cx="8681357" cy="5262979"/>
          </a:xfrm>
          <a:prstGeom prst="rect">
            <a:avLst/>
          </a:prstGeom>
          <a:noFill/>
        </p:spPr>
        <p:txBody>
          <a:bodyPr wrap="square">
            <a:spAutoFit/>
          </a:bodyPr>
          <a:lstStyle/>
          <a:p>
            <a:pPr algn="just" rtl="0" fontAlgn="base">
              <a:spcBef>
                <a:spcPts val="0"/>
              </a:spcBef>
              <a:spcAft>
                <a:spcPts val="0"/>
              </a:spcAft>
            </a:pPr>
            <a:r>
              <a:rPr lang="en-US" sz="2400" b="1" i="0" u="none" strike="noStrike" dirty="0">
                <a:solidFill>
                  <a:srgbClr val="000000"/>
                </a:solidFill>
                <a:effectLst/>
                <a:latin typeface="Arial" panose="020B0604020202020204" pitchFamily="34" charset="0"/>
              </a:rPr>
              <a:t>8. Marketing and Branding:</a:t>
            </a:r>
            <a:r>
              <a:rPr lang="en-US" sz="2400" b="0" i="0" u="none" strike="noStrike" dirty="0">
                <a:solidFill>
                  <a:srgbClr val="000000"/>
                </a:solidFill>
                <a:effectLst/>
                <a:latin typeface="Arial" panose="020B0604020202020204" pitchFamily="34" charset="0"/>
              </a:rPr>
              <a:t> Develop a marketing strategy to reach your target audience and establish a strong brand identity.</a:t>
            </a:r>
          </a:p>
          <a:p>
            <a:pPr algn="just" rtl="0" fontAlgn="base">
              <a:spcBef>
                <a:spcPts val="0"/>
              </a:spcBef>
              <a:spcAft>
                <a:spcPts val="0"/>
              </a:spcAft>
            </a:pPr>
            <a:endParaRPr lang="en-US" sz="2400" dirty="0">
              <a:solidFill>
                <a:srgbClr val="000000"/>
              </a:solidFill>
              <a:latin typeface="Arial" panose="020B0604020202020204" pitchFamily="34" charset="0"/>
            </a:endParaRPr>
          </a:p>
          <a:p>
            <a:pPr algn="just" rtl="0" fontAlgn="base">
              <a:spcBef>
                <a:spcPts val="0"/>
              </a:spcBef>
              <a:spcAft>
                <a:spcPts val="0"/>
              </a:spcAft>
            </a:pPr>
            <a:r>
              <a:rPr lang="en-US" sz="2400" b="1" i="0" u="none" strike="noStrike" dirty="0">
                <a:solidFill>
                  <a:srgbClr val="000000"/>
                </a:solidFill>
                <a:effectLst/>
                <a:latin typeface="Arial" panose="020B0604020202020204" pitchFamily="34" charset="0"/>
              </a:rPr>
              <a:t>9. Sales and Distribution</a:t>
            </a:r>
            <a:r>
              <a:rPr lang="en-US" sz="2400" b="0" i="0" u="none" strike="noStrike" dirty="0">
                <a:solidFill>
                  <a:srgbClr val="000000"/>
                </a:solidFill>
                <a:effectLst/>
                <a:latin typeface="Arial" panose="020B0604020202020204" pitchFamily="34" charset="0"/>
              </a:rPr>
              <a:t>: Set up sales channels and distribution networks to get your product or service to customers.</a:t>
            </a:r>
          </a:p>
          <a:p>
            <a:pPr algn="just" rtl="0" fontAlgn="base">
              <a:spcBef>
                <a:spcPts val="0"/>
              </a:spcBef>
              <a:spcAft>
                <a:spcPts val="0"/>
              </a:spcAft>
            </a:pPr>
            <a:endParaRPr lang="en-US" sz="2400" b="0" i="0" u="none" strike="noStrike" dirty="0">
              <a:solidFill>
                <a:srgbClr val="000000"/>
              </a:solidFill>
              <a:effectLst/>
              <a:latin typeface="Arial" panose="020B0604020202020204" pitchFamily="34" charset="0"/>
            </a:endParaRPr>
          </a:p>
          <a:p>
            <a:pPr algn="just" rtl="0" fontAlgn="base">
              <a:spcBef>
                <a:spcPts val="0"/>
              </a:spcBef>
              <a:spcAft>
                <a:spcPts val="0"/>
              </a:spcAft>
            </a:pPr>
            <a:r>
              <a:rPr lang="en-US" sz="2400" b="1" i="0" u="none" strike="noStrike" dirty="0">
                <a:solidFill>
                  <a:srgbClr val="000000"/>
                </a:solidFill>
                <a:effectLst/>
                <a:latin typeface="Arial" panose="020B0604020202020204" pitchFamily="34" charset="0"/>
              </a:rPr>
              <a:t>10. Financial Management:</a:t>
            </a:r>
            <a:r>
              <a:rPr lang="en-US" sz="2400" b="0" i="0" u="none" strike="noStrike" dirty="0">
                <a:solidFill>
                  <a:srgbClr val="000000"/>
                </a:solidFill>
                <a:effectLst/>
                <a:latin typeface="Arial" panose="020B0604020202020204" pitchFamily="34" charset="0"/>
              </a:rPr>
              <a:t> Implement sound financial practices, including budgeting, accounting, and cash flow management.</a:t>
            </a:r>
          </a:p>
          <a:p>
            <a:pPr algn="just" rtl="0" fontAlgn="base">
              <a:spcBef>
                <a:spcPts val="0"/>
              </a:spcBef>
              <a:spcAft>
                <a:spcPts val="0"/>
              </a:spcAft>
            </a:pPr>
            <a:endParaRPr lang="en-US" sz="2400" b="0" i="0" u="none" strike="noStrike" dirty="0">
              <a:solidFill>
                <a:srgbClr val="000000"/>
              </a:solidFill>
              <a:effectLst/>
              <a:latin typeface="Arial" panose="020B0604020202020204" pitchFamily="34" charset="0"/>
            </a:endParaRPr>
          </a:p>
          <a:p>
            <a:r>
              <a:rPr lang="en-US" sz="2400" b="1" i="0" u="none" strike="noStrike" dirty="0">
                <a:solidFill>
                  <a:srgbClr val="000000"/>
                </a:solidFill>
                <a:effectLst/>
                <a:latin typeface="Arial" panose="020B0604020202020204" pitchFamily="34" charset="0"/>
              </a:rPr>
              <a:t>11. Team Building</a:t>
            </a:r>
            <a:r>
              <a:rPr lang="en-US" sz="2400" b="0" i="0" u="none" strike="noStrike" dirty="0">
                <a:solidFill>
                  <a:srgbClr val="000000"/>
                </a:solidFill>
                <a:effectLst/>
                <a:latin typeface="Arial" panose="020B0604020202020204" pitchFamily="34" charset="0"/>
              </a:rPr>
              <a:t>: If necessary, hire and train employees who align with your business goals.</a:t>
            </a:r>
            <a:endParaRPr lang="en-US" sz="2400" dirty="0"/>
          </a:p>
        </p:txBody>
      </p:sp>
    </p:spTree>
    <p:extLst>
      <p:ext uri="{BB962C8B-B14F-4D97-AF65-F5344CB8AC3E}">
        <p14:creationId xmlns:p14="http://schemas.microsoft.com/office/powerpoint/2010/main" val="87605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6" name="Title 1"/>
          <p:cNvSpPr>
            <a:spLocks noGrp="1"/>
          </p:cNvSpPr>
          <p:nvPr>
            <p:ph type="ctrTitle"/>
          </p:nvPr>
        </p:nvSpPr>
        <p:spPr>
          <a:xfrm>
            <a:off x="0" y="432099"/>
            <a:ext cx="7772400" cy="2553916"/>
          </a:xfrm>
        </p:spPr>
        <p:txBody>
          <a:bodyPr/>
          <a:lstStyle/>
          <a:p>
            <a:r>
              <a:rPr lang="en-US" altLang="zh-CN" b="1"/>
              <a:t>Unit -1</a:t>
            </a:r>
          </a:p>
        </p:txBody>
      </p:sp>
      <p:sp>
        <p:nvSpPr>
          <p:cNvPr id="1048587" name="Subtitle 2"/>
          <p:cNvSpPr>
            <a:spLocks noGrp="1"/>
          </p:cNvSpPr>
          <p:nvPr>
            <p:ph type="subTitle" idx="1"/>
          </p:nvPr>
        </p:nvSpPr>
        <p:spPr/>
        <p:txBody>
          <a:bodyPr/>
          <a:lstStyle/>
          <a:p>
            <a:r>
              <a:rPr lang="en-US" altLang="zh-CN" sz="6600" b="1"/>
              <a:t>Business System</a:t>
            </a:r>
            <a:endParaRPr lang="en-US" altLang="zh-CN" b="1"/>
          </a:p>
        </p:txBody>
      </p:sp>
      <p:pic>
        <p:nvPicPr>
          <p:cNvPr id="2097152" name="Picture 2097151"/>
          <p:cNvPicPr>
            <a:picLocks/>
          </p:cNvPicPr>
          <p:nvPr/>
        </p:nvPicPr>
        <p:blipFill>
          <a:blip r:embed="rId2"/>
          <a:stretch>
            <a:fillRect/>
          </a:stretch>
        </p:blipFill>
        <p:spPr>
          <a:xfrm>
            <a:off x="0" y="-3548"/>
            <a:ext cx="9439081" cy="7211172"/>
          </a:xfrm>
          <a:prstGeom prst="rect">
            <a:avLst/>
          </a:prstGeom>
        </p:spPr>
      </p:pic>
      <p:sp>
        <p:nvSpPr>
          <p:cNvPr id="1048588" name="TextBox 1048587"/>
          <p:cNvSpPr txBox="1"/>
          <p:nvPr/>
        </p:nvSpPr>
        <p:spPr>
          <a:xfrm>
            <a:off x="0" y="208878"/>
            <a:ext cx="8616499" cy="891541"/>
          </a:xfrm>
          <a:prstGeom prst="rect">
            <a:avLst/>
          </a:prstGeom>
        </p:spPr>
        <p:txBody>
          <a:bodyPr wrap="square" rtlCol="0">
            <a:spAutoFit/>
          </a:bodyPr>
          <a:lstStyle/>
          <a:p>
            <a:r>
              <a:rPr lang="en-US" sz="5400">
                <a:solidFill>
                  <a:srgbClr val="FF0000"/>
                </a:solidFill>
              </a:rPr>
              <a:t>Unit-1 Business System</a:t>
            </a:r>
            <a:endParaRPr lang="en-US" sz="2800">
              <a:solidFill>
                <a:srgbClr val="FF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0B6EED-4F55-32D5-2BC4-996A4135CCD5}"/>
              </a:ext>
            </a:extLst>
          </p:cNvPr>
          <p:cNvSpPr txBox="1"/>
          <p:nvPr/>
        </p:nvSpPr>
        <p:spPr>
          <a:xfrm>
            <a:off x="255134" y="797665"/>
            <a:ext cx="8633731" cy="5262979"/>
          </a:xfrm>
          <a:prstGeom prst="rect">
            <a:avLst/>
          </a:prstGeom>
          <a:noFill/>
        </p:spPr>
        <p:txBody>
          <a:bodyPr wrap="square">
            <a:spAutoFit/>
          </a:bodyPr>
          <a:lstStyle/>
          <a:p>
            <a:pPr algn="just" rtl="0" fontAlgn="base">
              <a:spcBef>
                <a:spcPts val="0"/>
              </a:spcBef>
              <a:spcAft>
                <a:spcPts val="0"/>
              </a:spcAft>
            </a:pPr>
            <a:r>
              <a:rPr lang="en-US" sz="2400" b="1" i="0" u="none" strike="noStrike" dirty="0">
                <a:solidFill>
                  <a:srgbClr val="000000"/>
                </a:solidFill>
                <a:effectLst/>
                <a:latin typeface="Arial" panose="020B0604020202020204" pitchFamily="34" charset="0"/>
              </a:rPr>
              <a:t>12. Legal Compliance</a:t>
            </a:r>
            <a:r>
              <a:rPr lang="en-US" sz="2400" b="0" i="0" u="none" strike="noStrike" dirty="0">
                <a:solidFill>
                  <a:srgbClr val="000000"/>
                </a:solidFill>
                <a:effectLst/>
                <a:latin typeface="Arial" panose="020B0604020202020204" pitchFamily="34" charset="0"/>
              </a:rPr>
              <a:t>: Ensure your business complies with all relevant laws and regulations, including permits and licenses.</a:t>
            </a:r>
          </a:p>
          <a:p>
            <a:pPr algn="just" rtl="0" fontAlgn="base">
              <a:spcBef>
                <a:spcPts val="0"/>
              </a:spcBef>
              <a:spcAft>
                <a:spcPts val="0"/>
              </a:spcAft>
            </a:pPr>
            <a:endParaRPr lang="en-US" sz="2400" b="0" i="0" u="none" strike="noStrike" dirty="0">
              <a:solidFill>
                <a:srgbClr val="000000"/>
              </a:solidFill>
              <a:effectLst/>
              <a:latin typeface="Arial" panose="020B0604020202020204" pitchFamily="34" charset="0"/>
            </a:endParaRPr>
          </a:p>
          <a:p>
            <a:pPr algn="just" rtl="0" fontAlgn="base">
              <a:spcBef>
                <a:spcPts val="0"/>
              </a:spcBef>
              <a:spcAft>
                <a:spcPts val="0"/>
              </a:spcAft>
            </a:pPr>
            <a:r>
              <a:rPr lang="en-US" sz="2400" b="1" i="0" u="none" strike="noStrike" dirty="0">
                <a:solidFill>
                  <a:srgbClr val="000000"/>
                </a:solidFill>
                <a:effectLst/>
                <a:latin typeface="Arial" panose="020B0604020202020204" pitchFamily="34" charset="0"/>
              </a:rPr>
              <a:t>13. Customer Service:</a:t>
            </a:r>
            <a:r>
              <a:rPr lang="en-US" sz="2400" b="0" i="0" u="none" strike="noStrike" dirty="0">
                <a:solidFill>
                  <a:srgbClr val="000000"/>
                </a:solidFill>
                <a:effectLst/>
                <a:latin typeface="Arial" panose="020B0604020202020204" pitchFamily="34" charset="0"/>
              </a:rPr>
              <a:t> Focus on excellent customer service to build a loyal customer base and gather feedback for improvement.</a:t>
            </a:r>
          </a:p>
          <a:p>
            <a:pPr algn="just" rtl="0" fontAlgn="base">
              <a:spcBef>
                <a:spcPts val="0"/>
              </a:spcBef>
              <a:spcAft>
                <a:spcPts val="0"/>
              </a:spcAft>
            </a:pPr>
            <a:endParaRPr lang="en-US" sz="2400" dirty="0">
              <a:solidFill>
                <a:srgbClr val="000000"/>
              </a:solidFill>
              <a:latin typeface="Arial" panose="020B0604020202020204" pitchFamily="34" charset="0"/>
            </a:endParaRPr>
          </a:p>
          <a:p>
            <a:pPr algn="just" rtl="0" fontAlgn="base">
              <a:spcBef>
                <a:spcPts val="0"/>
              </a:spcBef>
              <a:spcAft>
                <a:spcPts val="0"/>
              </a:spcAft>
            </a:pPr>
            <a:r>
              <a:rPr lang="en-US" sz="2400" b="1" i="0" u="none" strike="noStrike" dirty="0">
                <a:solidFill>
                  <a:srgbClr val="000000"/>
                </a:solidFill>
                <a:effectLst/>
                <a:latin typeface="Arial" panose="020B0604020202020204" pitchFamily="34" charset="0"/>
              </a:rPr>
              <a:t>14. Adapt and Innovate</a:t>
            </a:r>
            <a:r>
              <a:rPr lang="en-US" sz="2400" b="0" i="0" u="none" strike="noStrike" dirty="0">
                <a:solidFill>
                  <a:srgbClr val="000000"/>
                </a:solidFill>
                <a:effectLst/>
                <a:latin typeface="Arial" panose="020B0604020202020204" pitchFamily="34" charset="0"/>
              </a:rPr>
              <a:t>: Stay agile and open to adapting your business model based on market feedback and changing trends.</a:t>
            </a:r>
          </a:p>
          <a:p>
            <a:pPr algn="just" rtl="0" fontAlgn="base">
              <a:spcBef>
                <a:spcPts val="0"/>
              </a:spcBef>
              <a:spcAft>
                <a:spcPts val="0"/>
              </a:spcAft>
            </a:pPr>
            <a:endParaRPr lang="en-US" sz="2400" b="0" i="0" u="none" strike="noStrike" dirty="0">
              <a:solidFill>
                <a:srgbClr val="000000"/>
              </a:solidFill>
              <a:effectLst/>
              <a:latin typeface="Arial" panose="020B0604020202020204" pitchFamily="34" charset="0"/>
            </a:endParaRPr>
          </a:p>
          <a:p>
            <a:r>
              <a:rPr lang="en-US" sz="2400" b="1" i="0" u="none" strike="noStrike" dirty="0">
                <a:solidFill>
                  <a:srgbClr val="000000"/>
                </a:solidFill>
                <a:effectLst/>
                <a:latin typeface="Arial" panose="020B0604020202020204" pitchFamily="34" charset="0"/>
              </a:rPr>
              <a:t>15. Scaling:</a:t>
            </a:r>
            <a:r>
              <a:rPr lang="en-US" sz="2400" b="0" i="0" u="none" strike="noStrike" dirty="0">
                <a:solidFill>
                  <a:srgbClr val="000000"/>
                </a:solidFill>
                <a:effectLst/>
                <a:latin typeface="Arial" panose="020B0604020202020204" pitchFamily="34" charset="0"/>
              </a:rPr>
              <a:t> If successful, explore opportunities to expand or scale your business operations.</a:t>
            </a:r>
            <a:endParaRPr lang="en-US" sz="2400" dirty="0"/>
          </a:p>
        </p:txBody>
      </p:sp>
    </p:spTree>
    <p:extLst>
      <p:ext uri="{BB962C8B-B14F-4D97-AF65-F5344CB8AC3E}">
        <p14:creationId xmlns:p14="http://schemas.microsoft.com/office/powerpoint/2010/main" val="8387888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0266F6F-599F-7B6E-B2FC-93242AB7EDD1}"/>
              </a:ext>
            </a:extLst>
          </p:cNvPr>
          <p:cNvSpPr txBox="1"/>
          <p:nvPr/>
        </p:nvSpPr>
        <p:spPr>
          <a:xfrm>
            <a:off x="210911" y="801878"/>
            <a:ext cx="8722177" cy="5262979"/>
          </a:xfrm>
          <a:prstGeom prst="rect">
            <a:avLst/>
          </a:prstGeom>
          <a:noFill/>
        </p:spPr>
        <p:txBody>
          <a:bodyPr wrap="square">
            <a:spAutoFit/>
          </a:bodyPr>
          <a:lstStyle/>
          <a:p>
            <a:pPr algn="just" rtl="0" fontAlgn="base">
              <a:spcBef>
                <a:spcPts val="0"/>
              </a:spcBef>
              <a:spcAft>
                <a:spcPts val="0"/>
              </a:spcAft>
            </a:pPr>
            <a:r>
              <a:rPr lang="en-US" sz="2400" b="1" i="0" u="none" strike="noStrike" dirty="0">
                <a:solidFill>
                  <a:srgbClr val="000000"/>
                </a:solidFill>
                <a:effectLst/>
                <a:latin typeface="Arial" panose="020B0604020202020204" pitchFamily="34" charset="0"/>
              </a:rPr>
              <a:t>16. Networking</a:t>
            </a:r>
            <a:r>
              <a:rPr lang="en-US" sz="2400" b="0" i="0" u="none" strike="noStrike" dirty="0">
                <a:solidFill>
                  <a:srgbClr val="000000"/>
                </a:solidFill>
                <a:effectLst/>
                <a:latin typeface="Arial" panose="020B0604020202020204" pitchFamily="34" charset="0"/>
              </a:rPr>
              <a:t>: Build a professional network to gain insights, partnerships, and support.</a:t>
            </a:r>
          </a:p>
          <a:p>
            <a:pPr algn="just" rtl="0" fontAlgn="base">
              <a:spcBef>
                <a:spcPts val="0"/>
              </a:spcBef>
              <a:spcAft>
                <a:spcPts val="0"/>
              </a:spcAft>
            </a:pPr>
            <a:endParaRPr lang="en-US" sz="2400" dirty="0">
              <a:solidFill>
                <a:srgbClr val="000000"/>
              </a:solidFill>
              <a:latin typeface="Arial" panose="020B0604020202020204" pitchFamily="34" charset="0"/>
            </a:endParaRPr>
          </a:p>
          <a:p>
            <a:pPr algn="just" rtl="0" fontAlgn="base">
              <a:spcBef>
                <a:spcPts val="0"/>
              </a:spcBef>
              <a:spcAft>
                <a:spcPts val="0"/>
              </a:spcAft>
            </a:pPr>
            <a:r>
              <a:rPr lang="en-US" sz="2400" b="1" i="0" u="none" strike="noStrike" dirty="0">
                <a:solidFill>
                  <a:srgbClr val="000000"/>
                </a:solidFill>
                <a:effectLst/>
                <a:latin typeface="Arial" panose="020B0604020202020204" pitchFamily="34" charset="0"/>
              </a:rPr>
              <a:t>17. Continuous Learning:</a:t>
            </a:r>
            <a:r>
              <a:rPr lang="en-US" sz="2400" b="0" i="0" u="none" strike="noStrike" dirty="0">
                <a:solidFill>
                  <a:srgbClr val="000000"/>
                </a:solidFill>
                <a:effectLst/>
                <a:latin typeface="Arial" panose="020B0604020202020204" pitchFamily="34" charset="0"/>
              </a:rPr>
              <a:t> Keep learning about your industry, business management, and entrepreneurship to stay competitive.</a:t>
            </a:r>
          </a:p>
          <a:p>
            <a:pPr algn="just" rtl="0" fontAlgn="base">
              <a:spcBef>
                <a:spcPts val="0"/>
              </a:spcBef>
              <a:spcAft>
                <a:spcPts val="0"/>
              </a:spcAft>
            </a:pPr>
            <a:endParaRPr lang="en-US" sz="2400" b="0" i="0" u="none" strike="noStrike" dirty="0">
              <a:solidFill>
                <a:srgbClr val="000000"/>
              </a:solidFill>
              <a:effectLst/>
              <a:latin typeface="Arial" panose="020B0604020202020204" pitchFamily="34" charset="0"/>
            </a:endParaRPr>
          </a:p>
          <a:p>
            <a:pPr algn="just" rtl="0" fontAlgn="base">
              <a:spcBef>
                <a:spcPts val="0"/>
              </a:spcBef>
              <a:spcAft>
                <a:spcPts val="0"/>
              </a:spcAft>
            </a:pPr>
            <a:r>
              <a:rPr lang="en-US" sz="2400" b="1" i="0" u="none" strike="noStrike" dirty="0">
                <a:solidFill>
                  <a:srgbClr val="000000"/>
                </a:solidFill>
                <a:effectLst/>
                <a:latin typeface="Arial" panose="020B0604020202020204" pitchFamily="34" charset="0"/>
              </a:rPr>
              <a:t>18. Sustainability</a:t>
            </a:r>
            <a:r>
              <a:rPr lang="en-US" sz="2400" b="0" i="0" u="none" strike="noStrike" dirty="0">
                <a:solidFill>
                  <a:srgbClr val="000000"/>
                </a:solidFill>
                <a:effectLst/>
                <a:latin typeface="Arial" panose="020B0604020202020204" pitchFamily="34" charset="0"/>
              </a:rPr>
              <a:t>: Consider sustainability practices to minimize environmental impact and improve your business's long-term viability.</a:t>
            </a:r>
          </a:p>
          <a:p>
            <a:pPr algn="just" rtl="0" fontAlgn="base">
              <a:spcBef>
                <a:spcPts val="0"/>
              </a:spcBef>
              <a:spcAft>
                <a:spcPts val="0"/>
              </a:spcAft>
            </a:pPr>
            <a:endParaRPr lang="en-US" sz="2400" b="0" i="0" u="none" strike="noStrike" dirty="0">
              <a:solidFill>
                <a:srgbClr val="000000"/>
              </a:solidFill>
              <a:effectLst/>
              <a:latin typeface="Arial" panose="020B0604020202020204" pitchFamily="34" charset="0"/>
            </a:endParaRPr>
          </a:p>
          <a:p>
            <a:pPr algn="just" rtl="0" fontAlgn="base">
              <a:spcBef>
                <a:spcPts val="0"/>
              </a:spcBef>
              <a:spcAft>
                <a:spcPts val="3000"/>
              </a:spcAft>
            </a:pPr>
            <a:r>
              <a:rPr lang="en-US" sz="2400" b="1" i="0" u="none" strike="noStrike" dirty="0">
                <a:solidFill>
                  <a:srgbClr val="000000"/>
                </a:solidFill>
                <a:effectLst/>
                <a:latin typeface="Arial" panose="020B0604020202020204" pitchFamily="34" charset="0"/>
              </a:rPr>
              <a:t>19. Exit Strategy:</a:t>
            </a:r>
            <a:r>
              <a:rPr lang="en-US" sz="2400" b="0" i="0" u="none" strike="noStrike" dirty="0">
                <a:solidFill>
                  <a:srgbClr val="000000"/>
                </a:solidFill>
                <a:effectLst/>
                <a:latin typeface="Arial" panose="020B0604020202020204" pitchFamily="34" charset="0"/>
              </a:rPr>
              <a:t> Plan for the future, including options for exiting the business, whether through selling, passing it on, or retiring.</a:t>
            </a:r>
          </a:p>
        </p:txBody>
      </p:sp>
    </p:spTree>
    <p:extLst>
      <p:ext uri="{BB962C8B-B14F-4D97-AF65-F5344CB8AC3E}">
        <p14:creationId xmlns:p14="http://schemas.microsoft.com/office/powerpoint/2010/main" val="19167891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A7BFD9B-7876-0E88-0D66-8DC152E5E8CF}"/>
              </a:ext>
            </a:extLst>
          </p:cNvPr>
          <p:cNvSpPr txBox="1"/>
          <p:nvPr/>
        </p:nvSpPr>
        <p:spPr>
          <a:xfrm>
            <a:off x="557892" y="1225639"/>
            <a:ext cx="7728858" cy="3108543"/>
          </a:xfrm>
          <a:prstGeom prst="rect">
            <a:avLst/>
          </a:prstGeom>
          <a:noFill/>
        </p:spPr>
        <p:txBody>
          <a:bodyPr wrap="square">
            <a:spAutoFit/>
          </a:bodyPr>
          <a:lstStyle/>
          <a:p>
            <a:pPr algn="just" rtl="0">
              <a:spcBef>
                <a:spcPts val="1500"/>
              </a:spcBef>
              <a:spcAft>
                <a:spcPts val="0"/>
              </a:spcAft>
            </a:pPr>
            <a:r>
              <a:rPr lang="en-US" sz="2800" b="0" i="0" u="none" strike="noStrike" dirty="0">
                <a:solidFill>
                  <a:srgbClr val="000000"/>
                </a:solidFill>
                <a:effectLst/>
                <a:latin typeface="Arial" panose="020B0604020202020204" pitchFamily="34" charset="0"/>
              </a:rPr>
              <a:t>Launching a business is a complex and ongoing process that requires dedication, adaptability, and a willingness to learn from both successes and failures. It's essential to seek guidance from mentors or experts in your industry and continuously assess and adjust your strategies to ensure long-term 𝚜𝚞𝚌𝚌𝚎𝚜𝚜.</a:t>
            </a:r>
            <a:endParaRPr lang="en-US" sz="2800" dirty="0">
              <a:effectLst/>
            </a:endParaRPr>
          </a:p>
        </p:txBody>
      </p:sp>
    </p:spTree>
    <p:extLst>
      <p:ext uri="{BB962C8B-B14F-4D97-AF65-F5344CB8AC3E}">
        <p14:creationId xmlns:p14="http://schemas.microsoft.com/office/powerpoint/2010/main" val="1902947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2" name="TextBox 1048591"/>
          <p:cNvSpPr txBox="1"/>
          <p:nvPr/>
        </p:nvSpPr>
        <p:spPr>
          <a:xfrm rot="21600000">
            <a:off x="0" y="354330"/>
            <a:ext cx="8964370" cy="6149340"/>
          </a:xfrm>
          <a:prstGeom prst="rect">
            <a:avLst/>
          </a:prstGeom>
        </p:spPr>
        <p:txBody>
          <a:bodyPr wrap="square" rtlCol="0" anchor="t">
            <a:spAutoFit/>
          </a:bodyPr>
          <a:lstStyle/>
          <a:p>
            <a:pPr algn="l"/>
            <a:r>
              <a:rPr lang="en-US" sz="4000" b="1" i="1" u="sng">
                <a:solidFill>
                  <a:srgbClr val="330066"/>
                </a:solidFill>
                <a:effectLst>
                  <a:outerShdw blurRad="38100" dist="38100" dir="2700000" algn="br" rotWithShape="0">
                    <a:srgbClr val="000000"/>
                  </a:outerShdw>
                </a:effectLst>
              </a:rPr>
              <a:t>BUSINESS</a:t>
            </a:r>
            <a:endParaRPr lang="en-US" sz="4400" i="1" u="sng">
              <a:solidFill>
                <a:srgbClr val="330066"/>
              </a:solidFill>
              <a:effectLst>
                <a:outerShdw blurRad="38100" dist="38100" dir="2700000" algn="br" rotWithShape="0">
                  <a:srgbClr val="000000"/>
                </a:outerShdw>
              </a:effectLst>
            </a:endParaRPr>
          </a:p>
          <a:p>
            <a:pPr algn="l"/>
            <a:endParaRPr lang="en-US" sz="4400">
              <a:solidFill>
                <a:srgbClr val="000000"/>
              </a:solidFill>
            </a:endParaRPr>
          </a:p>
          <a:p>
            <a:pPr algn="l">
              <a:lnSpc>
                <a:spcPct val="150000"/>
              </a:lnSpc>
            </a:pPr>
            <a:r>
              <a:rPr lang="en-US" sz="3600">
                <a:solidFill>
                  <a:srgbClr val="000000"/>
                </a:solidFill>
              </a:rPr>
              <a:t>A business refers to an organization or entity engaged in economic activities with the primary goal of earning a profit. It involves offering products or services to customers or clients in exchange for money or other valuable considerations. </a:t>
            </a:r>
            <a:endParaRPr lang="en-US" sz="2800">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3" name="TextBox 1048592"/>
          <p:cNvSpPr txBox="1"/>
          <p:nvPr/>
        </p:nvSpPr>
        <p:spPr>
          <a:xfrm rot="2512">
            <a:off x="240843" y="554355"/>
            <a:ext cx="8662312" cy="5749288"/>
          </a:xfrm>
          <a:prstGeom prst="rect">
            <a:avLst/>
          </a:prstGeom>
        </p:spPr>
        <p:txBody>
          <a:bodyPr wrap="square" rtlCol="0">
            <a:spAutoFit/>
          </a:bodyPr>
          <a:lstStyle/>
          <a:p>
            <a:pPr>
              <a:lnSpc>
                <a:spcPct val="150000"/>
              </a:lnSpc>
            </a:pPr>
            <a:r>
              <a:rPr lang="en-US" sz="2800">
                <a:solidFill>
                  <a:srgbClr val="000000"/>
                </a:solidFill>
              </a:rPr>
              <a:t>The purpose of a business is typically to generate revenue, cover expenses, and ideally, make a profit. Businesses can take various forms, such as sole proprietorships, partnerships, corporations, or even non-profit organizations, each with its unique characteristics and objectives. The concept of a business is central to the world of commerce and economics, encompassing a wide range of activities and industries.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4" name="TextBox 1048593"/>
          <p:cNvSpPr txBox="1"/>
          <p:nvPr/>
        </p:nvSpPr>
        <p:spPr>
          <a:xfrm rot="1569">
            <a:off x="35275" y="249382"/>
            <a:ext cx="9107217" cy="6606540"/>
          </a:xfrm>
          <a:prstGeom prst="rect">
            <a:avLst/>
          </a:prstGeom>
        </p:spPr>
        <p:txBody>
          <a:bodyPr wrap="square" rtlCol="0">
            <a:spAutoFit/>
          </a:bodyPr>
          <a:lstStyle/>
          <a:p>
            <a:pPr algn="l">
              <a:lnSpc>
                <a:spcPct val="150000"/>
              </a:lnSpc>
            </a:pPr>
            <a:r>
              <a:rPr lang="en-US" sz="3200" b="1" u="sng">
                <a:solidFill>
                  <a:srgbClr val="000000"/>
                </a:solidFill>
                <a:effectLst>
                  <a:outerShdw blurRad="38100" dist="38100" dir="2700000" algn="br" rotWithShape="0">
                    <a:srgbClr val="000000"/>
                  </a:outerShdw>
                </a:effectLst>
              </a:rPr>
              <a:t>Business System</a:t>
            </a:r>
            <a:endParaRPr lang="en-US" sz="2800" b="1" u="sng">
              <a:solidFill>
                <a:srgbClr val="000000"/>
              </a:solidFill>
              <a:effectLst>
                <a:outerShdw blurRad="38100" dist="38100" dir="2700000" algn="br" rotWithShape="0">
                  <a:srgbClr val="000000"/>
                </a:outerShdw>
              </a:effectLst>
            </a:endParaRPr>
          </a:p>
          <a:p>
            <a:pPr algn="l">
              <a:lnSpc>
                <a:spcPct val="150000"/>
              </a:lnSpc>
            </a:pPr>
            <a:r>
              <a:rPr lang="en-US" sz="3200" b="0">
                <a:solidFill>
                  <a:srgbClr val="000000"/>
                </a:solidFill>
              </a:rPr>
              <a:t>A business system is a structured and interconnected set of processes, workflows, people, technology, and resources within an organization designed to achieve specific goals and objectives. It involves the organized flow of information, materials, and activities to facilitate the efficient and effective functioning of the business.</a:t>
            </a:r>
            <a:endParaRPr lang="en-US" sz="2800" b="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5" name="TextBox 1048594"/>
          <p:cNvSpPr txBox="1"/>
          <p:nvPr/>
        </p:nvSpPr>
        <p:spPr>
          <a:xfrm>
            <a:off x="0" y="289702"/>
            <a:ext cx="9032326" cy="5844540"/>
          </a:xfrm>
          <a:prstGeom prst="rect">
            <a:avLst/>
          </a:prstGeom>
        </p:spPr>
        <p:txBody>
          <a:bodyPr wrap="square" rtlCol="0">
            <a:spAutoFit/>
          </a:bodyPr>
          <a:lstStyle/>
          <a:p>
            <a:pPr>
              <a:lnSpc>
                <a:spcPct val="150000"/>
              </a:lnSpc>
            </a:pPr>
            <a:r>
              <a:rPr lang="en-US" sz="3200" b="1">
                <a:solidFill>
                  <a:srgbClr val="000000"/>
                </a:solidFill>
                <a:effectLst>
                  <a:outerShdw blurRad="38100" dist="38100" dir="2700000" algn="br" rotWithShape="0">
                    <a:srgbClr val="000000"/>
                  </a:outerShdw>
                </a:effectLst>
              </a:rPr>
              <a:t>Characteristics of a business :-</a:t>
            </a:r>
            <a:endParaRPr lang="en-US" sz="2800" b="1">
              <a:solidFill>
                <a:srgbClr val="000000"/>
              </a:solidFill>
              <a:effectLst>
                <a:outerShdw blurRad="38100" dist="38100" dir="2700000" algn="br" rotWithShape="0">
                  <a:srgbClr val="000000"/>
                </a:outerShdw>
              </a:effectLst>
            </a:endParaRPr>
          </a:p>
          <a:p>
            <a:pPr>
              <a:lnSpc>
                <a:spcPct val="150000"/>
              </a:lnSpc>
            </a:pPr>
            <a:endParaRPr lang="en-US" sz="2800" b="1">
              <a:solidFill>
                <a:srgbClr val="000000"/>
              </a:solidFill>
            </a:endParaRPr>
          </a:p>
          <a:p>
            <a:pPr marL="457200" indent="-457200">
              <a:lnSpc>
                <a:spcPct val="150000"/>
              </a:lnSpc>
              <a:buFont typeface="Arial"/>
              <a:buChar char="•"/>
            </a:pPr>
            <a:r>
              <a:rPr lang="en-US" sz="2800" b="1">
                <a:solidFill>
                  <a:srgbClr val="000000"/>
                </a:solidFill>
              </a:rPr>
              <a:t>Processes: </a:t>
            </a:r>
            <a:r>
              <a:rPr lang="en-US" sz="2800" b="0">
                <a:solidFill>
                  <a:srgbClr val="000000"/>
                </a:solidFill>
              </a:rPr>
              <a:t>The systematic series of tasks and activities that are performed to produce goods or services or achieve a specific outcome.</a:t>
            </a:r>
          </a:p>
          <a:p>
            <a:pPr marL="514350" indent="-514350">
              <a:lnSpc>
                <a:spcPct val="150000"/>
              </a:lnSpc>
              <a:buFont typeface="+mj-lt"/>
              <a:buAutoNum type="arabicPeriod"/>
            </a:pPr>
            <a:endParaRPr lang="en-US" sz="2800" b="0">
              <a:solidFill>
                <a:srgbClr val="000000"/>
              </a:solidFill>
            </a:endParaRPr>
          </a:p>
          <a:p>
            <a:pPr marL="457200" indent="-457200">
              <a:lnSpc>
                <a:spcPct val="150000"/>
              </a:lnSpc>
              <a:buFont typeface="Arial"/>
              <a:buChar char="•"/>
            </a:pPr>
            <a:r>
              <a:rPr lang="en-US" sz="2800" b="1">
                <a:solidFill>
                  <a:srgbClr val="000000"/>
                </a:solidFill>
              </a:rPr>
              <a:t>Interconnectedness: </a:t>
            </a:r>
            <a:r>
              <a:rPr lang="en-US" sz="2800" b="0">
                <a:solidFill>
                  <a:srgbClr val="000000"/>
                </a:solidFill>
              </a:rPr>
              <a:t>Various components of the system, such as departments, teams, and technologies, are interconnected and interdependent.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6" name="TextBox 1048595"/>
          <p:cNvSpPr txBox="1"/>
          <p:nvPr/>
        </p:nvSpPr>
        <p:spPr>
          <a:xfrm>
            <a:off x="0" y="0"/>
            <a:ext cx="9166859" cy="6911340"/>
          </a:xfrm>
          <a:prstGeom prst="rect">
            <a:avLst/>
          </a:prstGeom>
        </p:spPr>
        <p:txBody>
          <a:bodyPr wrap="square" rtlCol="0">
            <a:spAutoFit/>
          </a:bodyPr>
          <a:lstStyle/>
          <a:p>
            <a:pPr marL="457200" indent="-457200">
              <a:lnSpc>
                <a:spcPct val="150000"/>
              </a:lnSpc>
              <a:buFont typeface="Arial"/>
              <a:buChar char="•"/>
            </a:pPr>
            <a:r>
              <a:rPr lang="en-US" sz="2800" b="1">
                <a:solidFill>
                  <a:srgbClr val="000000"/>
                </a:solidFill>
              </a:rPr>
              <a:t>Goals and Objectives: </a:t>
            </a:r>
            <a:r>
              <a:rPr lang="en-US" sz="2800">
                <a:solidFill>
                  <a:srgbClr val="000000"/>
                </a:solidFill>
              </a:rPr>
              <a:t>The system is designed to help the organization achieve its strategic goals and objectives.</a:t>
            </a:r>
            <a:endParaRPr lang="en-US" sz="2400">
              <a:solidFill>
                <a:srgbClr val="000000"/>
              </a:solidFill>
            </a:endParaRPr>
          </a:p>
          <a:p>
            <a:pPr marL="457200" indent="-457200">
              <a:lnSpc>
                <a:spcPct val="150000"/>
              </a:lnSpc>
              <a:buFont typeface="Arial"/>
              <a:buChar char="•"/>
            </a:pPr>
            <a:endParaRPr lang="en-US" sz="2400">
              <a:solidFill>
                <a:srgbClr val="000000"/>
              </a:solidFill>
            </a:endParaRPr>
          </a:p>
          <a:p>
            <a:pPr marL="457200" indent="-457200">
              <a:lnSpc>
                <a:spcPct val="150000"/>
              </a:lnSpc>
              <a:buFont typeface="Arial"/>
              <a:buChar char="•"/>
            </a:pPr>
            <a:r>
              <a:rPr lang="en-US" sz="2800" b="1">
                <a:solidFill>
                  <a:srgbClr val="000000"/>
                </a:solidFill>
              </a:rPr>
              <a:t>Efficiency: </a:t>
            </a:r>
            <a:r>
              <a:rPr lang="en-US" sz="2800">
                <a:solidFill>
                  <a:srgbClr val="000000"/>
                </a:solidFill>
              </a:rPr>
              <a:t>Business systems aim to streamline operations, minimize waste, and optimize resource utilization.</a:t>
            </a:r>
          </a:p>
          <a:p>
            <a:pPr marL="457200" indent="-457200">
              <a:lnSpc>
                <a:spcPct val="150000"/>
              </a:lnSpc>
              <a:buFont typeface="Arial"/>
              <a:buChar char="•"/>
            </a:pPr>
            <a:endParaRPr lang="en-US" sz="2800">
              <a:solidFill>
                <a:srgbClr val="000000"/>
              </a:solidFill>
            </a:endParaRPr>
          </a:p>
          <a:p>
            <a:pPr marL="457200" indent="-457200">
              <a:lnSpc>
                <a:spcPct val="150000"/>
              </a:lnSpc>
              <a:buFont typeface="Arial"/>
              <a:buChar char="•"/>
            </a:pPr>
            <a:r>
              <a:rPr lang="en-US" sz="2800" b="1">
                <a:solidFill>
                  <a:srgbClr val="000000"/>
                </a:solidFill>
              </a:rPr>
              <a:t>Data and Information: </a:t>
            </a:r>
            <a:r>
              <a:rPr lang="en-US" sz="2800">
                <a:solidFill>
                  <a:srgbClr val="000000"/>
                </a:solidFill>
              </a:rPr>
              <a:t>They rely on data and information flow to support decision-making and performance monitoring.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7" name="TextBox 1048596"/>
          <p:cNvSpPr txBox="1"/>
          <p:nvPr/>
        </p:nvSpPr>
        <p:spPr>
          <a:xfrm>
            <a:off x="0" y="0"/>
            <a:ext cx="9126778" cy="6377940"/>
          </a:xfrm>
          <a:prstGeom prst="rect">
            <a:avLst/>
          </a:prstGeom>
        </p:spPr>
        <p:txBody>
          <a:bodyPr wrap="square" rtlCol="0">
            <a:spAutoFit/>
          </a:bodyPr>
          <a:lstStyle/>
          <a:p>
            <a:pPr marL="457200" indent="-457200">
              <a:buFont typeface="Arial"/>
              <a:buChar char="•"/>
            </a:pPr>
            <a:r>
              <a:rPr lang="en-US" sz="2800" b="1">
                <a:solidFill>
                  <a:srgbClr val="000000"/>
                </a:solidFill>
              </a:rPr>
              <a:t>Technology:</a:t>
            </a:r>
            <a:r>
              <a:rPr lang="en-US" sz="2800">
                <a:solidFill>
                  <a:srgbClr val="000000"/>
                </a:solidFill>
              </a:rPr>
              <a:t> Many modern business systems leverage technology, including software and hardware, to automate and improve processes.
</a:t>
            </a:r>
          </a:p>
          <a:p>
            <a:pPr marL="457200" indent="-457200">
              <a:buFont typeface="Arial"/>
              <a:buChar char="•"/>
            </a:pPr>
            <a:r>
              <a:rPr lang="en-US" sz="2800" b="1">
                <a:solidFill>
                  <a:srgbClr val="000000"/>
                </a:solidFill>
              </a:rPr>
              <a:t>Feedback Loops: </a:t>
            </a:r>
            <a:r>
              <a:rPr lang="en-US" sz="2800">
                <a:solidFill>
                  <a:srgbClr val="000000"/>
                </a:solidFill>
              </a:rPr>
              <a:t>Systems often incorporate feedback mechanisms to continuously monitor and improve performance.</a:t>
            </a:r>
          </a:p>
          <a:p>
            <a:endParaRPr lang="en-US" sz="2800">
              <a:solidFill>
                <a:srgbClr val="000000"/>
              </a:solidFill>
            </a:endParaRPr>
          </a:p>
          <a:p>
            <a:r>
              <a:rPr lang="en-US" sz="2800">
                <a:solidFill>
                  <a:srgbClr val="000000"/>
                </a:solidFill>
              </a:rPr>
              <a:t>Examples of business systems include supply chain management systems, customer relationship management (CRM) systems, financial management systems, and human resource management systems. These systems play a vital role in helping organizations operate smoothly, adapt to changes, and achieve their strategic objectives.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4" name="TextBox 1048653"/>
          <p:cNvSpPr txBox="1"/>
          <p:nvPr/>
        </p:nvSpPr>
        <p:spPr>
          <a:xfrm>
            <a:off x="0" y="182057"/>
            <a:ext cx="9014114" cy="5958840"/>
          </a:xfrm>
          <a:prstGeom prst="rect">
            <a:avLst/>
          </a:prstGeom>
        </p:spPr>
        <p:txBody>
          <a:bodyPr wrap="square" rtlCol="0">
            <a:spAutoFit/>
          </a:bodyPr>
          <a:lstStyle/>
          <a:p>
            <a:pPr algn="just">
              <a:spcBef>
                <a:spcPts val="0"/>
              </a:spcBef>
              <a:spcAft>
                <a:spcPts val="0"/>
              </a:spcAft>
            </a:pPr>
            <a:r>
              <a:rPr sz="2800" b="1" i="0" u="sng">
                <a:solidFill>
                  <a:srgbClr val="000000"/>
                </a:solidFill>
                <a:effectLst>
                  <a:outerShdw blurRad="38100" dist="38100" dir="2700000" algn="br" rotWithShape="0">
                    <a:srgbClr val="000000"/>
                  </a:outerShdw>
                </a:effectLst>
                <a:latin typeface="Arial,sans-serif"/>
              </a:rPr>
              <a:t>Nature of business system</a:t>
            </a:r>
            <a:endParaRPr sz="3200" b="1" u="sng">
              <a:effectLst>
                <a:outerShdw blurRad="38100" dist="38100" dir="2700000" algn="br" rotWithShape="0">
                  <a:srgbClr val="000000"/>
                </a:outerShdw>
              </a:effectLst>
            </a:endParaRPr>
          </a:p>
          <a:p>
            <a:pPr algn="just">
              <a:spcBef>
                <a:spcPts val="0"/>
              </a:spcBef>
              <a:spcAft>
                <a:spcPts val="0"/>
              </a:spcAft>
            </a:pPr>
            <a:endParaRPr sz="3200" b="1" u="sng">
              <a:effectLst>
                <a:outerShdw blurRad="38100" dist="38100" dir="2700000" algn="br" rotWithShape="0">
                  <a:srgbClr val="000000"/>
                </a:outerShdw>
              </a:effectLst>
            </a:endParaRPr>
          </a:p>
          <a:p>
            <a:pPr algn="just">
              <a:spcBef>
                <a:spcPts val="0"/>
              </a:spcBef>
              <a:spcAft>
                <a:spcPts val="0"/>
              </a:spcAft>
            </a:pPr>
            <a:r>
              <a:rPr sz="2800" b="0" i="0">
                <a:solidFill>
                  <a:srgbClr val="000000"/>
                </a:solidFill>
                <a:latin typeface="Arial,sans-serif"/>
              </a:rPr>
              <a:t>A business system refers to the structured and interconnected set of processes, activities, people, and resources within an organization that work together to achieve specific goals and objectives. The nature of a business system can vary widely depending on the type of business, industry, and its goals. Some key aspects of a business system include:</a:t>
            </a:r>
            <a:endParaRPr sz="3200" b="0"/>
          </a:p>
          <a:p>
            <a:pPr marL="457200" indent="-457200" algn="just">
              <a:spcBef>
                <a:spcPts val="2800"/>
              </a:spcBef>
              <a:spcAft>
                <a:spcPts val="2800"/>
              </a:spcAft>
              <a:buFont typeface="Arial"/>
              <a:buChar char="•"/>
            </a:pPr>
            <a:r>
              <a:rPr sz="2800" b="1" i="0">
                <a:solidFill>
                  <a:srgbClr val="000000"/>
                </a:solidFill>
                <a:latin typeface="Arial,sans-serif"/>
              </a:rPr>
              <a:t>Purpose: </a:t>
            </a:r>
            <a:r>
              <a:rPr sz="2800" b="0" i="0">
                <a:solidFill>
                  <a:srgbClr val="000000"/>
                </a:solidFill>
                <a:latin typeface="Arial,sans-serif"/>
              </a:rPr>
              <a:t>The business system exists to fulfill the primary purpose of the organization, which could be profit generation, providing services, manufacturing products, or any combination thereof.</a:t>
            </a:r>
            <a:endParaRPr sz="1400" b="0" i="0">
              <a:solidFill>
                <a:srgbClr val="000000"/>
              </a:solidFill>
              <a:latin typeface="Arial,sans-serif"/>
            </a:endParaRPr>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22</Slides>
  <Notes>0</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Unit 1: BUSINESS SYSTEM</vt:lpstr>
      <vt:lpstr>Unit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dc:title>
  <dc:creator>CPH2179</dc:creator>
  <cp:lastModifiedBy>RAHUL SINGH</cp:lastModifiedBy>
  <cp:revision>3</cp:revision>
  <dcterms:created xsi:type="dcterms:W3CDTF">2015-05-10T13:30:45Z</dcterms:created>
  <dcterms:modified xsi:type="dcterms:W3CDTF">2023-09-14T17:48:59Z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3f5def4615214bf6ba060d093f7fac17</vt:lpwstr>
  </property>
</Properties>
</file>