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385622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385622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385622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00659"/>
            <a:ext cx="9144000" cy="6657340"/>
          </a:xfrm>
          <a:custGeom>
            <a:avLst/>
            <a:gdLst/>
            <a:ahLst/>
            <a:cxnLst/>
            <a:rect l="l" t="t" r="r" b="b"/>
            <a:pathLst>
              <a:path w="9144000" h="6657340">
                <a:moveTo>
                  <a:pt x="9144000" y="0"/>
                </a:moveTo>
                <a:lnTo>
                  <a:pt x="0" y="0"/>
                </a:lnTo>
                <a:lnTo>
                  <a:pt x="0" y="119380"/>
                </a:lnTo>
                <a:lnTo>
                  <a:pt x="0" y="6539230"/>
                </a:lnTo>
                <a:lnTo>
                  <a:pt x="0" y="6657340"/>
                </a:lnTo>
                <a:lnTo>
                  <a:pt x="9144000" y="6657340"/>
                </a:lnTo>
                <a:lnTo>
                  <a:pt x="9144000" y="6539230"/>
                </a:lnTo>
                <a:lnTo>
                  <a:pt x="118224" y="6539230"/>
                </a:lnTo>
                <a:lnTo>
                  <a:pt x="118224" y="119380"/>
                </a:lnTo>
                <a:lnTo>
                  <a:pt x="9025763" y="119380"/>
                </a:lnTo>
                <a:lnTo>
                  <a:pt x="9025763" y="6539116"/>
                </a:lnTo>
                <a:lnTo>
                  <a:pt x="9144000" y="6539116"/>
                </a:lnTo>
                <a:lnTo>
                  <a:pt x="9144000" y="119380"/>
                </a:lnTo>
                <a:lnTo>
                  <a:pt x="9144000" y="118745"/>
                </a:lnTo>
                <a:lnTo>
                  <a:pt x="91440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01168"/>
            <a:ext cx="9144000" cy="6657340"/>
          </a:xfrm>
          <a:custGeom>
            <a:avLst/>
            <a:gdLst/>
            <a:ahLst/>
            <a:cxnLst/>
            <a:rect l="l" t="t" r="r" b="b"/>
            <a:pathLst>
              <a:path w="9144000" h="6657340">
                <a:moveTo>
                  <a:pt x="0" y="0"/>
                </a:moveTo>
                <a:lnTo>
                  <a:pt x="9144000" y="0"/>
                </a:lnTo>
                <a:lnTo>
                  <a:pt x="9144000" y="6656832"/>
                </a:lnTo>
                <a:lnTo>
                  <a:pt x="0" y="6656832"/>
                </a:lnTo>
                <a:lnTo>
                  <a:pt x="0" y="0"/>
                </a:lnTo>
                <a:close/>
              </a:path>
              <a:path w="9144000" h="6657340">
                <a:moveTo>
                  <a:pt x="118229" y="118236"/>
                </a:moveTo>
                <a:lnTo>
                  <a:pt x="118229" y="6538602"/>
                </a:lnTo>
                <a:lnTo>
                  <a:pt x="9025763" y="6538602"/>
                </a:lnTo>
                <a:lnTo>
                  <a:pt x="9025763" y="118236"/>
                </a:lnTo>
                <a:lnTo>
                  <a:pt x="118229" y="11823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8042148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00659"/>
            <a:ext cx="9144000" cy="6657340"/>
          </a:xfrm>
          <a:custGeom>
            <a:avLst/>
            <a:gdLst/>
            <a:ahLst/>
            <a:cxnLst/>
            <a:rect l="l" t="t" r="r" b="b"/>
            <a:pathLst>
              <a:path w="9144000" h="6657340">
                <a:moveTo>
                  <a:pt x="9144000" y="0"/>
                </a:moveTo>
                <a:lnTo>
                  <a:pt x="0" y="0"/>
                </a:lnTo>
                <a:lnTo>
                  <a:pt x="0" y="119380"/>
                </a:lnTo>
                <a:lnTo>
                  <a:pt x="0" y="6539230"/>
                </a:lnTo>
                <a:lnTo>
                  <a:pt x="0" y="6657340"/>
                </a:lnTo>
                <a:lnTo>
                  <a:pt x="9144000" y="6657340"/>
                </a:lnTo>
                <a:lnTo>
                  <a:pt x="9144000" y="6539230"/>
                </a:lnTo>
                <a:lnTo>
                  <a:pt x="118224" y="6539230"/>
                </a:lnTo>
                <a:lnTo>
                  <a:pt x="118224" y="119380"/>
                </a:lnTo>
                <a:lnTo>
                  <a:pt x="9025763" y="119380"/>
                </a:lnTo>
                <a:lnTo>
                  <a:pt x="9025763" y="6539116"/>
                </a:lnTo>
                <a:lnTo>
                  <a:pt x="9144000" y="6539116"/>
                </a:lnTo>
                <a:lnTo>
                  <a:pt x="9144000" y="119380"/>
                </a:lnTo>
                <a:lnTo>
                  <a:pt x="9144000" y="118745"/>
                </a:lnTo>
                <a:lnTo>
                  <a:pt x="91440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01168"/>
            <a:ext cx="9144000" cy="6657340"/>
          </a:xfrm>
          <a:custGeom>
            <a:avLst/>
            <a:gdLst/>
            <a:ahLst/>
            <a:cxnLst/>
            <a:rect l="l" t="t" r="r" b="b"/>
            <a:pathLst>
              <a:path w="9144000" h="6657340">
                <a:moveTo>
                  <a:pt x="0" y="0"/>
                </a:moveTo>
                <a:lnTo>
                  <a:pt x="9144000" y="0"/>
                </a:lnTo>
                <a:lnTo>
                  <a:pt x="9144000" y="6656832"/>
                </a:lnTo>
                <a:lnTo>
                  <a:pt x="0" y="6656832"/>
                </a:lnTo>
                <a:lnTo>
                  <a:pt x="0" y="0"/>
                </a:lnTo>
                <a:close/>
              </a:path>
              <a:path w="9144000" h="6657340">
                <a:moveTo>
                  <a:pt x="118229" y="118236"/>
                </a:moveTo>
                <a:lnTo>
                  <a:pt x="118229" y="6538602"/>
                </a:lnTo>
                <a:lnTo>
                  <a:pt x="9025763" y="6538602"/>
                </a:lnTo>
                <a:lnTo>
                  <a:pt x="9025763" y="118236"/>
                </a:lnTo>
                <a:lnTo>
                  <a:pt x="118229" y="11823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8042148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6938" y="272922"/>
            <a:ext cx="8250123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85622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9092" y="1536569"/>
            <a:ext cx="6259195" cy="2096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Liberation Sans Narrow"/>
                <a:cs typeface="Liberation Sans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739" y="6606031"/>
            <a:ext cx="36385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.jpe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76.pn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2.jpe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942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9617" y="759079"/>
            <a:ext cx="4601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0000"/>
                </a:solidFill>
              </a:rPr>
              <a:t>Marketing</a:t>
            </a:r>
            <a:r>
              <a:rPr sz="2800" spc="-45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Management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1655064" y="2913888"/>
            <a:ext cx="5794247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24964" y="1604594"/>
            <a:ext cx="5892165" cy="176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5" dirty="0">
                <a:solidFill>
                  <a:srgbClr val="FFFF00"/>
                </a:solidFill>
                <a:latin typeface="Arial Black"/>
                <a:cs typeface="Arial Black"/>
              </a:rPr>
              <a:t>M</a:t>
            </a:r>
            <a:r>
              <a:rPr sz="2850" spc="15" dirty="0">
                <a:solidFill>
                  <a:srgbClr val="FFFF00"/>
                </a:solidFill>
                <a:latin typeface="Arial Black"/>
                <a:cs typeface="Arial Black"/>
              </a:rPr>
              <a:t>ARKETING</a:t>
            </a:r>
            <a:r>
              <a:rPr sz="2850" spc="204" dirty="0">
                <a:solidFill>
                  <a:srgbClr val="FFFF00"/>
                </a:solidFill>
                <a:latin typeface="Arial Black"/>
                <a:cs typeface="Arial Black"/>
              </a:rPr>
              <a:t> </a:t>
            </a:r>
            <a:r>
              <a:rPr sz="3600" spc="15" dirty="0">
                <a:solidFill>
                  <a:srgbClr val="FFFF00"/>
                </a:solidFill>
                <a:latin typeface="Arial Black"/>
                <a:cs typeface="Arial Black"/>
              </a:rPr>
              <a:t>E</a:t>
            </a:r>
            <a:r>
              <a:rPr sz="2850" spc="15" dirty="0">
                <a:solidFill>
                  <a:srgbClr val="FFFF00"/>
                </a:solidFill>
                <a:latin typeface="Arial Black"/>
                <a:cs typeface="Arial Black"/>
              </a:rPr>
              <a:t>NVIRONMENT</a:t>
            </a:r>
            <a:endParaRPr sz="285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00">
              <a:latin typeface="Arial Black"/>
              <a:cs typeface="Arial Black"/>
            </a:endParaRPr>
          </a:p>
          <a:p>
            <a:pPr marL="220979">
              <a:lnSpc>
                <a:spcPct val="100000"/>
              </a:lnSpc>
              <a:tabLst>
                <a:tab pos="1458595" algn="l"/>
                <a:tab pos="2215515" algn="l"/>
                <a:tab pos="4467860" algn="l"/>
              </a:tabLst>
            </a:pPr>
            <a:r>
              <a:rPr sz="2400" b="1" spc="65" dirty="0">
                <a:solidFill>
                  <a:srgbClr val="FFFF00"/>
                </a:solidFill>
                <a:latin typeface="Carlito"/>
                <a:cs typeface="Carlito"/>
              </a:rPr>
              <a:t>Market	</a:t>
            </a:r>
            <a:r>
              <a:rPr sz="2400" b="1" spc="60" dirty="0">
                <a:solidFill>
                  <a:srgbClr val="FFFF00"/>
                </a:solidFill>
                <a:latin typeface="Carlito"/>
                <a:cs typeface="Carlito"/>
              </a:rPr>
              <a:t>and	</a:t>
            </a:r>
            <a:r>
              <a:rPr sz="2400" b="1" spc="75" dirty="0">
                <a:solidFill>
                  <a:srgbClr val="FFFF00"/>
                </a:solidFill>
                <a:latin typeface="Carlito"/>
                <a:cs typeface="Carlito"/>
              </a:rPr>
              <a:t>Environmental	Analysis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58" y="2531364"/>
            <a:ext cx="9137650" cy="3676015"/>
            <a:chOff x="6858" y="2531364"/>
            <a:chExt cx="9137650" cy="3676015"/>
          </a:xfrm>
        </p:grpSpPr>
        <p:sp>
          <p:nvSpPr>
            <p:cNvPr id="7" name="object 7"/>
            <p:cNvSpPr/>
            <p:nvPr/>
          </p:nvSpPr>
          <p:spPr>
            <a:xfrm>
              <a:off x="1687830" y="2541270"/>
              <a:ext cx="5767070" cy="0"/>
            </a:xfrm>
            <a:custGeom>
              <a:avLst/>
              <a:gdLst/>
              <a:ahLst/>
              <a:cxnLst/>
              <a:rect l="l" t="t" r="r" b="b"/>
              <a:pathLst>
                <a:path w="5767070">
                  <a:moveTo>
                    <a:pt x="0" y="0"/>
                  </a:moveTo>
                  <a:lnTo>
                    <a:pt x="5766816" y="0"/>
                  </a:lnTo>
                </a:path>
              </a:pathLst>
            </a:custGeom>
            <a:ln w="1981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58" y="6197346"/>
              <a:ext cx="9137650" cy="0"/>
            </a:xfrm>
            <a:custGeom>
              <a:avLst/>
              <a:gdLst/>
              <a:ahLst/>
              <a:cxnLst/>
              <a:rect l="l" t="t" r="r" b="b"/>
              <a:pathLst>
                <a:path w="9137650">
                  <a:moveTo>
                    <a:pt x="0" y="0"/>
                  </a:moveTo>
                  <a:lnTo>
                    <a:pt x="9137269" y="0"/>
                  </a:lnTo>
                </a:path>
              </a:pathLst>
            </a:custGeom>
            <a:ln w="1981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7066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 </a:t>
            </a:r>
            <a:r>
              <a:rPr spc="15" dirty="0"/>
              <a:t>The</a:t>
            </a:r>
            <a:r>
              <a:rPr spc="-50" dirty="0"/>
              <a:t> </a:t>
            </a:r>
            <a:r>
              <a:rPr dirty="0"/>
              <a:t>Company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10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94740" y="1124788"/>
            <a:ext cx="8019415" cy="534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" dirty="0">
                <a:solidFill>
                  <a:srgbClr val="006FC0"/>
                </a:solidFill>
                <a:latin typeface="Arial Black"/>
                <a:cs typeface="Arial Black"/>
              </a:rPr>
              <a:t>The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responsibilities of all</a:t>
            </a:r>
            <a:r>
              <a:rPr sz="1800" spc="5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departments: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>
              <a:latin typeface="Arial Black"/>
              <a:cs typeface="Arial Black"/>
            </a:endParaRPr>
          </a:p>
          <a:p>
            <a:pPr marL="695325" marR="5715" indent="-287020" algn="just">
              <a:lnSpc>
                <a:spcPct val="123900"/>
              </a:lnSpc>
              <a:buSzPct val="94736"/>
              <a:buFont typeface="Wingdings"/>
              <a:buChar char=""/>
              <a:tabLst>
                <a:tab pos="695960" algn="l"/>
              </a:tabLst>
            </a:pPr>
            <a:r>
              <a:rPr sz="1900" i="1" spc="-114" dirty="0">
                <a:latin typeface="Arial Black"/>
                <a:cs typeface="Arial Black"/>
              </a:rPr>
              <a:t>Top </a:t>
            </a:r>
            <a:r>
              <a:rPr sz="1900" i="1" spc="-70" dirty="0">
                <a:latin typeface="Arial Black"/>
                <a:cs typeface="Arial Black"/>
              </a:rPr>
              <a:t>management </a:t>
            </a:r>
            <a:r>
              <a:rPr sz="1800" dirty="0">
                <a:latin typeface="Arial Black"/>
                <a:cs typeface="Arial Black"/>
              </a:rPr>
              <a:t>sets </a:t>
            </a:r>
            <a:r>
              <a:rPr sz="1800" spc="-5" dirty="0">
                <a:latin typeface="Arial Black"/>
                <a:cs typeface="Arial Black"/>
              </a:rPr>
              <a:t>the company’s </a:t>
            </a:r>
            <a:r>
              <a:rPr sz="1800" dirty="0">
                <a:latin typeface="Arial Black"/>
                <a:cs typeface="Arial Black"/>
              </a:rPr>
              <a:t>mission, </a:t>
            </a:r>
            <a:r>
              <a:rPr sz="1800" spc="-5" dirty="0">
                <a:latin typeface="Arial Black"/>
                <a:cs typeface="Arial Black"/>
              </a:rPr>
              <a:t>objectives,  </a:t>
            </a:r>
            <a:r>
              <a:rPr sz="1800" spc="5" dirty="0">
                <a:latin typeface="Arial Black"/>
                <a:cs typeface="Arial Black"/>
              </a:rPr>
              <a:t>broad </a:t>
            </a:r>
            <a:r>
              <a:rPr sz="1800" dirty="0">
                <a:latin typeface="Arial Black"/>
                <a:cs typeface="Arial Black"/>
              </a:rPr>
              <a:t>strategies </a:t>
            </a:r>
            <a:r>
              <a:rPr sz="1800" spc="-5" dirty="0">
                <a:latin typeface="Arial Black"/>
                <a:cs typeface="Arial Black"/>
              </a:rPr>
              <a:t>and policies. Marketing </a:t>
            </a:r>
            <a:r>
              <a:rPr sz="1800" dirty="0">
                <a:latin typeface="Arial Black"/>
                <a:cs typeface="Arial Black"/>
              </a:rPr>
              <a:t>plans must </a:t>
            </a:r>
            <a:r>
              <a:rPr sz="1800" spc="-15" dirty="0">
                <a:latin typeface="Arial Black"/>
                <a:cs typeface="Arial Black"/>
              </a:rPr>
              <a:t>be </a:t>
            </a:r>
            <a:r>
              <a:rPr sz="1800" spc="57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approved </a:t>
            </a:r>
            <a:r>
              <a:rPr sz="1800" spc="-5" dirty="0">
                <a:latin typeface="Arial Black"/>
                <a:cs typeface="Arial Black"/>
              </a:rPr>
              <a:t>by </a:t>
            </a:r>
            <a:r>
              <a:rPr sz="1800" dirty="0">
                <a:latin typeface="Arial Black"/>
                <a:cs typeface="Arial Black"/>
              </a:rPr>
              <a:t>top management </a:t>
            </a:r>
            <a:r>
              <a:rPr sz="1800" spc="-5" dirty="0">
                <a:latin typeface="Arial Black"/>
                <a:cs typeface="Arial Black"/>
              </a:rPr>
              <a:t>before be</a:t>
            </a:r>
            <a:r>
              <a:rPr sz="1800" spc="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implemented.</a:t>
            </a:r>
            <a:endParaRPr sz="1800">
              <a:latin typeface="Arial Black"/>
              <a:cs typeface="Arial Black"/>
            </a:endParaRPr>
          </a:p>
          <a:p>
            <a:pPr marL="695325" marR="5080" indent="-287020" algn="just">
              <a:lnSpc>
                <a:spcPct val="122800"/>
              </a:lnSpc>
              <a:spcBef>
                <a:spcPts val="1420"/>
              </a:spcBef>
              <a:buSzPct val="94736"/>
              <a:buFont typeface="Wingdings"/>
              <a:buChar char=""/>
              <a:tabLst>
                <a:tab pos="695960" algn="l"/>
              </a:tabLst>
            </a:pPr>
            <a:r>
              <a:rPr sz="1900" i="1" spc="-65" dirty="0">
                <a:latin typeface="Arial Black"/>
                <a:cs typeface="Arial Black"/>
              </a:rPr>
              <a:t>Finance </a:t>
            </a:r>
            <a:r>
              <a:rPr sz="1800" dirty="0">
                <a:latin typeface="Arial Black"/>
                <a:cs typeface="Arial Black"/>
              </a:rPr>
              <a:t>is </a:t>
            </a:r>
            <a:r>
              <a:rPr sz="1800" spc="10" dirty="0">
                <a:latin typeface="Arial Black"/>
                <a:cs typeface="Arial Black"/>
              </a:rPr>
              <a:t>concerned </a:t>
            </a:r>
            <a:r>
              <a:rPr sz="1800" dirty="0">
                <a:latin typeface="Arial Black"/>
                <a:cs typeface="Arial Black"/>
              </a:rPr>
              <a:t>with </a:t>
            </a:r>
            <a:r>
              <a:rPr sz="1800" spc="-5" dirty="0">
                <a:latin typeface="Arial Black"/>
                <a:cs typeface="Arial Black"/>
              </a:rPr>
              <a:t>finding and using funds </a:t>
            </a:r>
            <a:r>
              <a:rPr sz="1800" spc="5" dirty="0">
                <a:latin typeface="Arial Black"/>
                <a:cs typeface="Arial Black"/>
              </a:rPr>
              <a:t>to  </a:t>
            </a:r>
            <a:r>
              <a:rPr sz="1800" spc="35" dirty="0">
                <a:latin typeface="Arial Black"/>
                <a:cs typeface="Arial Black"/>
              </a:rPr>
              <a:t>carry </a:t>
            </a:r>
            <a:r>
              <a:rPr sz="1800" spc="-5" dirty="0">
                <a:latin typeface="Arial Black"/>
                <a:cs typeface="Arial Black"/>
              </a:rPr>
              <a:t>out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marketing</a:t>
            </a:r>
            <a:r>
              <a:rPr sz="1800" spc="-4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plan.</a:t>
            </a:r>
            <a:endParaRPr sz="1800">
              <a:latin typeface="Arial Black"/>
              <a:cs typeface="Arial Black"/>
            </a:endParaRPr>
          </a:p>
          <a:p>
            <a:pPr marL="695325" marR="6985" indent="-287020" algn="just">
              <a:lnSpc>
                <a:spcPct val="122900"/>
              </a:lnSpc>
              <a:spcBef>
                <a:spcPts val="1420"/>
              </a:spcBef>
              <a:buSzPct val="94736"/>
              <a:buFont typeface="Wingdings"/>
              <a:buChar char=""/>
              <a:tabLst>
                <a:tab pos="695960" algn="l"/>
              </a:tabLst>
            </a:pPr>
            <a:r>
              <a:rPr sz="1900" i="1" spc="-75" dirty="0">
                <a:latin typeface="Arial Black"/>
                <a:cs typeface="Arial Black"/>
              </a:rPr>
              <a:t>Research and development </a:t>
            </a:r>
            <a:r>
              <a:rPr sz="1800" spc="-5" dirty="0">
                <a:latin typeface="Arial Black"/>
                <a:cs typeface="Arial Black"/>
              </a:rPr>
              <a:t>(R&amp;D) </a:t>
            </a:r>
            <a:r>
              <a:rPr sz="1800" spc="5" dirty="0">
                <a:latin typeface="Arial Black"/>
                <a:cs typeface="Arial Black"/>
              </a:rPr>
              <a:t>department </a:t>
            </a:r>
            <a:r>
              <a:rPr sz="1800" spc="-10" dirty="0">
                <a:latin typeface="Arial Black"/>
                <a:cs typeface="Arial Black"/>
              </a:rPr>
              <a:t>focuses </a:t>
            </a:r>
            <a:r>
              <a:rPr sz="1800" spc="-15" dirty="0">
                <a:latin typeface="Arial Black"/>
                <a:cs typeface="Arial Black"/>
              </a:rPr>
              <a:t>on </a:t>
            </a:r>
            <a:r>
              <a:rPr sz="1800" spc="5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designing </a:t>
            </a:r>
            <a:r>
              <a:rPr sz="1800" spc="-10" dirty="0">
                <a:latin typeface="Arial Black"/>
                <a:cs typeface="Arial Black"/>
              </a:rPr>
              <a:t>safe </a:t>
            </a:r>
            <a:r>
              <a:rPr sz="1800" spc="-5" dirty="0">
                <a:latin typeface="Arial Black"/>
                <a:cs typeface="Arial Black"/>
              </a:rPr>
              <a:t>and attractive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products;</a:t>
            </a:r>
            <a:endParaRPr sz="1800">
              <a:latin typeface="Arial Black"/>
              <a:cs typeface="Arial Black"/>
            </a:endParaRPr>
          </a:p>
          <a:p>
            <a:pPr marL="695325" indent="-287655">
              <a:lnSpc>
                <a:spcPct val="100000"/>
              </a:lnSpc>
              <a:spcBef>
                <a:spcPts val="1939"/>
              </a:spcBef>
              <a:buSzPct val="94736"/>
              <a:buFont typeface="Wingdings"/>
              <a:buChar char=""/>
              <a:tabLst>
                <a:tab pos="695325" algn="l"/>
                <a:tab pos="695960" algn="l"/>
              </a:tabLst>
            </a:pPr>
            <a:r>
              <a:rPr sz="1900" i="1" spc="-65" dirty="0">
                <a:latin typeface="Arial Black"/>
                <a:cs typeface="Arial Black"/>
              </a:rPr>
              <a:t>Purchasing </a:t>
            </a:r>
            <a:r>
              <a:rPr sz="1800" spc="5" dirty="0">
                <a:latin typeface="Arial Black"/>
                <a:cs typeface="Arial Black"/>
              </a:rPr>
              <a:t>worries </a:t>
            </a:r>
            <a:r>
              <a:rPr sz="1800" dirty="0">
                <a:latin typeface="Arial Black"/>
                <a:cs typeface="Arial Black"/>
              </a:rPr>
              <a:t>about getting </a:t>
            </a:r>
            <a:r>
              <a:rPr sz="1800" spc="5" dirty="0">
                <a:latin typeface="Arial Black"/>
                <a:cs typeface="Arial Black"/>
              </a:rPr>
              <a:t>suppliers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materials,</a:t>
            </a:r>
            <a:endParaRPr sz="1800">
              <a:latin typeface="Arial Black"/>
              <a:cs typeface="Arial Black"/>
            </a:endParaRPr>
          </a:p>
          <a:p>
            <a:pPr marL="695325" indent="-287655">
              <a:lnSpc>
                <a:spcPct val="100000"/>
              </a:lnSpc>
              <a:spcBef>
                <a:spcPts val="1920"/>
              </a:spcBef>
              <a:buSzPct val="94736"/>
              <a:buFont typeface="Wingdings"/>
              <a:buChar char=""/>
              <a:tabLst>
                <a:tab pos="695325" algn="l"/>
                <a:tab pos="695960" algn="l"/>
                <a:tab pos="2649220" algn="l"/>
                <a:tab pos="3018155" algn="l"/>
                <a:tab pos="4622800" algn="l"/>
                <a:tab pos="5113655" algn="l"/>
                <a:tab pos="6514465" algn="l"/>
                <a:tab pos="7073900" algn="l"/>
              </a:tabLst>
            </a:pPr>
            <a:r>
              <a:rPr sz="1900" i="1" spc="-65" dirty="0">
                <a:latin typeface="Arial Black"/>
                <a:cs typeface="Arial Black"/>
              </a:rPr>
              <a:t>Manufacturing	</a:t>
            </a:r>
            <a:r>
              <a:rPr sz="1800" dirty="0">
                <a:latin typeface="Arial Black"/>
                <a:cs typeface="Arial Black"/>
              </a:rPr>
              <a:t>is	responsible	</a:t>
            </a:r>
            <a:r>
              <a:rPr sz="1800" spc="-15" dirty="0">
                <a:latin typeface="Arial Black"/>
                <a:cs typeface="Arial Black"/>
              </a:rPr>
              <a:t>for	</a:t>
            </a:r>
            <a:r>
              <a:rPr sz="1800" dirty="0">
                <a:latin typeface="Arial Black"/>
                <a:cs typeface="Arial Black"/>
              </a:rPr>
              <a:t>producing	the	desired</a:t>
            </a:r>
            <a:endParaRPr sz="1800">
              <a:latin typeface="Arial Black"/>
              <a:cs typeface="Arial Black"/>
            </a:endParaRPr>
          </a:p>
          <a:p>
            <a:pPr marL="695325">
              <a:lnSpc>
                <a:spcPct val="100000"/>
              </a:lnSpc>
              <a:spcBef>
                <a:spcPts val="520"/>
              </a:spcBef>
            </a:pPr>
            <a:r>
              <a:rPr sz="1800" spc="-5" dirty="0">
                <a:latin typeface="Arial Black"/>
                <a:cs typeface="Arial Black"/>
              </a:rPr>
              <a:t>quality and </a:t>
            </a:r>
            <a:r>
              <a:rPr sz="1800" dirty="0">
                <a:latin typeface="Arial Black"/>
                <a:cs typeface="Arial Black"/>
              </a:rPr>
              <a:t>quantity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9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products.</a:t>
            </a:r>
            <a:endParaRPr sz="1800">
              <a:latin typeface="Arial Black"/>
              <a:cs typeface="Arial Black"/>
            </a:endParaRPr>
          </a:p>
          <a:p>
            <a:pPr marL="695325" indent="-287655">
              <a:lnSpc>
                <a:spcPct val="100000"/>
              </a:lnSpc>
              <a:spcBef>
                <a:spcPts val="1939"/>
              </a:spcBef>
              <a:buSzPct val="94736"/>
              <a:buFont typeface="Wingdings"/>
              <a:buChar char=""/>
              <a:tabLst>
                <a:tab pos="695325" algn="l"/>
                <a:tab pos="695960" algn="l"/>
                <a:tab pos="1888489" algn="l"/>
              </a:tabLst>
            </a:pPr>
            <a:r>
              <a:rPr sz="1900" i="1" spc="-70" dirty="0">
                <a:latin typeface="Arial Black"/>
                <a:cs typeface="Arial Black"/>
              </a:rPr>
              <a:t>Account	</a:t>
            </a:r>
            <a:r>
              <a:rPr sz="1800" dirty="0">
                <a:latin typeface="Arial Black"/>
                <a:cs typeface="Arial Black"/>
              </a:rPr>
              <a:t>measures </a:t>
            </a:r>
            <a:r>
              <a:rPr sz="1800" spc="-10" dirty="0">
                <a:latin typeface="Arial Black"/>
                <a:cs typeface="Arial Black"/>
              </a:rPr>
              <a:t>revenues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costs to help</a:t>
            </a:r>
            <a:r>
              <a:rPr sz="1800" spc="-5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marketing.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11352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</a:t>
            </a:r>
            <a:r>
              <a:rPr spc="-25" dirty="0"/>
              <a:t> </a:t>
            </a:r>
            <a:r>
              <a:rPr dirty="0"/>
              <a:t>Suppliers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6095" y="4741164"/>
            <a:ext cx="1729739" cy="2123440"/>
            <a:chOff x="-6095" y="4741164"/>
            <a:chExt cx="1729739" cy="2123440"/>
          </a:xfrm>
        </p:grpSpPr>
        <p:sp>
          <p:nvSpPr>
            <p:cNvPr id="5" name="object 5"/>
            <p:cNvSpPr/>
            <p:nvPr/>
          </p:nvSpPr>
          <p:spPr>
            <a:xfrm>
              <a:off x="-6095" y="6498336"/>
              <a:ext cx="548640" cy="3657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5404" y="4741164"/>
              <a:ext cx="1158239" cy="180136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66061" y="927653"/>
            <a:ext cx="6986270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 algn="just">
              <a:lnSpc>
                <a:spcPct val="125000"/>
              </a:lnSpc>
              <a:spcBef>
                <a:spcPts val="10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Suppliers </a:t>
            </a:r>
            <a:r>
              <a:rPr sz="1800" spc="-5" dirty="0">
                <a:latin typeface="Arial Black"/>
                <a:cs typeface="Arial Black"/>
              </a:rPr>
              <a:t>provide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resources </a:t>
            </a:r>
            <a:r>
              <a:rPr sz="1800" dirty="0">
                <a:latin typeface="Arial Black"/>
                <a:cs typeface="Arial Black"/>
              </a:rPr>
              <a:t>needed by the  </a:t>
            </a:r>
            <a:r>
              <a:rPr sz="1800" spc="-5" dirty="0">
                <a:latin typeface="Arial Black"/>
                <a:cs typeface="Arial Black"/>
              </a:rPr>
              <a:t>company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10" dirty="0">
                <a:latin typeface="Arial Black"/>
                <a:cs typeface="Arial Black"/>
              </a:rPr>
              <a:t>provide </a:t>
            </a:r>
            <a:r>
              <a:rPr sz="1800" dirty="0">
                <a:latin typeface="Arial Black"/>
                <a:cs typeface="Arial Black"/>
              </a:rPr>
              <a:t>its </a:t>
            </a:r>
            <a:r>
              <a:rPr sz="1800" spc="-5" dirty="0">
                <a:latin typeface="Arial Black"/>
                <a:cs typeface="Arial Black"/>
              </a:rPr>
              <a:t>goods and </a:t>
            </a:r>
            <a:r>
              <a:rPr sz="1800" spc="10" dirty="0">
                <a:latin typeface="Arial Black"/>
                <a:cs typeface="Arial Black"/>
              </a:rPr>
              <a:t>services,  </a:t>
            </a:r>
            <a:r>
              <a:rPr sz="1800" dirty="0">
                <a:latin typeface="Arial Black"/>
                <a:cs typeface="Arial Black"/>
              </a:rPr>
              <a:t>therefore, they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15" dirty="0">
                <a:latin typeface="Arial Black"/>
                <a:cs typeface="Arial Black"/>
              </a:rPr>
              <a:t>linked</a:t>
            </a:r>
            <a:r>
              <a:rPr sz="1800" spc="5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in the </a:t>
            </a:r>
            <a:r>
              <a:rPr sz="1800" spc="-10" dirty="0">
                <a:latin typeface="Arial Black"/>
                <a:cs typeface="Arial Black"/>
              </a:rPr>
              <a:t>company’s </a:t>
            </a:r>
            <a:r>
              <a:rPr sz="1800" spc="-15" dirty="0">
                <a:latin typeface="Arial Black"/>
                <a:cs typeface="Arial Black"/>
              </a:rPr>
              <a:t>overall  </a:t>
            </a:r>
            <a:r>
              <a:rPr sz="1800" spc="-1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customer value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delivery</a:t>
            </a:r>
            <a:r>
              <a:rPr sz="1800" spc="-2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system</a:t>
            </a:r>
            <a:r>
              <a:rPr sz="1800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"/>
            </a:pPr>
            <a:endParaRPr sz="1900">
              <a:latin typeface="Arial Black"/>
              <a:cs typeface="Arial Black"/>
            </a:endParaRPr>
          </a:p>
          <a:p>
            <a:pPr marL="299085" marR="5080" indent="-287020" algn="just">
              <a:lnSpc>
                <a:spcPct val="125000"/>
              </a:lnSpc>
              <a:buFont typeface="Wingdings"/>
              <a:buChar char=""/>
              <a:tabLst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Suppliers sometimes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5" dirty="0">
                <a:latin typeface="Arial Black"/>
                <a:cs typeface="Arial Black"/>
              </a:rPr>
              <a:t>treated as </a:t>
            </a:r>
            <a:r>
              <a:rPr sz="1800" spc="15" dirty="0">
                <a:solidFill>
                  <a:srgbClr val="FF0000"/>
                </a:solidFill>
                <a:latin typeface="Arial Black"/>
                <a:cs typeface="Arial Black"/>
              </a:rPr>
              <a:t>partners </a:t>
            </a:r>
            <a:r>
              <a:rPr sz="1800" spc="5" dirty="0">
                <a:latin typeface="Arial Black"/>
                <a:cs typeface="Arial Black"/>
              </a:rPr>
              <a:t>to  </a:t>
            </a:r>
            <a:r>
              <a:rPr sz="1800" spc="-10" dirty="0">
                <a:latin typeface="Arial Black"/>
                <a:cs typeface="Arial Black"/>
              </a:rPr>
              <a:t>provide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customer value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"/>
            </a:pPr>
            <a:endParaRPr sz="1900">
              <a:latin typeface="Arial Black"/>
              <a:cs typeface="Arial Black"/>
            </a:endParaRPr>
          </a:p>
          <a:p>
            <a:pPr marL="299085" marR="6985" indent="-287020" algn="just">
              <a:lnSpc>
                <a:spcPct val="125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Marketing </a:t>
            </a:r>
            <a:r>
              <a:rPr sz="1800" spc="5" dirty="0">
                <a:latin typeface="Arial Black"/>
                <a:cs typeface="Arial Black"/>
              </a:rPr>
              <a:t>managers </a:t>
            </a:r>
            <a:r>
              <a:rPr sz="1800" dirty="0">
                <a:latin typeface="Arial Black"/>
                <a:cs typeface="Arial Black"/>
              </a:rPr>
              <a:t>must </a:t>
            </a:r>
            <a:r>
              <a:rPr sz="1800" spc="-20" dirty="0">
                <a:latin typeface="Arial Black"/>
                <a:cs typeface="Arial Black"/>
              </a:rPr>
              <a:t>watch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supply </a:t>
            </a:r>
            <a:r>
              <a:rPr sz="1800" spc="-15" dirty="0">
                <a:solidFill>
                  <a:srgbClr val="FF0000"/>
                </a:solidFill>
                <a:latin typeface="Arial Black"/>
                <a:cs typeface="Arial Black"/>
              </a:rPr>
              <a:t>availability</a:t>
            </a:r>
            <a:r>
              <a:rPr sz="1800" spc="-15" dirty="0">
                <a:latin typeface="Arial Black"/>
                <a:cs typeface="Arial Black"/>
              </a:rPr>
              <a:t>, </a:t>
            </a:r>
            <a:r>
              <a:rPr sz="1800" spc="-1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supply </a:t>
            </a:r>
            <a:r>
              <a:rPr sz="1800" spc="10" dirty="0">
                <a:solidFill>
                  <a:srgbClr val="FF0000"/>
                </a:solidFill>
                <a:latin typeface="Arial Black"/>
                <a:cs typeface="Arial Black"/>
              </a:rPr>
              <a:t>shortage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or delays</a:t>
            </a:r>
            <a:r>
              <a:rPr sz="1800" spc="-5" dirty="0">
                <a:latin typeface="Arial Black"/>
                <a:cs typeface="Arial Black"/>
              </a:rPr>
              <a:t>,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labor </a:t>
            </a:r>
            <a:r>
              <a:rPr sz="1800" spc="-10" dirty="0">
                <a:solidFill>
                  <a:srgbClr val="FF0000"/>
                </a:solidFill>
                <a:latin typeface="Arial Black"/>
                <a:cs typeface="Arial Black"/>
              </a:rPr>
              <a:t>strikes</a:t>
            </a:r>
            <a:r>
              <a:rPr sz="1800" spc="-10" dirty="0">
                <a:latin typeface="Arial Black"/>
                <a:cs typeface="Arial Black"/>
              </a:rPr>
              <a:t>,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other  </a:t>
            </a:r>
            <a:r>
              <a:rPr sz="1800" spc="-20" dirty="0">
                <a:latin typeface="Arial Black"/>
                <a:cs typeface="Arial Black"/>
              </a:rPr>
              <a:t>events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Wingdings"/>
              <a:buChar char=""/>
            </a:pPr>
            <a:endParaRPr sz="225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5" dirty="0">
                <a:latin typeface="Arial Black"/>
                <a:cs typeface="Arial Black"/>
              </a:rPr>
              <a:t>Marketers </a:t>
            </a:r>
            <a:r>
              <a:rPr sz="1800" dirty="0">
                <a:latin typeface="Arial Black"/>
                <a:cs typeface="Arial Black"/>
              </a:rPr>
              <a:t>must </a:t>
            </a:r>
            <a:r>
              <a:rPr sz="1800" spc="-20" dirty="0">
                <a:latin typeface="Arial Black"/>
                <a:cs typeface="Arial Black"/>
              </a:rPr>
              <a:t>watch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supply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availability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pricing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"/>
            </a:pPr>
            <a:endParaRPr sz="1900">
              <a:latin typeface="Arial Black"/>
              <a:cs typeface="Arial Black"/>
            </a:endParaRPr>
          </a:p>
          <a:p>
            <a:pPr marL="299085" marR="6350" indent="-287020" algn="just">
              <a:lnSpc>
                <a:spcPct val="125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spc="-10" dirty="0">
                <a:latin typeface="Arial Black"/>
                <a:cs typeface="Arial Black"/>
              </a:rPr>
              <a:t>Effective </a:t>
            </a:r>
            <a:r>
              <a:rPr sz="1800" spc="10" dirty="0">
                <a:latin typeface="Arial Black"/>
                <a:cs typeface="Arial Black"/>
              </a:rPr>
              <a:t>partnership </a:t>
            </a:r>
            <a:r>
              <a:rPr sz="1800" spc="-5" dirty="0">
                <a:latin typeface="Arial Black"/>
                <a:cs typeface="Arial Black"/>
              </a:rPr>
              <a:t>relationship </a:t>
            </a:r>
            <a:r>
              <a:rPr sz="1800" dirty="0">
                <a:latin typeface="Arial Black"/>
                <a:cs typeface="Arial Black"/>
              </a:rPr>
              <a:t>management with  </a:t>
            </a:r>
            <a:r>
              <a:rPr sz="1800" spc="5" dirty="0">
                <a:latin typeface="Arial Black"/>
                <a:cs typeface="Arial Black"/>
              </a:rPr>
              <a:t>suppliers </a:t>
            </a:r>
            <a:r>
              <a:rPr sz="1800" dirty="0">
                <a:latin typeface="Arial Black"/>
                <a:cs typeface="Arial Black"/>
              </a:rPr>
              <a:t>is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essential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9391" y="1185672"/>
            <a:ext cx="1350264" cy="10165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9391" y="2918460"/>
            <a:ext cx="1173480" cy="15925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98207" y="1123188"/>
            <a:ext cx="1917192" cy="28818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62471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 Marketing</a:t>
            </a:r>
            <a:r>
              <a:rPr spc="15" dirty="0"/>
              <a:t> </a:t>
            </a:r>
            <a:r>
              <a:rPr dirty="0"/>
              <a:t>Intermediates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9988" y="740029"/>
            <a:ext cx="5813425" cy="105537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800" dirty="0">
                <a:latin typeface="Arial Black"/>
                <a:cs typeface="Arial Black"/>
              </a:rPr>
              <a:t>Marketing intermediates help the </a:t>
            </a:r>
            <a:r>
              <a:rPr sz="1800" spc="-5" dirty="0">
                <a:latin typeface="Arial Black"/>
                <a:cs typeface="Arial Black"/>
              </a:rPr>
              <a:t>company</a:t>
            </a:r>
            <a:r>
              <a:rPr sz="1800" spc="-5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to: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5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dirty="0">
                <a:latin typeface="Arial Black"/>
                <a:cs typeface="Arial Black"/>
              </a:rPr>
              <a:t>promote,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dirty="0">
                <a:latin typeface="Arial Black"/>
                <a:cs typeface="Arial Black"/>
              </a:rPr>
              <a:t>sell,</a:t>
            </a:r>
            <a:r>
              <a:rPr sz="1800" spc="-5" dirty="0">
                <a:latin typeface="Arial Black"/>
                <a:cs typeface="Arial Black"/>
              </a:rPr>
              <a:t> and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61942" y="1838071"/>
            <a:ext cx="3115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its </a:t>
            </a:r>
            <a:r>
              <a:rPr sz="1800" spc="-5" dirty="0">
                <a:latin typeface="Arial Black"/>
                <a:cs typeface="Arial Black"/>
              </a:rPr>
              <a:t>goods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5" dirty="0">
                <a:latin typeface="Arial Black"/>
                <a:cs typeface="Arial Black"/>
              </a:rPr>
              <a:t>final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buyers.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12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919988" y="1838071"/>
            <a:ext cx="2435225" cy="1176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34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dirty="0">
                <a:latin typeface="Arial Black"/>
                <a:cs typeface="Arial Black"/>
              </a:rPr>
              <a:t>dis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ribu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e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40"/>
              </a:spcBef>
            </a:pPr>
            <a:r>
              <a:rPr sz="1800" spc="10" dirty="0">
                <a:latin typeface="Arial Black"/>
                <a:cs typeface="Arial Black"/>
              </a:rPr>
              <a:t>They</a:t>
            </a:r>
            <a:r>
              <a:rPr sz="1800" spc="-10" dirty="0">
                <a:latin typeface="Arial Black"/>
                <a:cs typeface="Arial Black"/>
              </a:rPr>
              <a:t> include: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spc="5" dirty="0">
                <a:latin typeface="Arial Black"/>
                <a:cs typeface="Arial Black"/>
              </a:rPr>
              <a:t>resellers,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9988" y="2988945"/>
            <a:ext cx="7792720" cy="364553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13485" indent="-287020">
              <a:lnSpc>
                <a:spcPct val="100000"/>
              </a:lnSpc>
              <a:spcBef>
                <a:spcPts val="6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dirty="0">
                <a:latin typeface="Arial Black"/>
                <a:cs typeface="Arial Black"/>
              </a:rPr>
              <a:t>physical distribution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firms,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spc="-5" dirty="0">
                <a:latin typeface="Arial Black"/>
                <a:cs typeface="Arial Black"/>
              </a:rPr>
              <a:t>marketing </a:t>
            </a:r>
            <a:r>
              <a:rPr sz="1800" spc="10" dirty="0">
                <a:latin typeface="Arial Black"/>
                <a:cs typeface="Arial Black"/>
              </a:rPr>
              <a:t>services </a:t>
            </a:r>
            <a:r>
              <a:rPr sz="1800" dirty="0">
                <a:latin typeface="Arial Black"/>
                <a:cs typeface="Arial Black"/>
              </a:rPr>
              <a:t>agencies,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spc="-5" dirty="0">
                <a:latin typeface="Arial Black"/>
                <a:cs typeface="Arial Black"/>
              </a:rPr>
              <a:t>financial </a:t>
            </a:r>
            <a:r>
              <a:rPr sz="1800" dirty="0">
                <a:latin typeface="Arial Black"/>
                <a:cs typeface="Arial Black"/>
              </a:rPr>
              <a:t>intermediates.</a:t>
            </a:r>
            <a:endParaRPr sz="1800">
              <a:latin typeface="Arial Black"/>
              <a:cs typeface="Arial Black"/>
            </a:endParaRPr>
          </a:p>
          <a:p>
            <a:pPr marL="12700" marR="5080">
              <a:lnSpc>
                <a:spcPct val="122800"/>
              </a:lnSpc>
              <a:spcBef>
                <a:spcPts val="1420"/>
              </a:spcBef>
              <a:tabLst>
                <a:tab pos="1318895" algn="l"/>
                <a:tab pos="1862455" algn="l"/>
                <a:tab pos="3434079" algn="l"/>
                <a:tab pos="4558030" algn="l"/>
                <a:tab pos="5339715" algn="l"/>
                <a:tab pos="5979795" algn="l"/>
                <a:tab pos="6649084" algn="l"/>
              </a:tabLst>
            </a:pPr>
            <a:r>
              <a:rPr sz="1800" spc="-4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elle</a:t>
            </a:r>
            <a:r>
              <a:rPr sz="1800" spc="5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	</a:t>
            </a:r>
            <a:r>
              <a:rPr sz="1800" spc="-15" dirty="0">
                <a:latin typeface="Arial Black"/>
                <a:cs typeface="Arial Black"/>
              </a:rPr>
              <a:t>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900" i="1" spc="-55" dirty="0">
                <a:solidFill>
                  <a:srgbClr val="6F2F9F"/>
                </a:solidFill>
                <a:latin typeface="Arial Black"/>
                <a:cs typeface="Arial Black"/>
              </a:rPr>
              <a:t>dis</a:t>
            </a:r>
            <a:r>
              <a:rPr sz="1900" i="1" spc="-40" dirty="0">
                <a:solidFill>
                  <a:srgbClr val="6F2F9F"/>
                </a:solidFill>
                <a:latin typeface="Arial Black"/>
                <a:cs typeface="Arial Black"/>
              </a:rPr>
              <a:t>t</a:t>
            </a:r>
            <a:r>
              <a:rPr sz="1900" i="1" spc="-55" dirty="0">
                <a:solidFill>
                  <a:srgbClr val="6F2F9F"/>
                </a:solidFill>
                <a:latin typeface="Arial Black"/>
                <a:cs typeface="Arial Black"/>
              </a:rPr>
              <a:t>ribu</a:t>
            </a:r>
            <a:r>
              <a:rPr sz="1900" i="1" spc="-40" dirty="0">
                <a:solidFill>
                  <a:srgbClr val="6F2F9F"/>
                </a:solidFill>
                <a:latin typeface="Arial Black"/>
                <a:cs typeface="Arial Black"/>
              </a:rPr>
              <a:t>t</a:t>
            </a:r>
            <a:r>
              <a:rPr sz="1900" i="1" spc="-50" dirty="0">
                <a:solidFill>
                  <a:srgbClr val="6F2F9F"/>
                </a:solidFill>
                <a:latin typeface="Arial Black"/>
                <a:cs typeface="Arial Black"/>
              </a:rPr>
              <a:t>i</a:t>
            </a:r>
            <a:r>
              <a:rPr sz="1900" i="1" spc="-70" dirty="0">
                <a:solidFill>
                  <a:srgbClr val="6F2F9F"/>
                </a:solidFill>
                <a:latin typeface="Arial Black"/>
                <a:cs typeface="Arial Black"/>
              </a:rPr>
              <a:t>on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900" i="1" spc="-110" dirty="0">
                <a:solidFill>
                  <a:srgbClr val="6F2F9F"/>
                </a:solidFill>
                <a:latin typeface="Arial Black"/>
                <a:cs typeface="Arial Black"/>
              </a:rPr>
              <a:t>c</a:t>
            </a: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hannel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900" i="1" spc="-45" dirty="0">
                <a:solidFill>
                  <a:srgbClr val="6F2F9F"/>
                </a:solidFill>
                <a:latin typeface="Arial Black"/>
                <a:cs typeface="Arial Black"/>
              </a:rPr>
              <a:t>fi</a:t>
            </a:r>
            <a:r>
              <a:rPr sz="1900" i="1" spc="35" dirty="0">
                <a:solidFill>
                  <a:srgbClr val="6F2F9F"/>
                </a:solidFill>
                <a:latin typeface="Arial Black"/>
                <a:cs typeface="Arial Black"/>
              </a:rPr>
              <a:t>r</a:t>
            </a:r>
            <a:r>
              <a:rPr sz="1900" i="1" spc="-85" dirty="0">
                <a:solidFill>
                  <a:srgbClr val="6F2F9F"/>
                </a:solidFill>
                <a:latin typeface="Arial Black"/>
                <a:cs typeface="Arial Black"/>
              </a:rPr>
              <a:t>ms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800" dirty="0">
                <a:latin typeface="Arial Black"/>
                <a:cs typeface="Arial Black"/>
              </a:rPr>
              <a:t>th</a:t>
            </a:r>
            <a:r>
              <a:rPr sz="1800" spc="-3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	help	</a:t>
            </a:r>
            <a:r>
              <a:rPr sz="1800" spc="-5" dirty="0">
                <a:latin typeface="Arial Black"/>
                <a:cs typeface="Arial Black"/>
              </a:rPr>
              <a:t>company  find </a:t>
            </a:r>
            <a:r>
              <a:rPr sz="1800" spc="5" dirty="0">
                <a:latin typeface="Arial Black"/>
                <a:cs typeface="Arial Black"/>
              </a:rPr>
              <a:t>consumers </a:t>
            </a:r>
            <a:r>
              <a:rPr sz="1800" dirty="0">
                <a:latin typeface="Arial Black"/>
                <a:cs typeface="Arial Black"/>
              </a:rPr>
              <a:t>or </a:t>
            </a:r>
            <a:r>
              <a:rPr sz="1800" spc="-20" dirty="0">
                <a:latin typeface="Arial Black"/>
                <a:cs typeface="Arial Black"/>
              </a:rPr>
              <a:t>make </a:t>
            </a:r>
            <a:r>
              <a:rPr sz="1800" dirty="0">
                <a:latin typeface="Arial Black"/>
                <a:cs typeface="Arial Black"/>
              </a:rPr>
              <a:t>sales to them. </a:t>
            </a:r>
            <a:r>
              <a:rPr sz="1800" spc="5" dirty="0">
                <a:latin typeface="Arial Black"/>
                <a:cs typeface="Arial Black"/>
              </a:rPr>
              <a:t>These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include: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spc="5" dirty="0">
                <a:latin typeface="Arial Black"/>
                <a:cs typeface="Arial Black"/>
              </a:rPr>
              <a:t>wholesalers,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12134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13485" algn="l"/>
                <a:tab pos="1214120" algn="l"/>
              </a:tabLst>
            </a:pPr>
            <a:r>
              <a:rPr sz="1800" spc="5" dirty="0">
                <a:latin typeface="Arial Black"/>
                <a:cs typeface="Arial Black"/>
              </a:rPr>
              <a:t>retailers.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Arial Black"/>
              <a:cs typeface="Arial Black"/>
            </a:endParaRPr>
          </a:p>
          <a:p>
            <a:pPr marL="12700" marR="5715">
              <a:lnSpc>
                <a:spcPct val="125000"/>
              </a:lnSpc>
              <a:tabLst>
                <a:tab pos="1212215" algn="l"/>
                <a:tab pos="2791460" algn="l"/>
                <a:tab pos="3582035" algn="l"/>
                <a:tab pos="4260850" algn="l"/>
                <a:tab pos="4810760" algn="l"/>
                <a:tab pos="6084570" algn="l"/>
                <a:tab pos="6484620" algn="l"/>
                <a:tab pos="7322820" algn="l"/>
              </a:tabLst>
            </a:pPr>
            <a:r>
              <a:rPr sz="1800" spc="-5" dirty="0">
                <a:latin typeface="Arial Black"/>
                <a:cs typeface="Arial Black"/>
              </a:rPr>
              <a:t>Ph</a:t>
            </a:r>
            <a:r>
              <a:rPr sz="1800" spc="5" dirty="0">
                <a:latin typeface="Arial Black"/>
                <a:cs typeface="Arial Black"/>
              </a:rPr>
              <a:t>ys</a:t>
            </a:r>
            <a:r>
              <a:rPr sz="1800" dirty="0">
                <a:latin typeface="Arial Black"/>
                <a:cs typeface="Arial Black"/>
              </a:rPr>
              <a:t>ical	d</a:t>
            </a:r>
            <a:r>
              <a:rPr sz="1800" spc="-15" dirty="0">
                <a:latin typeface="Arial Black"/>
                <a:cs typeface="Arial Black"/>
              </a:rPr>
              <a:t>i</a:t>
            </a:r>
            <a:r>
              <a:rPr sz="1800" dirty="0">
                <a:latin typeface="Arial Black"/>
                <a:cs typeface="Arial Black"/>
              </a:rPr>
              <a:t>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ribu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ion	</a:t>
            </a:r>
            <a:r>
              <a:rPr sz="1800" spc="-5" dirty="0">
                <a:latin typeface="Arial Black"/>
                <a:cs typeface="Arial Black"/>
              </a:rPr>
              <a:t>fi</a:t>
            </a:r>
            <a:r>
              <a:rPr sz="1800" spc="8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ms	help	t</a:t>
            </a:r>
            <a:r>
              <a:rPr sz="1800" spc="-10" dirty="0">
                <a:latin typeface="Arial Black"/>
                <a:cs typeface="Arial Black"/>
              </a:rPr>
              <a:t>h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800" spc="-5" dirty="0">
                <a:latin typeface="Arial Black"/>
                <a:cs typeface="Arial Black"/>
              </a:rPr>
              <a:t>compan</a:t>
            </a:r>
            <a:r>
              <a:rPr sz="1800" dirty="0">
                <a:latin typeface="Arial Black"/>
                <a:cs typeface="Arial Black"/>
              </a:rPr>
              <a:t>y	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o	</a:t>
            </a:r>
            <a:r>
              <a:rPr sz="1800" spc="-10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-35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k	</a:t>
            </a:r>
            <a:r>
              <a:rPr sz="1800" spc="-1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nd  </a:t>
            </a:r>
            <a:r>
              <a:rPr sz="1800" spc="-30" dirty="0">
                <a:latin typeface="Arial Black"/>
                <a:cs typeface="Arial Black"/>
              </a:rPr>
              <a:t>move </a:t>
            </a:r>
            <a:r>
              <a:rPr sz="1800" spc="-5" dirty="0">
                <a:latin typeface="Arial Black"/>
                <a:cs typeface="Arial Black"/>
              </a:rPr>
              <a:t>goods </a:t>
            </a:r>
            <a:r>
              <a:rPr sz="1800" dirty="0">
                <a:latin typeface="Arial Black"/>
                <a:cs typeface="Arial Black"/>
              </a:rPr>
              <a:t>from their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profits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of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origin </a:t>
            </a:r>
            <a:r>
              <a:rPr sz="1800" dirty="0">
                <a:latin typeface="Arial Black"/>
                <a:cs typeface="Arial Black"/>
              </a:rPr>
              <a:t>to their</a:t>
            </a:r>
            <a:r>
              <a:rPr sz="1800" spc="13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destinations.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3103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</a:t>
            </a:r>
            <a:r>
              <a:rPr spc="-25" dirty="0"/>
              <a:t> </a:t>
            </a:r>
            <a:r>
              <a:rPr dirty="0"/>
              <a:t>Customers</a:t>
            </a:r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59027" y="808732"/>
            <a:ext cx="7731759" cy="21374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25"/>
              </a:spcBef>
              <a:tabLst>
                <a:tab pos="1440815" algn="l"/>
                <a:tab pos="2641600" algn="l"/>
                <a:tab pos="3726815" algn="l"/>
                <a:tab pos="4152265" algn="l"/>
                <a:tab pos="5668645" algn="l"/>
                <a:tab pos="6295390" algn="l"/>
              </a:tabLst>
            </a:pPr>
            <a:r>
              <a:rPr sz="1900" i="1" spc="-75" dirty="0">
                <a:solidFill>
                  <a:srgbClr val="6F2F9F"/>
                </a:solidFill>
                <a:latin typeface="Arial Black"/>
                <a:cs typeface="Arial Black"/>
              </a:rPr>
              <a:t>Con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s</a:t>
            </a:r>
            <a:r>
              <a:rPr sz="1900" i="1" spc="-70" dirty="0">
                <a:solidFill>
                  <a:srgbClr val="6F2F9F"/>
                </a:solidFill>
                <a:latin typeface="Arial Black"/>
                <a:cs typeface="Arial Black"/>
              </a:rPr>
              <a:t>umer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900" i="1" spc="-85" dirty="0">
                <a:solidFill>
                  <a:srgbClr val="6F2F9F"/>
                </a:solidFill>
                <a:latin typeface="Arial Black"/>
                <a:cs typeface="Arial Black"/>
              </a:rPr>
              <a:t>ma</a:t>
            </a:r>
            <a:r>
              <a:rPr sz="1900" i="1" spc="15" dirty="0">
                <a:solidFill>
                  <a:srgbClr val="6F2F9F"/>
                </a:solidFill>
                <a:latin typeface="Arial Black"/>
                <a:cs typeface="Arial Black"/>
              </a:rPr>
              <a:t>r</a:t>
            </a:r>
            <a:r>
              <a:rPr sz="1900" i="1" spc="-135" dirty="0">
                <a:solidFill>
                  <a:srgbClr val="6F2F9F"/>
                </a:solidFill>
                <a:latin typeface="Arial Black"/>
                <a:cs typeface="Arial Black"/>
              </a:rPr>
              <a:t>k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ets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800" dirty="0">
                <a:latin typeface="Arial Black"/>
                <a:cs typeface="Arial Black"/>
              </a:rPr>
              <a:t>c</a:t>
            </a:r>
            <a:r>
              <a:rPr sz="1800" spc="-1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nsi</a:t>
            </a:r>
            <a:r>
              <a:rPr sz="1800" spc="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t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i</a:t>
            </a:r>
            <a:r>
              <a:rPr sz="1800" spc="-10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di</a:t>
            </a:r>
            <a:r>
              <a:rPr sz="1800" spc="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iduals	</a:t>
            </a:r>
            <a:r>
              <a:rPr sz="1800" spc="-1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nd	households 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buy goods and </a:t>
            </a:r>
            <a:r>
              <a:rPr sz="1800" spc="10" dirty="0">
                <a:latin typeface="Arial Black"/>
                <a:cs typeface="Arial Black"/>
              </a:rPr>
              <a:t>services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spc="5" dirty="0">
                <a:latin typeface="Arial Black"/>
                <a:cs typeface="Arial Black"/>
              </a:rPr>
              <a:t>personal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consumption;</a:t>
            </a:r>
            <a:endParaRPr sz="1800">
              <a:latin typeface="Arial Black"/>
              <a:cs typeface="Arial Black"/>
            </a:endParaRPr>
          </a:p>
          <a:p>
            <a:pPr marL="12700" marR="6985">
              <a:lnSpc>
                <a:spcPct val="122800"/>
              </a:lnSpc>
              <a:spcBef>
                <a:spcPts val="1420"/>
              </a:spcBef>
              <a:tabLst>
                <a:tab pos="1374775" algn="l"/>
                <a:tab pos="2637155" algn="l"/>
                <a:tab pos="3312160" algn="l"/>
                <a:tab pos="4293870" algn="l"/>
                <a:tab pos="4982845" algn="l"/>
                <a:tab pos="6283325" algn="l"/>
                <a:tab pos="6853555" algn="l"/>
              </a:tabLst>
            </a:pPr>
            <a:r>
              <a:rPr sz="1900" i="1" spc="-75" dirty="0">
                <a:solidFill>
                  <a:srgbClr val="6F2F9F"/>
                </a:solidFill>
                <a:latin typeface="Arial Black"/>
                <a:cs typeface="Arial Black"/>
              </a:rPr>
              <a:t>Bu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sines</a:t>
            </a: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s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900" i="1" spc="-85" dirty="0">
                <a:solidFill>
                  <a:srgbClr val="6F2F9F"/>
                </a:solidFill>
                <a:latin typeface="Arial Black"/>
                <a:cs typeface="Arial Black"/>
              </a:rPr>
              <a:t>ma</a:t>
            </a:r>
            <a:r>
              <a:rPr sz="1900" i="1" spc="15" dirty="0">
                <a:solidFill>
                  <a:srgbClr val="6F2F9F"/>
                </a:solidFill>
                <a:latin typeface="Arial Black"/>
                <a:cs typeface="Arial Black"/>
              </a:rPr>
              <a:t>r</a:t>
            </a:r>
            <a:r>
              <a:rPr sz="1900" i="1" spc="-135" dirty="0">
                <a:solidFill>
                  <a:srgbClr val="6F2F9F"/>
                </a:solidFill>
                <a:latin typeface="Arial Black"/>
                <a:cs typeface="Arial Black"/>
              </a:rPr>
              <a:t>k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ets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800" spc="-15" dirty="0">
                <a:latin typeface="Arial Black"/>
                <a:cs typeface="Arial Black"/>
              </a:rPr>
              <a:t>b</a:t>
            </a:r>
            <a:r>
              <a:rPr sz="1800" dirty="0">
                <a:latin typeface="Arial Black"/>
                <a:cs typeface="Arial Black"/>
              </a:rPr>
              <a:t>uy	</a:t>
            </a:r>
            <a:r>
              <a:rPr sz="1800" spc="-5" dirty="0">
                <a:latin typeface="Arial Black"/>
                <a:cs typeface="Arial Black"/>
              </a:rPr>
              <a:t>good</a:t>
            </a:r>
            <a:r>
              <a:rPr sz="1800" dirty="0">
                <a:latin typeface="Arial Black"/>
                <a:cs typeface="Arial Black"/>
              </a:rPr>
              <a:t>s	</a:t>
            </a:r>
            <a:r>
              <a:rPr sz="1800" spc="-5" dirty="0">
                <a:latin typeface="Arial Black"/>
                <a:cs typeface="Arial Black"/>
              </a:rPr>
              <a:t>an</a:t>
            </a:r>
            <a:r>
              <a:rPr sz="1800" dirty="0">
                <a:latin typeface="Arial Black"/>
                <a:cs typeface="Arial Black"/>
              </a:rPr>
              <a:t>d	se</a:t>
            </a:r>
            <a:r>
              <a:rPr sz="1800" spc="114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vi</a:t>
            </a:r>
            <a:r>
              <a:rPr sz="1800" spc="-1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es	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or	</a:t>
            </a:r>
            <a:r>
              <a:rPr sz="1800" spc="-5" dirty="0">
                <a:latin typeface="Arial Black"/>
                <a:cs typeface="Arial Black"/>
              </a:rPr>
              <a:t>fu</a:t>
            </a:r>
            <a:r>
              <a:rPr sz="1800" spc="80" dirty="0">
                <a:latin typeface="Arial Black"/>
                <a:cs typeface="Arial Black"/>
              </a:rPr>
              <a:t>r</a:t>
            </a:r>
            <a:r>
              <a:rPr sz="1800" spc="1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her  processing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use in their production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process;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Reseller markets </a:t>
            </a:r>
            <a:r>
              <a:rPr sz="1800" spc="-5" dirty="0">
                <a:latin typeface="Arial Black"/>
                <a:cs typeface="Arial Black"/>
              </a:rPr>
              <a:t>buy goods and </a:t>
            </a:r>
            <a:r>
              <a:rPr sz="1800" spc="15" dirty="0">
                <a:latin typeface="Arial Black"/>
                <a:cs typeface="Arial Black"/>
              </a:rPr>
              <a:t>services </a:t>
            </a:r>
            <a:r>
              <a:rPr sz="1800" dirty="0">
                <a:latin typeface="Arial Black"/>
                <a:cs typeface="Arial Black"/>
              </a:rPr>
              <a:t>to resell </a:t>
            </a:r>
            <a:r>
              <a:rPr sz="1800" spc="-20" dirty="0">
                <a:latin typeface="Arial Black"/>
                <a:cs typeface="Arial Black"/>
              </a:rPr>
              <a:t>at </a:t>
            </a: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profit;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05711" y="3895344"/>
            <a:ext cx="2304415" cy="1914525"/>
            <a:chOff x="1505711" y="3895344"/>
            <a:chExt cx="2304415" cy="1914525"/>
          </a:xfrm>
        </p:grpSpPr>
        <p:sp>
          <p:nvSpPr>
            <p:cNvPr id="7" name="object 7"/>
            <p:cNvSpPr/>
            <p:nvPr/>
          </p:nvSpPr>
          <p:spPr>
            <a:xfrm>
              <a:off x="1511807" y="3901440"/>
              <a:ext cx="2292350" cy="1902460"/>
            </a:xfrm>
            <a:custGeom>
              <a:avLst/>
              <a:gdLst/>
              <a:ahLst/>
              <a:cxnLst/>
              <a:rect l="l" t="t" r="r" b="b"/>
              <a:pathLst>
                <a:path w="2292350" h="1902460">
                  <a:moveTo>
                    <a:pt x="1146048" y="0"/>
                  </a:moveTo>
                  <a:lnTo>
                    <a:pt x="0" y="719328"/>
                  </a:lnTo>
                  <a:lnTo>
                    <a:pt x="426719" y="1901952"/>
                  </a:lnTo>
                  <a:lnTo>
                    <a:pt x="1865376" y="1901952"/>
                  </a:lnTo>
                  <a:lnTo>
                    <a:pt x="2292095" y="731520"/>
                  </a:lnTo>
                  <a:lnTo>
                    <a:pt x="1146048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11807" y="3901440"/>
              <a:ext cx="2292350" cy="1902460"/>
            </a:xfrm>
            <a:custGeom>
              <a:avLst/>
              <a:gdLst/>
              <a:ahLst/>
              <a:cxnLst/>
              <a:rect l="l" t="t" r="r" b="b"/>
              <a:pathLst>
                <a:path w="2292350" h="1902460">
                  <a:moveTo>
                    <a:pt x="1146048" y="0"/>
                  </a:moveTo>
                  <a:lnTo>
                    <a:pt x="0" y="719328"/>
                  </a:lnTo>
                  <a:lnTo>
                    <a:pt x="426719" y="1901952"/>
                  </a:lnTo>
                  <a:lnTo>
                    <a:pt x="1865376" y="1901952"/>
                  </a:lnTo>
                  <a:lnTo>
                    <a:pt x="2292095" y="731520"/>
                  </a:lnTo>
                  <a:lnTo>
                    <a:pt x="1146048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11807" y="3901440"/>
              <a:ext cx="2280285" cy="1877695"/>
            </a:xfrm>
            <a:custGeom>
              <a:avLst/>
              <a:gdLst/>
              <a:ahLst/>
              <a:cxnLst/>
              <a:rect l="l" t="t" r="r" b="b"/>
              <a:pathLst>
                <a:path w="2280285" h="1877695">
                  <a:moveTo>
                    <a:pt x="1139952" y="0"/>
                  </a:moveTo>
                  <a:lnTo>
                    <a:pt x="870839" y="717169"/>
                  </a:lnTo>
                  <a:lnTo>
                    <a:pt x="0" y="717169"/>
                  </a:lnTo>
                  <a:lnTo>
                    <a:pt x="704596" y="1160399"/>
                  </a:lnTo>
                  <a:lnTo>
                    <a:pt x="435483" y="1877568"/>
                  </a:lnTo>
                  <a:lnTo>
                    <a:pt x="1139952" y="1434338"/>
                  </a:lnTo>
                  <a:lnTo>
                    <a:pt x="1844420" y="1877568"/>
                  </a:lnTo>
                  <a:lnTo>
                    <a:pt x="1575308" y="1160399"/>
                  </a:lnTo>
                  <a:lnTo>
                    <a:pt x="2279904" y="717169"/>
                  </a:lnTo>
                  <a:lnTo>
                    <a:pt x="1409065" y="717169"/>
                  </a:lnTo>
                  <a:lnTo>
                    <a:pt x="113995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11807" y="3901440"/>
              <a:ext cx="2280285" cy="1877695"/>
            </a:xfrm>
            <a:custGeom>
              <a:avLst/>
              <a:gdLst/>
              <a:ahLst/>
              <a:cxnLst/>
              <a:rect l="l" t="t" r="r" b="b"/>
              <a:pathLst>
                <a:path w="2280285" h="1877695">
                  <a:moveTo>
                    <a:pt x="0" y="717169"/>
                  </a:moveTo>
                  <a:lnTo>
                    <a:pt x="870839" y="717169"/>
                  </a:lnTo>
                  <a:lnTo>
                    <a:pt x="1139952" y="0"/>
                  </a:lnTo>
                  <a:lnTo>
                    <a:pt x="1409065" y="717169"/>
                  </a:lnTo>
                  <a:lnTo>
                    <a:pt x="2279904" y="717169"/>
                  </a:lnTo>
                  <a:lnTo>
                    <a:pt x="1575308" y="1160399"/>
                  </a:lnTo>
                  <a:lnTo>
                    <a:pt x="1844420" y="1877568"/>
                  </a:lnTo>
                  <a:lnTo>
                    <a:pt x="1139952" y="1434338"/>
                  </a:lnTo>
                  <a:lnTo>
                    <a:pt x="435483" y="1877568"/>
                  </a:lnTo>
                  <a:lnTo>
                    <a:pt x="704596" y="1160399"/>
                  </a:lnTo>
                  <a:lnTo>
                    <a:pt x="0" y="717169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76094" y="3346830"/>
            <a:ext cx="752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marR="5080" indent="-6286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Re</a:t>
            </a:r>
            <a:r>
              <a:rPr sz="1800" b="1" spc="-10" dirty="0">
                <a:latin typeface="Liberation Sans Narrow"/>
                <a:cs typeface="Liberation Sans Narrow"/>
              </a:rPr>
              <a:t>s</a:t>
            </a:r>
            <a:r>
              <a:rPr sz="1800" b="1" spc="-5" dirty="0">
                <a:latin typeface="Liberation Sans Narrow"/>
                <a:cs typeface="Liberation Sans Narrow"/>
              </a:rPr>
              <a:t>e</a:t>
            </a:r>
            <a:r>
              <a:rPr sz="1800" b="1" spc="-10" dirty="0">
                <a:latin typeface="Liberation Sans Narrow"/>
                <a:cs typeface="Liberation Sans Narrow"/>
              </a:rPr>
              <a:t>l</a:t>
            </a:r>
            <a:r>
              <a:rPr sz="1800" b="1" dirty="0">
                <a:latin typeface="Liberation Sans Narrow"/>
                <a:cs typeface="Liberation Sans Narrow"/>
              </a:rPr>
              <a:t>l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r  </a:t>
            </a:r>
            <a:r>
              <a:rPr sz="1800" b="1" spc="-10" dirty="0">
                <a:latin typeface="Liberation Sans Narrow"/>
                <a:cs typeface="Liberation Sans Narrow"/>
              </a:rPr>
              <a:t>Market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9942" y="5577636"/>
            <a:ext cx="9512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marR="5080" indent="-16192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Con</a:t>
            </a:r>
            <a:r>
              <a:rPr sz="1800" b="1" spc="-5" dirty="0">
                <a:latin typeface="Liberation Sans Narrow"/>
                <a:cs typeface="Liberation Sans Narrow"/>
              </a:rPr>
              <a:t>s</a:t>
            </a:r>
            <a:r>
              <a:rPr sz="1800" b="1" dirty="0">
                <a:latin typeface="Liberation Sans Narrow"/>
                <a:cs typeface="Liberation Sans Narrow"/>
              </a:rPr>
              <a:t>u</a:t>
            </a:r>
            <a:r>
              <a:rPr sz="1800" b="1" spc="-10" dirty="0">
                <a:latin typeface="Liberation Sans Narrow"/>
                <a:cs typeface="Liberation Sans Narrow"/>
              </a:rPr>
              <a:t>m</a:t>
            </a:r>
            <a:r>
              <a:rPr sz="1800" b="1" spc="-5" dirty="0">
                <a:latin typeface="Liberation Sans Narrow"/>
                <a:cs typeface="Liberation Sans Narrow"/>
              </a:rPr>
              <a:t>er  </a:t>
            </a:r>
            <a:r>
              <a:rPr sz="1800" b="1" spc="-10" dirty="0">
                <a:latin typeface="Liberation Sans Narrow"/>
                <a:cs typeface="Liberation Sans Narrow"/>
              </a:rPr>
              <a:t>Market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9818" y="4322191"/>
            <a:ext cx="8572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Bus</a:t>
            </a:r>
            <a:r>
              <a:rPr sz="1800" b="1" spc="-10" dirty="0">
                <a:latin typeface="Liberation Sans Narrow"/>
                <a:cs typeface="Liberation Sans Narrow"/>
              </a:rPr>
              <a:t>i</a:t>
            </a:r>
            <a:r>
              <a:rPr sz="1800" b="1" dirty="0">
                <a:latin typeface="Liberation Sans Narrow"/>
                <a:cs typeface="Liberation Sans Narrow"/>
              </a:rPr>
              <a:t>n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spc="-5" dirty="0">
                <a:latin typeface="Liberation Sans Narrow"/>
                <a:cs typeface="Liberation Sans Narrow"/>
              </a:rPr>
              <a:t>ss</a:t>
            </a:r>
            <a:endParaRPr sz="1800">
              <a:latin typeface="Liberation Sans Narrow"/>
              <a:cs typeface="Liberation Sans Narrow"/>
            </a:endParaRPr>
          </a:p>
          <a:p>
            <a:pPr marL="127000">
              <a:lnSpc>
                <a:spcPct val="100000"/>
              </a:lnSpc>
            </a:pPr>
            <a:r>
              <a:rPr sz="1800" b="1" spc="-5" dirty="0">
                <a:latin typeface="Liberation Sans Narrow"/>
                <a:cs typeface="Liberation Sans Narrow"/>
              </a:rPr>
              <a:t>Market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52265" y="4235577"/>
            <a:ext cx="1127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marR="5080" indent="-25019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Gov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rnm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nt  </a:t>
            </a:r>
            <a:r>
              <a:rPr sz="1800" b="1" spc="-10" dirty="0">
                <a:latin typeface="Liberation Sans Narrow"/>
                <a:cs typeface="Liberation Sans Narrow"/>
              </a:rPr>
              <a:t>Market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03803" y="5546242"/>
            <a:ext cx="11480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International</a:t>
            </a:r>
            <a:endParaRPr sz="1800">
              <a:latin typeface="Liberation Sans Narrow"/>
              <a:cs typeface="Liberation Sans Narrow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Liberation Sans Narrow"/>
                <a:cs typeface="Liberation Sans Narrow"/>
              </a:rPr>
              <a:t>Market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35092" y="3420233"/>
            <a:ext cx="3754120" cy="17538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24500"/>
              </a:lnSpc>
              <a:spcBef>
                <a:spcPts val="85"/>
              </a:spcBef>
            </a:pPr>
            <a:r>
              <a:rPr sz="1900" i="1" spc="-70" dirty="0">
                <a:solidFill>
                  <a:srgbClr val="6F2F9F"/>
                </a:solidFill>
                <a:latin typeface="Arial Black"/>
                <a:cs typeface="Arial Black"/>
              </a:rPr>
              <a:t>Govt. markets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made </a:t>
            </a:r>
            <a:r>
              <a:rPr sz="1800" spc="-5" dirty="0">
                <a:latin typeface="Arial Black"/>
                <a:cs typeface="Arial Black"/>
              </a:rPr>
              <a:t>up of  </a:t>
            </a:r>
            <a:r>
              <a:rPr sz="1800" spc="-20" dirty="0">
                <a:latin typeface="Arial Black"/>
                <a:cs typeface="Arial Black"/>
              </a:rPr>
              <a:t>govt </a:t>
            </a:r>
            <a:r>
              <a:rPr sz="1800" dirty="0">
                <a:latin typeface="Arial Black"/>
                <a:cs typeface="Arial Black"/>
              </a:rPr>
              <a:t>agencies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buy goods  </a:t>
            </a:r>
            <a:r>
              <a:rPr sz="1800" dirty="0">
                <a:latin typeface="Arial Black"/>
                <a:cs typeface="Arial Black"/>
              </a:rPr>
              <a:t>&amp; </a:t>
            </a:r>
            <a:r>
              <a:rPr sz="1800" spc="10" dirty="0">
                <a:latin typeface="Arial Black"/>
                <a:cs typeface="Arial Black"/>
              </a:rPr>
              <a:t>services </a:t>
            </a:r>
            <a:r>
              <a:rPr sz="1800" dirty="0">
                <a:latin typeface="Arial Black"/>
                <a:cs typeface="Arial Black"/>
              </a:rPr>
              <a:t>to produce public  </a:t>
            </a:r>
            <a:r>
              <a:rPr sz="1800" spc="10" dirty="0">
                <a:latin typeface="Arial Black"/>
                <a:cs typeface="Arial Black"/>
              </a:rPr>
              <a:t>services </a:t>
            </a:r>
            <a:r>
              <a:rPr sz="1800" spc="-10" dirty="0">
                <a:latin typeface="Arial Black"/>
                <a:cs typeface="Arial Black"/>
              </a:rPr>
              <a:t>or </a:t>
            </a:r>
            <a:r>
              <a:rPr sz="1800" spc="-5" dirty="0">
                <a:latin typeface="Arial Black"/>
                <a:cs typeface="Arial Black"/>
              </a:rPr>
              <a:t>transfer </a:t>
            </a:r>
            <a:r>
              <a:rPr sz="1800" dirty="0">
                <a:latin typeface="Arial Black"/>
                <a:cs typeface="Arial Black"/>
              </a:rPr>
              <a:t>the  </a:t>
            </a:r>
            <a:r>
              <a:rPr sz="1800" spc="-5" dirty="0">
                <a:latin typeface="Arial Black"/>
                <a:cs typeface="Arial Black"/>
              </a:rPr>
              <a:t>goods and </a:t>
            </a:r>
            <a:r>
              <a:rPr sz="1800" spc="10" dirty="0">
                <a:latin typeface="Arial Black"/>
                <a:cs typeface="Arial Black"/>
              </a:rPr>
              <a:t>services 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other;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35092" y="5325512"/>
            <a:ext cx="3755390" cy="1410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24300"/>
              </a:lnSpc>
              <a:spcBef>
                <a:spcPts val="90"/>
              </a:spcBef>
            </a:pPr>
            <a:r>
              <a:rPr sz="1900" i="1" spc="-55" dirty="0">
                <a:solidFill>
                  <a:srgbClr val="6F2F9F"/>
                </a:solidFill>
                <a:latin typeface="Arial Black"/>
                <a:cs typeface="Arial Black"/>
              </a:rPr>
              <a:t>International </a:t>
            </a: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markets </a:t>
            </a:r>
            <a:r>
              <a:rPr sz="1800" spc="-5" dirty="0">
                <a:latin typeface="Arial Black"/>
                <a:cs typeface="Arial Black"/>
              </a:rPr>
              <a:t>consist  of </a:t>
            </a:r>
            <a:r>
              <a:rPr sz="1800" dirty="0">
                <a:latin typeface="Arial Black"/>
                <a:cs typeface="Arial Black"/>
              </a:rPr>
              <a:t>buyers </a:t>
            </a:r>
            <a:r>
              <a:rPr sz="1800" spc="-10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other </a:t>
            </a:r>
            <a:r>
              <a:rPr sz="1800" spc="-5" dirty="0">
                <a:latin typeface="Arial Black"/>
                <a:cs typeface="Arial Black"/>
              </a:rPr>
              <a:t>countries,  </a:t>
            </a:r>
            <a:r>
              <a:rPr sz="1800" dirty="0">
                <a:latin typeface="Arial Black"/>
                <a:cs typeface="Arial Black"/>
              </a:rPr>
              <a:t>plus consumers, </a:t>
            </a:r>
            <a:r>
              <a:rPr sz="1800" spc="5" dirty="0">
                <a:latin typeface="Arial Black"/>
                <a:cs typeface="Arial Black"/>
              </a:rPr>
              <a:t>producers,  resellers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governments.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5941" y="6344208"/>
            <a:ext cx="3054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Liberation Sans Narrow"/>
                <a:cs typeface="Liberation Sans Narrow"/>
              </a:rPr>
              <a:t>Fig. Different types </a:t>
            </a:r>
            <a:r>
              <a:rPr sz="1800" b="1" i="1" dirty="0">
                <a:latin typeface="Liberation Sans Narrow"/>
                <a:cs typeface="Liberation Sans Narrow"/>
              </a:rPr>
              <a:t>of</a:t>
            </a:r>
            <a:r>
              <a:rPr sz="1800" b="1" i="1" spc="-1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consumers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739" y="6567931"/>
            <a:ext cx="338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14</a:t>
            </a:r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5218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</a:t>
            </a:r>
            <a:r>
              <a:rPr spc="-20" dirty="0"/>
              <a:t> </a:t>
            </a:r>
            <a:r>
              <a:rPr dirty="0"/>
              <a:t>Competitors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69889" y="972692"/>
            <a:ext cx="2731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0650" algn="l"/>
                <a:tab pos="2260600" algn="l"/>
              </a:tabLst>
            </a:pP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cus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t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omer	value	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2900" y="835533"/>
            <a:ext cx="45840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387350" algn="l"/>
                <a:tab pos="1714500" algn="l"/>
                <a:tab pos="2534920" algn="l"/>
                <a:tab pos="3653790" algn="l"/>
              </a:tabLst>
            </a:pPr>
            <a:r>
              <a:rPr sz="1800" dirty="0">
                <a:latin typeface="Arial Black"/>
                <a:cs typeface="Arial Black"/>
              </a:rPr>
              <a:t>A	</a:t>
            </a:r>
            <a:r>
              <a:rPr sz="1800" spc="-5" dirty="0">
                <a:latin typeface="Arial Black"/>
                <a:cs typeface="Arial Black"/>
              </a:rPr>
              <a:t>compan</a:t>
            </a:r>
            <a:r>
              <a:rPr sz="1800" dirty="0">
                <a:latin typeface="Arial Black"/>
                <a:cs typeface="Arial Black"/>
              </a:rPr>
              <a:t>y	mu</a:t>
            </a:r>
            <a:r>
              <a:rPr sz="1800" spc="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t	p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spc="-65" dirty="0">
                <a:latin typeface="Arial Black"/>
                <a:cs typeface="Arial Black"/>
              </a:rPr>
              <a:t>o</a:t>
            </a:r>
            <a:r>
              <a:rPr sz="1800" spc="-10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ide	</a:t>
            </a:r>
            <a:r>
              <a:rPr sz="1800" spc="30" dirty="0">
                <a:latin typeface="Arial Black"/>
                <a:cs typeface="Arial Black"/>
              </a:rPr>
              <a:t>g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ter 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satisfaction </a:t>
            </a:r>
            <a:r>
              <a:rPr sz="1800" dirty="0">
                <a:latin typeface="Arial Black"/>
                <a:cs typeface="Arial Black"/>
              </a:rPr>
              <a:t>than </a:t>
            </a:r>
            <a:r>
              <a:rPr sz="1800" spc="5" dirty="0">
                <a:latin typeface="Arial Black"/>
                <a:cs typeface="Arial Black"/>
              </a:rPr>
              <a:t>competitors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do.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12900" y="1886285"/>
            <a:ext cx="7489825" cy="471360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85"/>
              </a:spcBef>
            </a:pPr>
            <a:r>
              <a:rPr sz="1800" spc="5" dirty="0">
                <a:latin typeface="Arial Black"/>
                <a:cs typeface="Arial Black"/>
              </a:rPr>
              <a:t>Marketers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must:</a:t>
            </a:r>
            <a:endParaRPr sz="1800">
              <a:latin typeface="Arial Black"/>
              <a:cs typeface="Arial Black"/>
            </a:endParaRPr>
          </a:p>
          <a:p>
            <a:pPr marL="1213485" marR="5715" indent="-287020" algn="just">
              <a:lnSpc>
                <a:spcPct val="150000"/>
              </a:lnSpc>
              <a:spcBef>
                <a:spcPts val="5"/>
              </a:spcBef>
              <a:buFont typeface="Wingdings"/>
              <a:buChar char=""/>
              <a:tabLst>
                <a:tab pos="1214120" algn="l"/>
              </a:tabLst>
            </a:pPr>
            <a:r>
              <a:rPr sz="1800" spc="-5" dirty="0">
                <a:latin typeface="Arial Black"/>
                <a:cs typeface="Arial Black"/>
              </a:rPr>
              <a:t>do </a:t>
            </a:r>
            <a:r>
              <a:rPr sz="1800" spc="5" dirty="0">
                <a:latin typeface="Arial Black"/>
                <a:cs typeface="Arial Black"/>
              </a:rPr>
              <a:t>more </a:t>
            </a:r>
            <a:r>
              <a:rPr sz="1800" dirty="0">
                <a:latin typeface="Arial Black"/>
                <a:cs typeface="Arial Black"/>
              </a:rPr>
              <a:t>than </a:t>
            </a:r>
            <a:r>
              <a:rPr sz="1800" spc="5" dirty="0">
                <a:latin typeface="Arial Black"/>
                <a:cs typeface="Arial Black"/>
              </a:rPr>
              <a:t>simply </a:t>
            </a:r>
            <a:r>
              <a:rPr sz="1800" spc="-5" dirty="0">
                <a:latin typeface="Arial Black"/>
                <a:cs typeface="Arial Black"/>
              </a:rPr>
              <a:t>adapt </a:t>
            </a:r>
            <a:r>
              <a:rPr sz="1800" dirty="0">
                <a:latin typeface="Arial Black"/>
                <a:cs typeface="Arial Black"/>
              </a:rPr>
              <a:t>to the </a:t>
            </a:r>
            <a:r>
              <a:rPr sz="1800" spc="-5" dirty="0">
                <a:latin typeface="Arial Black"/>
                <a:cs typeface="Arial Black"/>
              </a:rPr>
              <a:t>needs of </a:t>
            </a:r>
            <a:r>
              <a:rPr sz="1800" spc="5" dirty="0">
                <a:latin typeface="Arial Black"/>
                <a:cs typeface="Arial Black"/>
              </a:rPr>
              <a:t>target  consumers,</a:t>
            </a:r>
            <a:endParaRPr sz="1800">
              <a:latin typeface="Arial Black"/>
              <a:cs typeface="Arial Black"/>
            </a:endParaRPr>
          </a:p>
          <a:p>
            <a:pPr marL="1213485" marR="5080" indent="-287020" algn="just">
              <a:lnSpc>
                <a:spcPct val="150000"/>
              </a:lnSpc>
              <a:buFont typeface="Wingdings"/>
              <a:buChar char=""/>
              <a:tabLst>
                <a:tab pos="1214120" algn="l"/>
              </a:tabLst>
            </a:pPr>
            <a:r>
              <a:rPr sz="1800" dirty="0">
                <a:latin typeface="Arial Black"/>
                <a:cs typeface="Arial Black"/>
              </a:rPr>
              <a:t>also must gain strategic advantage </a:t>
            </a:r>
            <a:r>
              <a:rPr sz="1800" spc="-5" dirty="0">
                <a:latin typeface="Arial Black"/>
                <a:cs typeface="Arial Black"/>
              </a:rPr>
              <a:t>by </a:t>
            </a:r>
            <a:r>
              <a:rPr sz="1800" dirty="0">
                <a:latin typeface="Arial Black"/>
                <a:cs typeface="Arial Black"/>
              </a:rPr>
              <a:t>positioning  their offerings </a:t>
            </a:r>
            <a:r>
              <a:rPr sz="1800" spc="5" dirty="0">
                <a:latin typeface="Arial Black"/>
                <a:cs typeface="Arial Black"/>
              </a:rPr>
              <a:t>strongly </a:t>
            </a:r>
            <a:r>
              <a:rPr sz="1800" dirty="0">
                <a:latin typeface="Arial Black"/>
                <a:cs typeface="Arial Black"/>
              </a:rPr>
              <a:t>against </a:t>
            </a:r>
            <a:r>
              <a:rPr sz="1800" spc="-5" dirty="0">
                <a:latin typeface="Arial Black"/>
                <a:cs typeface="Arial Black"/>
              </a:rPr>
              <a:t>competitor’s  </a:t>
            </a:r>
            <a:r>
              <a:rPr sz="1800" dirty="0">
                <a:latin typeface="Arial Black"/>
                <a:cs typeface="Arial Black"/>
              </a:rPr>
              <a:t>offerings in the minds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9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consumers.</a:t>
            </a:r>
            <a:endParaRPr sz="1800">
              <a:latin typeface="Arial Black"/>
              <a:cs typeface="Arial Black"/>
            </a:endParaRPr>
          </a:p>
          <a:p>
            <a:pPr marL="1213485" marR="6350" indent="-287020" algn="just">
              <a:lnSpc>
                <a:spcPct val="150000"/>
              </a:lnSpc>
              <a:buFont typeface="Wingdings"/>
              <a:buChar char=""/>
              <a:tabLst>
                <a:tab pos="1214120" algn="l"/>
              </a:tabLst>
            </a:pPr>
            <a:r>
              <a:rPr sz="1800" spc="-10" dirty="0">
                <a:latin typeface="Arial Black"/>
                <a:cs typeface="Arial Black"/>
              </a:rPr>
              <a:t>provide </a:t>
            </a:r>
            <a:r>
              <a:rPr sz="1800" spc="-5" dirty="0">
                <a:latin typeface="Arial Black"/>
                <a:cs typeface="Arial Black"/>
              </a:rPr>
              <a:t>better customer satisfaction than  </a:t>
            </a:r>
            <a:r>
              <a:rPr sz="1800" spc="5" dirty="0">
                <a:latin typeface="Arial Black"/>
                <a:cs typeface="Arial Black"/>
              </a:rPr>
              <a:t>competitors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do.</a:t>
            </a:r>
            <a:endParaRPr sz="1800">
              <a:latin typeface="Arial Black"/>
              <a:cs typeface="Arial Black"/>
            </a:endParaRPr>
          </a:p>
          <a:p>
            <a:pPr marL="1213485" marR="5715" indent="-287020" algn="just">
              <a:lnSpc>
                <a:spcPct val="150000"/>
              </a:lnSpc>
              <a:buFont typeface="Wingdings"/>
              <a:buChar char=""/>
              <a:tabLst>
                <a:tab pos="1214120" algn="l"/>
              </a:tabLst>
            </a:pPr>
            <a:r>
              <a:rPr sz="1800" dirty="0">
                <a:latin typeface="Arial Black"/>
                <a:cs typeface="Arial Black"/>
              </a:rPr>
              <a:t>consider </a:t>
            </a:r>
            <a:r>
              <a:rPr sz="1800" spc="-5" dirty="0">
                <a:latin typeface="Arial Black"/>
                <a:cs typeface="Arial Black"/>
              </a:rPr>
              <a:t>its </a:t>
            </a:r>
            <a:r>
              <a:rPr sz="1800" spc="-15" dirty="0">
                <a:latin typeface="Arial Black"/>
                <a:cs typeface="Arial Black"/>
              </a:rPr>
              <a:t>own  </a:t>
            </a:r>
            <a:r>
              <a:rPr sz="1800" spc="-5" dirty="0">
                <a:latin typeface="Arial Black"/>
                <a:cs typeface="Arial Black"/>
              </a:rPr>
              <a:t>size and </a:t>
            </a:r>
            <a:r>
              <a:rPr sz="1800" spc="10" dirty="0">
                <a:latin typeface="Arial Black"/>
                <a:cs typeface="Arial Black"/>
              </a:rPr>
              <a:t>industry </a:t>
            </a:r>
            <a:r>
              <a:rPr sz="1800" dirty="0">
                <a:latin typeface="Arial Black"/>
                <a:cs typeface="Arial Black"/>
              </a:rPr>
              <a:t>position  compared to those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its</a:t>
            </a:r>
            <a:r>
              <a:rPr sz="1800" spc="7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competitors.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Arial Black"/>
              <a:cs typeface="Arial Black"/>
            </a:endParaRPr>
          </a:p>
          <a:p>
            <a:pPr marL="31686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No single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marketing </a:t>
            </a:r>
            <a:r>
              <a:rPr sz="1800" spc="10" dirty="0">
                <a:solidFill>
                  <a:srgbClr val="6F2F9F"/>
                </a:solidFill>
                <a:latin typeface="Arial Black"/>
                <a:cs typeface="Arial Black"/>
              </a:rPr>
              <a:t>strategy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is best </a:t>
            </a:r>
            <a:r>
              <a:rPr sz="1800" spc="-15" dirty="0">
                <a:solidFill>
                  <a:srgbClr val="6F2F9F"/>
                </a:solidFill>
                <a:latin typeface="Arial Black"/>
                <a:cs typeface="Arial Black"/>
              </a:rPr>
              <a:t>for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all</a:t>
            </a:r>
            <a:r>
              <a:rPr sz="1800" spc="-50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companies.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27760" y="6321552"/>
            <a:ext cx="256540" cy="268605"/>
            <a:chOff x="1127760" y="6321552"/>
            <a:chExt cx="256540" cy="268605"/>
          </a:xfrm>
        </p:grpSpPr>
        <p:sp>
          <p:nvSpPr>
            <p:cNvPr id="9" name="object 9"/>
            <p:cNvSpPr/>
            <p:nvPr/>
          </p:nvSpPr>
          <p:spPr>
            <a:xfrm>
              <a:off x="1133856" y="6327648"/>
              <a:ext cx="243840" cy="256540"/>
            </a:xfrm>
            <a:custGeom>
              <a:avLst/>
              <a:gdLst/>
              <a:ahLst/>
              <a:cxnLst/>
              <a:rect l="l" t="t" r="r" b="b"/>
              <a:pathLst>
                <a:path w="243840" h="256540">
                  <a:moveTo>
                    <a:pt x="121919" y="0"/>
                  </a:moveTo>
                  <a:lnTo>
                    <a:pt x="74462" y="10060"/>
                  </a:lnTo>
                  <a:lnTo>
                    <a:pt x="35709" y="37495"/>
                  </a:lnTo>
                  <a:lnTo>
                    <a:pt x="9580" y="78186"/>
                  </a:lnTo>
                  <a:lnTo>
                    <a:pt x="0" y="128015"/>
                  </a:lnTo>
                  <a:lnTo>
                    <a:pt x="9580" y="177845"/>
                  </a:lnTo>
                  <a:lnTo>
                    <a:pt x="35709" y="218536"/>
                  </a:lnTo>
                  <a:lnTo>
                    <a:pt x="74462" y="245971"/>
                  </a:lnTo>
                  <a:lnTo>
                    <a:pt x="121919" y="256031"/>
                  </a:lnTo>
                  <a:lnTo>
                    <a:pt x="169366" y="245971"/>
                  </a:lnTo>
                  <a:lnTo>
                    <a:pt x="208121" y="218536"/>
                  </a:lnTo>
                  <a:lnTo>
                    <a:pt x="234255" y="177845"/>
                  </a:lnTo>
                  <a:lnTo>
                    <a:pt x="243840" y="128015"/>
                  </a:lnTo>
                  <a:lnTo>
                    <a:pt x="234255" y="78186"/>
                  </a:lnTo>
                  <a:lnTo>
                    <a:pt x="208121" y="37495"/>
                  </a:lnTo>
                  <a:lnTo>
                    <a:pt x="169366" y="10060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4010" y="6404038"/>
              <a:ext cx="104139" cy="26670"/>
            </a:xfrm>
            <a:custGeom>
              <a:avLst/>
              <a:gdLst/>
              <a:ahLst/>
              <a:cxnLst/>
              <a:rect l="l" t="t" r="r" b="b"/>
              <a:pathLst>
                <a:path w="104140" h="26670">
                  <a:moveTo>
                    <a:pt x="19723" y="0"/>
                  </a:moveTo>
                  <a:lnTo>
                    <a:pt x="5689" y="0"/>
                  </a:lnTo>
                  <a:lnTo>
                    <a:pt x="0" y="5969"/>
                  </a:lnTo>
                  <a:lnTo>
                    <a:pt x="0" y="20701"/>
                  </a:lnTo>
                  <a:lnTo>
                    <a:pt x="5689" y="26670"/>
                  </a:lnTo>
                  <a:lnTo>
                    <a:pt x="19723" y="26670"/>
                  </a:lnTo>
                  <a:lnTo>
                    <a:pt x="25400" y="20701"/>
                  </a:lnTo>
                  <a:lnTo>
                    <a:pt x="25400" y="5969"/>
                  </a:lnTo>
                  <a:lnTo>
                    <a:pt x="19723" y="0"/>
                  </a:lnTo>
                  <a:close/>
                </a:path>
                <a:path w="104140" h="26670">
                  <a:moveTo>
                    <a:pt x="97866" y="0"/>
                  </a:moveTo>
                  <a:lnTo>
                    <a:pt x="83769" y="0"/>
                  </a:lnTo>
                  <a:lnTo>
                    <a:pt x="78181" y="5969"/>
                  </a:lnTo>
                  <a:lnTo>
                    <a:pt x="78181" y="20701"/>
                  </a:lnTo>
                  <a:lnTo>
                    <a:pt x="83769" y="26670"/>
                  </a:lnTo>
                  <a:lnTo>
                    <a:pt x="97866" y="26670"/>
                  </a:lnTo>
                  <a:lnTo>
                    <a:pt x="103581" y="20701"/>
                  </a:lnTo>
                  <a:lnTo>
                    <a:pt x="103581" y="5969"/>
                  </a:lnTo>
                  <a:lnTo>
                    <a:pt x="97866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3856" y="6327648"/>
              <a:ext cx="243840" cy="256540"/>
            </a:xfrm>
            <a:custGeom>
              <a:avLst/>
              <a:gdLst/>
              <a:ahLst/>
              <a:cxnLst/>
              <a:rect l="l" t="t" r="r" b="b"/>
              <a:pathLst>
                <a:path w="243840" h="256540">
                  <a:moveTo>
                    <a:pt x="70154" y="89725"/>
                  </a:moveTo>
                  <a:lnTo>
                    <a:pt x="70154" y="82359"/>
                  </a:lnTo>
                  <a:lnTo>
                    <a:pt x="75844" y="76390"/>
                  </a:lnTo>
                  <a:lnTo>
                    <a:pt x="82854" y="76390"/>
                  </a:lnTo>
                  <a:lnTo>
                    <a:pt x="89877" y="76390"/>
                  </a:lnTo>
                  <a:lnTo>
                    <a:pt x="95554" y="82359"/>
                  </a:lnTo>
                  <a:lnTo>
                    <a:pt x="95554" y="89725"/>
                  </a:lnTo>
                  <a:lnTo>
                    <a:pt x="95554" y="97091"/>
                  </a:lnTo>
                  <a:lnTo>
                    <a:pt x="89877" y="103060"/>
                  </a:lnTo>
                  <a:lnTo>
                    <a:pt x="82854" y="103060"/>
                  </a:lnTo>
                  <a:lnTo>
                    <a:pt x="75844" y="103060"/>
                  </a:lnTo>
                  <a:lnTo>
                    <a:pt x="70154" y="97091"/>
                  </a:lnTo>
                  <a:lnTo>
                    <a:pt x="70154" y="89725"/>
                  </a:lnTo>
                  <a:close/>
                </a:path>
                <a:path w="243840" h="256540">
                  <a:moveTo>
                    <a:pt x="148335" y="89725"/>
                  </a:moveTo>
                  <a:lnTo>
                    <a:pt x="148335" y="82359"/>
                  </a:lnTo>
                  <a:lnTo>
                    <a:pt x="153924" y="76390"/>
                  </a:lnTo>
                  <a:lnTo>
                    <a:pt x="161035" y="76390"/>
                  </a:lnTo>
                  <a:lnTo>
                    <a:pt x="168021" y="76390"/>
                  </a:lnTo>
                  <a:lnTo>
                    <a:pt x="173735" y="82359"/>
                  </a:lnTo>
                  <a:lnTo>
                    <a:pt x="173735" y="89725"/>
                  </a:lnTo>
                  <a:lnTo>
                    <a:pt x="173735" y="97091"/>
                  </a:lnTo>
                  <a:lnTo>
                    <a:pt x="168021" y="103060"/>
                  </a:lnTo>
                  <a:lnTo>
                    <a:pt x="161035" y="103060"/>
                  </a:lnTo>
                  <a:lnTo>
                    <a:pt x="153924" y="103060"/>
                  </a:lnTo>
                  <a:lnTo>
                    <a:pt x="148335" y="97091"/>
                  </a:lnTo>
                  <a:lnTo>
                    <a:pt x="148335" y="89725"/>
                  </a:lnTo>
                  <a:close/>
                </a:path>
                <a:path w="243840" h="256540">
                  <a:moveTo>
                    <a:pt x="55841" y="183845"/>
                  </a:moveTo>
                  <a:lnTo>
                    <a:pt x="88872" y="201711"/>
                  </a:lnTo>
                  <a:lnTo>
                    <a:pt x="121880" y="207667"/>
                  </a:lnTo>
                  <a:lnTo>
                    <a:pt x="154866" y="201711"/>
                  </a:lnTo>
                  <a:lnTo>
                    <a:pt x="187832" y="183845"/>
                  </a:lnTo>
                </a:path>
                <a:path w="243840" h="256540">
                  <a:moveTo>
                    <a:pt x="0" y="128015"/>
                  </a:moveTo>
                  <a:lnTo>
                    <a:pt x="9580" y="78186"/>
                  </a:lnTo>
                  <a:lnTo>
                    <a:pt x="35709" y="37495"/>
                  </a:lnTo>
                  <a:lnTo>
                    <a:pt x="74462" y="10060"/>
                  </a:lnTo>
                  <a:lnTo>
                    <a:pt x="121919" y="0"/>
                  </a:lnTo>
                  <a:lnTo>
                    <a:pt x="169366" y="10060"/>
                  </a:lnTo>
                  <a:lnTo>
                    <a:pt x="208121" y="37495"/>
                  </a:lnTo>
                  <a:lnTo>
                    <a:pt x="234255" y="78186"/>
                  </a:lnTo>
                  <a:lnTo>
                    <a:pt x="243840" y="128015"/>
                  </a:lnTo>
                  <a:lnTo>
                    <a:pt x="234255" y="177845"/>
                  </a:lnTo>
                  <a:lnTo>
                    <a:pt x="208121" y="218536"/>
                  </a:lnTo>
                  <a:lnTo>
                    <a:pt x="169366" y="245971"/>
                  </a:lnTo>
                  <a:lnTo>
                    <a:pt x="121919" y="256031"/>
                  </a:lnTo>
                  <a:lnTo>
                    <a:pt x="74462" y="245971"/>
                  </a:lnTo>
                  <a:lnTo>
                    <a:pt x="35709" y="218536"/>
                  </a:lnTo>
                  <a:lnTo>
                    <a:pt x="9580" y="177845"/>
                  </a:lnTo>
                  <a:lnTo>
                    <a:pt x="0" y="128015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5218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</a:t>
            </a:r>
            <a:r>
              <a:rPr spc="-20" dirty="0"/>
              <a:t> </a:t>
            </a:r>
            <a:r>
              <a:rPr dirty="0"/>
              <a:t>Competitors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28573" y="1021460"/>
            <a:ext cx="8056880" cy="4248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Three </a:t>
            </a:r>
            <a:r>
              <a:rPr sz="1800" dirty="0">
                <a:latin typeface="Arial Black"/>
                <a:cs typeface="Arial Black"/>
              </a:rPr>
              <a:t>types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5" dirty="0">
                <a:latin typeface="Arial Black"/>
                <a:cs typeface="Arial Black"/>
              </a:rPr>
              <a:t>competitors</a:t>
            </a:r>
            <a:r>
              <a:rPr sz="1800" spc="7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  <a:p>
            <a:pPr marL="435609" indent="-300355">
              <a:lnSpc>
                <a:spcPct val="100000"/>
              </a:lnSpc>
              <a:spcBef>
                <a:spcPts val="1705"/>
              </a:spcBef>
              <a:buClr>
                <a:srgbClr val="44536A"/>
              </a:buClr>
              <a:buSzPct val="94736"/>
              <a:buFont typeface="Wingdings"/>
              <a:buChar char=""/>
              <a:tabLst>
                <a:tab pos="422909" algn="l"/>
                <a:tab pos="436245" algn="l"/>
                <a:tab pos="1376680" algn="l"/>
                <a:tab pos="3131185" algn="l"/>
                <a:tab pos="3419475" algn="l"/>
                <a:tab pos="4509135" algn="l"/>
                <a:tab pos="5571490" algn="l"/>
                <a:tab pos="6892925" algn="l"/>
                <a:tab pos="7359650" algn="l"/>
              </a:tabLst>
            </a:pP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Brand	Competitors	</a:t>
            </a:r>
            <a:r>
              <a:rPr sz="1800" dirty="0">
                <a:latin typeface="Arial Black"/>
                <a:cs typeface="Arial Black"/>
              </a:rPr>
              <a:t>-	Market	</a:t>
            </a:r>
            <a:r>
              <a:rPr sz="1800" spc="-5" dirty="0">
                <a:latin typeface="Arial Black"/>
                <a:cs typeface="Arial Black"/>
              </a:rPr>
              <a:t>similar	</a:t>
            </a:r>
            <a:r>
              <a:rPr sz="1800" dirty="0">
                <a:latin typeface="Arial Black"/>
                <a:cs typeface="Arial Black"/>
              </a:rPr>
              <a:t>products	to	</a:t>
            </a:r>
            <a:r>
              <a:rPr sz="1800" spc="-10" dirty="0">
                <a:latin typeface="Arial Black"/>
                <a:cs typeface="Arial Black"/>
              </a:rPr>
              <a:t>same</a:t>
            </a:r>
            <a:endParaRPr sz="1800">
              <a:latin typeface="Arial Black"/>
              <a:cs typeface="Arial Black"/>
            </a:endParaRPr>
          </a:p>
          <a:p>
            <a:pPr marL="161290" algn="ctr">
              <a:lnSpc>
                <a:spcPct val="100000"/>
              </a:lnSpc>
              <a:spcBef>
                <a:spcPts val="1060"/>
              </a:spcBef>
            </a:pPr>
            <a:r>
              <a:rPr sz="1800" spc="5" dirty="0">
                <a:latin typeface="Arial Black"/>
                <a:cs typeface="Arial Black"/>
              </a:rPr>
              <a:t>customers </a:t>
            </a:r>
            <a:r>
              <a:rPr sz="1800" spc="-20" dirty="0">
                <a:latin typeface="Arial Black"/>
                <a:cs typeface="Arial Black"/>
              </a:rPr>
              <a:t>at </a:t>
            </a:r>
            <a:r>
              <a:rPr sz="1800" dirty="0">
                <a:latin typeface="Arial Black"/>
                <a:cs typeface="Arial Black"/>
              </a:rPr>
              <a:t>similar prices, </a:t>
            </a:r>
            <a:r>
              <a:rPr sz="1800" spc="-5" dirty="0">
                <a:latin typeface="Arial Black"/>
                <a:cs typeface="Arial Black"/>
              </a:rPr>
              <a:t>e.g., </a:t>
            </a:r>
            <a:r>
              <a:rPr sz="1800" spc="5" dirty="0">
                <a:latin typeface="Arial Black"/>
                <a:cs typeface="Arial Black"/>
              </a:rPr>
              <a:t>pharmaceutical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products</a:t>
            </a:r>
            <a:endParaRPr sz="1800">
              <a:latin typeface="Arial Black"/>
              <a:cs typeface="Arial Black"/>
            </a:endParaRPr>
          </a:p>
          <a:p>
            <a:pPr marL="435609" marR="5080" indent="-287020" algn="just">
              <a:lnSpc>
                <a:spcPct val="148200"/>
              </a:lnSpc>
              <a:spcBef>
                <a:spcPts val="1680"/>
              </a:spcBef>
              <a:buClr>
                <a:srgbClr val="44536A"/>
              </a:buClr>
              <a:buSzPct val="94736"/>
              <a:buFont typeface="Wingdings"/>
              <a:buChar char=""/>
              <a:tabLst>
                <a:tab pos="436245" algn="l"/>
              </a:tabLst>
            </a:pPr>
            <a:r>
              <a:rPr sz="1900" i="1" spc="-50" dirty="0">
                <a:solidFill>
                  <a:srgbClr val="6F2F9F"/>
                </a:solidFill>
                <a:latin typeface="Arial Black"/>
                <a:cs typeface="Arial Black"/>
              </a:rPr>
              <a:t>Category 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Competitors </a:t>
            </a:r>
            <a:r>
              <a:rPr sz="1800" dirty="0">
                <a:latin typeface="Arial Black"/>
                <a:cs typeface="Arial Black"/>
              </a:rPr>
              <a:t>- Market different products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15" dirty="0">
                <a:latin typeface="Arial Black"/>
                <a:cs typeface="Arial Black"/>
              </a:rPr>
              <a:t>solve  </a:t>
            </a:r>
            <a:r>
              <a:rPr sz="1800" dirty="0">
                <a:latin typeface="Arial Black"/>
                <a:cs typeface="Arial Black"/>
              </a:rPr>
              <a:t>same problem </a:t>
            </a:r>
            <a:r>
              <a:rPr sz="1800" spc="-5" dirty="0">
                <a:latin typeface="Arial Black"/>
                <a:cs typeface="Arial Black"/>
              </a:rPr>
              <a:t>or satisfy </a:t>
            </a:r>
            <a:r>
              <a:rPr sz="1800" dirty="0">
                <a:latin typeface="Arial Black"/>
                <a:cs typeface="Arial Black"/>
              </a:rPr>
              <a:t>same basic </a:t>
            </a:r>
            <a:r>
              <a:rPr sz="1800" spc="-5" dirty="0">
                <a:latin typeface="Arial Black"/>
                <a:cs typeface="Arial Black"/>
              </a:rPr>
              <a:t>customer need, e.g.,  </a:t>
            </a:r>
            <a:r>
              <a:rPr sz="1800" spc="5" dirty="0">
                <a:latin typeface="Arial Black"/>
                <a:cs typeface="Arial Black"/>
              </a:rPr>
              <a:t>stationary </a:t>
            </a:r>
            <a:r>
              <a:rPr sz="1800" dirty="0">
                <a:latin typeface="Arial Black"/>
                <a:cs typeface="Arial Black"/>
              </a:rPr>
              <a:t>products, software </a:t>
            </a:r>
            <a:r>
              <a:rPr sz="1800" spc="15" dirty="0">
                <a:latin typeface="Arial Black"/>
                <a:cs typeface="Arial Black"/>
              </a:rPr>
              <a:t>service</a:t>
            </a:r>
            <a:r>
              <a:rPr sz="1800" spc="-5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etc</a:t>
            </a:r>
            <a:endParaRPr sz="1800">
              <a:latin typeface="Arial Black"/>
              <a:cs typeface="Arial Black"/>
            </a:endParaRPr>
          </a:p>
          <a:p>
            <a:pPr marL="435609" marR="5080" indent="-287020" algn="just">
              <a:lnSpc>
                <a:spcPct val="146500"/>
              </a:lnSpc>
              <a:spcBef>
                <a:spcPts val="1725"/>
              </a:spcBef>
              <a:buClr>
                <a:srgbClr val="44536A"/>
              </a:buClr>
              <a:buSzPct val="94736"/>
              <a:buFont typeface="Wingdings"/>
              <a:buChar char=""/>
              <a:tabLst>
                <a:tab pos="436245" algn="l"/>
              </a:tabLst>
            </a:pPr>
            <a:r>
              <a:rPr sz="1900" i="1" spc="-85" dirty="0">
                <a:solidFill>
                  <a:srgbClr val="6F2F9F"/>
                </a:solidFill>
                <a:latin typeface="Arial Black"/>
                <a:cs typeface="Arial Black"/>
              </a:rPr>
              <a:t>Total </a:t>
            </a: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Budget  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Competitors </a:t>
            </a:r>
            <a:r>
              <a:rPr sz="1900" i="1" spc="-35" dirty="0">
                <a:latin typeface="Arial Black"/>
                <a:cs typeface="Arial Black"/>
              </a:rPr>
              <a:t>- </a:t>
            </a:r>
            <a:r>
              <a:rPr sz="1800" spc="-5" dirty="0">
                <a:latin typeface="Arial Black"/>
                <a:cs typeface="Arial Black"/>
              </a:rPr>
              <a:t>Other </a:t>
            </a:r>
            <a:r>
              <a:rPr sz="1800" dirty="0">
                <a:latin typeface="Arial Black"/>
                <a:cs typeface="Arial Black"/>
              </a:rPr>
              <a:t>competitors </a:t>
            </a:r>
            <a:r>
              <a:rPr sz="1800" spc="-15" dirty="0">
                <a:latin typeface="Arial Black"/>
                <a:cs typeface="Arial Black"/>
              </a:rPr>
              <a:t>for  </a:t>
            </a:r>
            <a:r>
              <a:rPr sz="1800" spc="-5" dirty="0">
                <a:latin typeface="Arial Black"/>
                <a:cs typeface="Arial Black"/>
              </a:rPr>
              <a:t>the  </a:t>
            </a:r>
            <a:r>
              <a:rPr sz="1800" dirty="0">
                <a:latin typeface="Arial Black"/>
                <a:cs typeface="Arial Black"/>
              </a:rPr>
              <a:t>disposable income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9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customer</a:t>
            </a:r>
            <a:endParaRPr sz="1800">
              <a:latin typeface="Arial Black"/>
              <a:cs typeface="Arial Black"/>
            </a:endParaRPr>
          </a:p>
          <a:p>
            <a:pPr marL="237490">
              <a:lnSpc>
                <a:spcPct val="100000"/>
              </a:lnSpc>
              <a:spcBef>
                <a:spcPts val="1800"/>
              </a:spcBef>
            </a:pPr>
            <a:r>
              <a:rPr sz="1900" i="1" spc="-60" dirty="0">
                <a:solidFill>
                  <a:srgbClr val="006FC0"/>
                </a:solidFill>
                <a:latin typeface="Arial Black"/>
                <a:cs typeface="Arial Black"/>
              </a:rPr>
              <a:t>Benefit</a:t>
            </a:r>
            <a:r>
              <a:rPr sz="1900" i="1" spc="-4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900" i="1" spc="-65" dirty="0">
                <a:solidFill>
                  <a:srgbClr val="006FC0"/>
                </a:solidFill>
                <a:latin typeface="Arial Black"/>
                <a:cs typeface="Arial Black"/>
              </a:rPr>
              <a:t>Provided: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50847" y="6084836"/>
            <a:ext cx="7205980" cy="0"/>
          </a:xfrm>
          <a:custGeom>
            <a:avLst/>
            <a:gdLst/>
            <a:ahLst/>
            <a:cxnLst/>
            <a:rect l="l" t="t" r="r" b="b"/>
            <a:pathLst>
              <a:path w="7205980">
                <a:moveTo>
                  <a:pt x="0" y="0"/>
                </a:moveTo>
                <a:lnTo>
                  <a:pt x="720547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65757" y="5355437"/>
            <a:ext cx="1570355" cy="68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1955">
              <a:lnSpc>
                <a:spcPct val="120000"/>
              </a:lnSpc>
              <a:spcBef>
                <a:spcPts val="100"/>
              </a:spcBef>
            </a:pPr>
            <a:r>
              <a:rPr sz="1800" spc="5" dirty="0">
                <a:latin typeface="Arial Black"/>
                <a:cs typeface="Arial Black"/>
              </a:rPr>
              <a:t>Brand  </a:t>
            </a:r>
            <a:r>
              <a:rPr sz="1800" dirty="0">
                <a:latin typeface="Arial Black"/>
                <a:cs typeface="Arial Black"/>
              </a:rPr>
              <a:t>Compe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ito</a:t>
            </a:r>
            <a:r>
              <a:rPr sz="1800" spc="5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67961" y="5355437"/>
            <a:ext cx="1570355" cy="68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9390">
              <a:lnSpc>
                <a:spcPct val="120000"/>
              </a:lnSpc>
              <a:spcBef>
                <a:spcPts val="100"/>
              </a:spcBef>
            </a:pPr>
            <a:r>
              <a:rPr sz="1800" spc="15" dirty="0">
                <a:latin typeface="Arial Black"/>
                <a:cs typeface="Arial Black"/>
              </a:rPr>
              <a:t>Category  </a:t>
            </a:r>
            <a:r>
              <a:rPr sz="1800" dirty="0">
                <a:latin typeface="Arial Black"/>
                <a:cs typeface="Arial Black"/>
              </a:rPr>
              <a:t>Compe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ito</a:t>
            </a:r>
            <a:r>
              <a:rPr sz="1800" spc="5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70040" y="5355437"/>
            <a:ext cx="1570355" cy="68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3210">
              <a:lnSpc>
                <a:spcPct val="12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Generic  Compe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ito</a:t>
            </a:r>
            <a:r>
              <a:rPr sz="1800" spc="5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78579" y="6252970"/>
            <a:ext cx="1591055" cy="513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10025" y="6302755"/>
            <a:ext cx="1308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Self</a:t>
            </a:r>
            <a:r>
              <a:rPr sz="1800" spc="1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Study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8258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</a:t>
            </a:r>
            <a:r>
              <a:rPr spc="-60" dirty="0"/>
              <a:t> </a:t>
            </a:r>
            <a:r>
              <a:rPr dirty="0"/>
              <a:t>Publics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3490" y="3017646"/>
            <a:ext cx="3679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5010" algn="l"/>
                <a:tab pos="2339975" algn="l"/>
                <a:tab pos="3411220" algn="l"/>
              </a:tabLst>
            </a:pPr>
            <a:r>
              <a:rPr sz="1800" dirty="0">
                <a:latin typeface="Arial Black"/>
                <a:cs typeface="Arial Black"/>
              </a:rPr>
              <a:t>t</a:t>
            </a:r>
            <a:r>
              <a:rPr sz="1800" spc="5" dirty="0">
                <a:latin typeface="Arial Black"/>
                <a:cs typeface="Arial Black"/>
              </a:rPr>
              <a:t>h</a:t>
            </a:r>
            <a:r>
              <a:rPr sz="1800" dirty="0">
                <a:latin typeface="Arial Black"/>
                <a:cs typeface="Arial Black"/>
              </a:rPr>
              <a:t>e	company</a:t>
            </a:r>
            <a:r>
              <a:rPr sz="1800" spc="-45" dirty="0">
                <a:latin typeface="Arial Black"/>
                <a:cs typeface="Arial Black"/>
              </a:rPr>
              <a:t>’</a:t>
            </a:r>
            <a:r>
              <a:rPr sz="1800" dirty="0">
                <a:latin typeface="Arial Black"/>
                <a:cs typeface="Arial Black"/>
              </a:rPr>
              <a:t>s	</a:t>
            </a:r>
            <a:r>
              <a:rPr sz="1800" spc="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bili</a:t>
            </a:r>
            <a:r>
              <a:rPr sz="1800" spc="-1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y	</a:t>
            </a:r>
            <a:r>
              <a:rPr sz="1800" spc="5" dirty="0">
                <a:latin typeface="Arial Black"/>
                <a:cs typeface="Arial Black"/>
              </a:rPr>
              <a:t>to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3490" y="3292362"/>
            <a:ext cx="1449070" cy="105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800" dirty="0">
                <a:latin typeface="Arial Black"/>
                <a:cs typeface="Arial Black"/>
              </a:rPr>
              <a:t>obtain  </a:t>
            </a:r>
            <a:r>
              <a:rPr sz="1800" b="1" spc="-5" dirty="0">
                <a:latin typeface="Arial"/>
                <a:cs typeface="Arial"/>
              </a:rPr>
              <a:t>investment  stoc</a:t>
            </a:r>
            <a:r>
              <a:rPr sz="1800" b="1" spc="-15" dirty="0">
                <a:latin typeface="Arial"/>
                <a:cs typeface="Arial"/>
              </a:rPr>
              <a:t>k</a:t>
            </a:r>
            <a:r>
              <a:rPr sz="1800" b="1" spc="5" dirty="0">
                <a:latin typeface="Arial"/>
                <a:cs typeface="Arial"/>
              </a:rPr>
              <a:t>ho</a:t>
            </a:r>
            <a:r>
              <a:rPr sz="1800" b="1" dirty="0">
                <a:latin typeface="Arial"/>
                <a:cs typeface="Arial"/>
              </a:rPr>
              <a:t>l</a:t>
            </a:r>
            <a:r>
              <a:rPr sz="1800" b="1" spc="5" dirty="0">
                <a:latin typeface="Arial"/>
                <a:cs typeface="Arial"/>
              </a:rPr>
              <a:t>d</a:t>
            </a:r>
            <a:r>
              <a:rPr sz="1800" b="1" spc="-5" dirty="0">
                <a:latin typeface="Arial"/>
                <a:cs typeface="Arial"/>
              </a:rPr>
              <a:t>e</a:t>
            </a:r>
            <a:r>
              <a:rPr sz="1800" b="1" spc="-15" dirty="0">
                <a:latin typeface="Arial"/>
                <a:cs typeface="Arial"/>
              </a:rPr>
              <a:t>r</a:t>
            </a:r>
            <a:r>
              <a:rPr sz="1800" b="1" spc="-5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18410" y="3292362"/>
            <a:ext cx="1283335" cy="10541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800" spc="-5" dirty="0">
                <a:latin typeface="Arial Black"/>
                <a:cs typeface="Arial Black"/>
              </a:rPr>
              <a:t>funds.</a:t>
            </a:r>
            <a:endParaRPr sz="1800">
              <a:latin typeface="Arial Black"/>
              <a:cs typeface="Arial Black"/>
            </a:endParaRPr>
          </a:p>
          <a:p>
            <a:pPr marL="342900">
              <a:lnSpc>
                <a:spcPct val="100000"/>
              </a:lnSpc>
              <a:spcBef>
                <a:spcPts val="540"/>
              </a:spcBef>
            </a:pPr>
            <a:r>
              <a:rPr sz="1800" b="1" spc="-5" dirty="0">
                <a:latin typeface="Arial"/>
                <a:cs typeface="Arial"/>
              </a:rPr>
              <a:t>houses,</a:t>
            </a:r>
            <a:endParaRPr sz="1800">
              <a:latin typeface="Arial"/>
              <a:cs typeface="Arial"/>
            </a:endParaRPr>
          </a:p>
          <a:p>
            <a:pPr marL="277495">
              <a:lnSpc>
                <a:spcPct val="100000"/>
              </a:lnSpc>
              <a:spcBef>
                <a:spcPts val="540"/>
              </a:spcBef>
              <a:tabLst>
                <a:tab pos="927100" algn="l"/>
              </a:tabLst>
            </a:pPr>
            <a:r>
              <a:rPr sz="1800" b="1" spc="-10" dirty="0">
                <a:latin typeface="Arial"/>
                <a:cs typeface="Arial"/>
              </a:rPr>
              <a:t>ar</a:t>
            </a:r>
            <a:r>
              <a:rPr sz="1800" b="1" spc="-5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	the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57320" y="3292362"/>
            <a:ext cx="774700" cy="10541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635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r>
              <a:rPr sz="1800" b="1" spc="-15" dirty="0">
                <a:latin typeface="Arial"/>
                <a:cs typeface="Arial"/>
              </a:rPr>
              <a:t>a</a:t>
            </a:r>
            <a:r>
              <a:rPr sz="1800" b="1" spc="-5" dirty="0">
                <a:latin typeface="Arial"/>
                <a:cs typeface="Arial"/>
              </a:rPr>
              <a:t>nk</a:t>
            </a:r>
            <a:r>
              <a:rPr sz="1800" b="1" spc="-15" dirty="0">
                <a:latin typeface="Arial"/>
                <a:cs typeface="Arial"/>
              </a:rPr>
              <a:t>s</a:t>
            </a:r>
            <a:r>
              <a:rPr sz="1800" b="1" dirty="0">
                <a:latin typeface="Arial"/>
                <a:cs typeface="Arial"/>
              </a:rPr>
              <a:t>,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40"/>
              </a:spcBef>
            </a:pP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nd</a:t>
            </a:r>
            <a:endParaRPr sz="18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540"/>
              </a:spcBef>
            </a:pPr>
            <a:r>
              <a:rPr sz="1800" b="1" spc="-5" dirty="0">
                <a:latin typeface="Arial"/>
                <a:cs typeface="Arial"/>
              </a:rPr>
              <a:t>m</a:t>
            </a:r>
            <a:r>
              <a:rPr sz="1800" b="1" spc="-1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j</a:t>
            </a:r>
            <a:r>
              <a:rPr sz="1800" b="1" spc="5" dirty="0">
                <a:latin typeface="Arial"/>
                <a:cs typeface="Arial"/>
              </a:rPr>
              <a:t>o</a:t>
            </a:r>
            <a:r>
              <a:rPr sz="1800" b="1" spc="-5" dirty="0"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3490" y="4389501"/>
            <a:ext cx="18821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financial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publics.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0590" y="4910537"/>
            <a:ext cx="402018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SzPct val="94736"/>
              <a:buFont typeface="Symbol"/>
              <a:buChar char=""/>
              <a:tabLst>
                <a:tab pos="354965" algn="l"/>
                <a:tab pos="355600" algn="l"/>
                <a:tab pos="1303655" algn="l"/>
                <a:tab pos="2402205" algn="l"/>
                <a:tab pos="3271520" algn="l"/>
              </a:tabLst>
            </a:pPr>
            <a:r>
              <a:rPr sz="1900" i="1" spc="-90" dirty="0">
                <a:solidFill>
                  <a:srgbClr val="6F2F9F"/>
                </a:solidFill>
                <a:latin typeface="Arial Black"/>
                <a:cs typeface="Arial Black"/>
              </a:rPr>
              <a:t>M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edia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publ</a:t>
            </a:r>
            <a:r>
              <a:rPr sz="1900" i="1" spc="-50" dirty="0">
                <a:solidFill>
                  <a:srgbClr val="6F2F9F"/>
                </a:solidFill>
                <a:latin typeface="Arial Black"/>
                <a:cs typeface="Arial Black"/>
              </a:rPr>
              <a:t>i</a:t>
            </a: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cs</a:t>
            </a:r>
            <a:r>
              <a:rPr sz="1900" i="1" dirty="0">
                <a:solidFill>
                  <a:srgbClr val="6F2F9F"/>
                </a:solidFill>
                <a:latin typeface="Arial Black"/>
                <a:cs typeface="Arial Black"/>
              </a:rPr>
              <a:t>	</a:t>
            </a:r>
            <a:r>
              <a:rPr sz="1800" dirty="0">
                <a:latin typeface="Arial Black"/>
                <a:cs typeface="Arial Black"/>
              </a:rPr>
              <a:t>ca</a:t>
            </a:r>
            <a:r>
              <a:rPr sz="1800" spc="75" dirty="0">
                <a:latin typeface="Arial Black"/>
                <a:cs typeface="Arial Black"/>
              </a:rPr>
              <a:t>r</a:t>
            </a:r>
            <a:r>
              <a:rPr sz="1800" spc="9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y	</a:t>
            </a:r>
            <a:r>
              <a:rPr sz="1800" spc="-15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ew</a:t>
            </a:r>
            <a:r>
              <a:rPr sz="1800" spc="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53490" y="5265496"/>
            <a:ext cx="36798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6555" algn="l"/>
                <a:tab pos="2623820" algn="l"/>
              </a:tabLst>
            </a:pPr>
            <a:r>
              <a:rPr sz="1800" spc="-45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tu</a:t>
            </a:r>
            <a:r>
              <a:rPr sz="1800" spc="3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es,	</a:t>
            </a:r>
            <a:r>
              <a:rPr sz="1800" spc="-5" dirty="0">
                <a:latin typeface="Arial Black"/>
                <a:cs typeface="Arial Black"/>
              </a:rPr>
              <a:t>an</a:t>
            </a:r>
            <a:r>
              <a:rPr sz="1800" dirty="0">
                <a:latin typeface="Arial Black"/>
                <a:cs typeface="Arial Black"/>
              </a:rPr>
              <a:t>d	editorial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3490" y="5540451"/>
            <a:ext cx="3678554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option. </a:t>
            </a:r>
            <a:r>
              <a:rPr sz="1800" b="1" spc="-5" dirty="0">
                <a:latin typeface="Arial"/>
                <a:cs typeface="Arial"/>
              </a:rPr>
              <a:t>Newspapers, magazines,  </a:t>
            </a:r>
            <a:r>
              <a:rPr sz="1800" b="1" dirty="0">
                <a:latin typeface="Arial"/>
                <a:cs typeface="Arial"/>
              </a:rPr>
              <a:t>and </a:t>
            </a:r>
            <a:r>
              <a:rPr sz="1800" b="1" spc="-5" dirty="0">
                <a:latin typeface="Arial"/>
                <a:cs typeface="Arial"/>
              </a:rPr>
              <a:t>radio-television stations </a:t>
            </a:r>
            <a:r>
              <a:rPr sz="1800" b="1" spc="-10" dirty="0">
                <a:latin typeface="Arial"/>
                <a:cs typeface="Arial"/>
              </a:rPr>
              <a:t>are  </a:t>
            </a:r>
            <a:r>
              <a:rPr sz="1800" b="1" dirty="0">
                <a:latin typeface="Arial"/>
                <a:cs typeface="Arial"/>
              </a:rPr>
              <a:t>included in this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group.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0590" y="896492"/>
            <a:ext cx="7960995" cy="208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0825" marR="5080" algn="just">
              <a:lnSpc>
                <a:spcPct val="125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A public is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any </a:t>
            </a:r>
            <a:r>
              <a:rPr sz="1800" spc="10" dirty="0">
                <a:solidFill>
                  <a:srgbClr val="6F2F9F"/>
                </a:solidFill>
                <a:latin typeface="Arial Black"/>
                <a:cs typeface="Arial Black"/>
              </a:rPr>
              <a:t>group </a:t>
            </a:r>
            <a:r>
              <a:rPr sz="1800" spc="-15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has an </a:t>
            </a:r>
            <a:r>
              <a:rPr sz="1800" dirty="0">
                <a:latin typeface="Arial Black"/>
                <a:cs typeface="Arial Black"/>
              </a:rPr>
              <a:t>actual </a:t>
            </a:r>
            <a:r>
              <a:rPr sz="1800" spc="-5" dirty="0">
                <a:latin typeface="Arial Black"/>
                <a:cs typeface="Arial Black"/>
              </a:rPr>
              <a:t>or potential </a:t>
            </a:r>
            <a:r>
              <a:rPr sz="1800" dirty="0">
                <a:latin typeface="Arial Black"/>
                <a:cs typeface="Arial Black"/>
              </a:rPr>
              <a:t>interest  in </a:t>
            </a:r>
            <a:r>
              <a:rPr sz="1800" spc="-5" dirty="0">
                <a:latin typeface="Arial Black"/>
                <a:cs typeface="Arial Black"/>
              </a:rPr>
              <a:t>or impact on an </a:t>
            </a:r>
            <a:r>
              <a:rPr sz="1800" spc="-10" dirty="0">
                <a:latin typeface="Arial Black"/>
                <a:cs typeface="Arial Black"/>
              </a:rPr>
              <a:t>organization’s </a:t>
            </a:r>
            <a:r>
              <a:rPr sz="1800" dirty="0">
                <a:latin typeface="Arial Black"/>
                <a:cs typeface="Arial Black"/>
              </a:rPr>
              <a:t>ability </a:t>
            </a:r>
            <a:r>
              <a:rPr sz="1800" spc="-5" dirty="0">
                <a:latin typeface="Arial Black"/>
                <a:cs typeface="Arial Black"/>
              </a:rPr>
              <a:t>to </a:t>
            </a:r>
            <a:r>
              <a:rPr sz="1800" spc="-20" dirty="0">
                <a:solidFill>
                  <a:srgbClr val="FF0000"/>
                </a:solidFill>
                <a:latin typeface="Arial Black"/>
                <a:cs typeface="Arial Black"/>
              </a:rPr>
              <a:t>achieve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its 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objectives.</a:t>
            </a:r>
            <a:endParaRPr sz="1800">
              <a:latin typeface="Arial Black"/>
              <a:cs typeface="Arial Black"/>
            </a:endParaRPr>
          </a:p>
          <a:p>
            <a:pPr marL="250825" algn="just">
              <a:lnSpc>
                <a:spcPct val="100000"/>
              </a:lnSpc>
              <a:spcBef>
                <a:spcPts val="1345"/>
              </a:spcBef>
            </a:pPr>
            <a:r>
              <a:rPr sz="1800" spc="10" dirty="0">
                <a:latin typeface="Arial Black"/>
                <a:cs typeface="Arial Black"/>
              </a:rPr>
              <a:t>There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20" dirty="0">
                <a:latin typeface="Arial Black"/>
                <a:cs typeface="Arial Black"/>
              </a:rPr>
              <a:t>seven </a:t>
            </a:r>
            <a:r>
              <a:rPr sz="1800" dirty="0">
                <a:latin typeface="Arial Black"/>
                <a:cs typeface="Arial Black"/>
              </a:rPr>
              <a:t>types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publics: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Arial Black"/>
              <a:cs typeface="Arial Black"/>
            </a:endParaRPr>
          </a:p>
          <a:p>
            <a:pPr marL="355600" indent="-342900">
              <a:lnSpc>
                <a:spcPct val="100000"/>
              </a:lnSpc>
              <a:buSzPct val="94736"/>
              <a:buFont typeface="Symbol"/>
              <a:buChar char=""/>
              <a:tabLst>
                <a:tab pos="354965" algn="l"/>
                <a:tab pos="355600" algn="l"/>
                <a:tab pos="1724025" algn="l"/>
                <a:tab pos="2852420" algn="l"/>
              </a:tabLst>
            </a:pP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Financial	publics	</a:t>
            </a:r>
            <a:r>
              <a:rPr sz="1800" spc="-5" dirty="0">
                <a:latin typeface="Arial Black"/>
                <a:cs typeface="Arial Black"/>
              </a:rPr>
              <a:t>influence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879594" y="2605785"/>
            <a:ext cx="4057650" cy="3622040"/>
            <a:chOff x="4879594" y="2605785"/>
            <a:chExt cx="4057650" cy="3622040"/>
          </a:xfrm>
        </p:grpSpPr>
        <p:sp>
          <p:nvSpPr>
            <p:cNvPr id="15" name="object 15"/>
            <p:cNvSpPr/>
            <p:nvPr/>
          </p:nvSpPr>
          <p:spPr>
            <a:xfrm>
              <a:off x="4885944" y="3762755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3" y="0"/>
                  </a:moveTo>
                  <a:lnTo>
                    <a:pt x="0" y="316992"/>
                  </a:lnTo>
                  <a:lnTo>
                    <a:pt x="0" y="1024128"/>
                  </a:lnTo>
                  <a:lnTo>
                    <a:pt x="633983" y="1341120"/>
                  </a:lnTo>
                  <a:lnTo>
                    <a:pt x="1267967" y="1024128"/>
                  </a:lnTo>
                  <a:lnTo>
                    <a:pt x="1267967" y="316992"/>
                  </a:lnTo>
                  <a:lnTo>
                    <a:pt x="633983" y="0"/>
                  </a:lnTo>
                  <a:close/>
                </a:path>
              </a:pathLst>
            </a:custGeom>
            <a:solidFill>
              <a:srgbClr val="E99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85944" y="3762755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3" y="0"/>
                  </a:moveTo>
                  <a:lnTo>
                    <a:pt x="1267967" y="316992"/>
                  </a:lnTo>
                  <a:lnTo>
                    <a:pt x="1267967" y="1024128"/>
                  </a:lnTo>
                  <a:lnTo>
                    <a:pt x="633983" y="1341120"/>
                  </a:lnTo>
                  <a:lnTo>
                    <a:pt x="0" y="1024128"/>
                  </a:lnTo>
                  <a:lnTo>
                    <a:pt x="0" y="316992"/>
                  </a:lnTo>
                  <a:lnTo>
                    <a:pt x="633983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82412" y="4879847"/>
              <a:ext cx="1266825" cy="1341120"/>
            </a:xfrm>
            <a:custGeom>
              <a:avLst/>
              <a:gdLst/>
              <a:ahLst/>
              <a:cxnLst/>
              <a:rect l="l" t="t" r="r" b="b"/>
              <a:pathLst>
                <a:path w="1266825" h="1341120">
                  <a:moveTo>
                    <a:pt x="633222" y="0"/>
                  </a:moveTo>
                  <a:lnTo>
                    <a:pt x="0" y="316610"/>
                  </a:lnTo>
                  <a:lnTo>
                    <a:pt x="0" y="1024508"/>
                  </a:lnTo>
                  <a:lnTo>
                    <a:pt x="633222" y="1341120"/>
                  </a:lnTo>
                  <a:lnTo>
                    <a:pt x="1266443" y="1024508"/>
                  </a:lnTo>
                  <a:lnTo>
                    <a:pt x="1266443" y="316610"/>
                  </a:lnTo>
                  <a:lnTo>
                    <a:pt x="633222" y="0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82412" y="4879847"/>
              <a:ext cx="1266825" cy="1341120"/>
            </a:xfrm>
            <a:custGeom>
              <a:avLst/>
              <a:gdLst/>
              <a:ahLst/>
              <a:cxnLst/>
              <a:rect l="l" t="t" r="r" b="b"/>
              <a:pathLst>
                <a:path w="1266825" h="1341120">
                  <a:moveTo>
                    <a:pt x="633222" y="0"/>
                  </a:moveTo>
                  <a:lnTo>
                    <a:pt x="1266443" y="316610"/>
                  </a:lnTo>
                  <a:lnTo>
                    <a:pt x="1266443" y="1024508"/>
                  </a:lnTo>
                  <a:lnTo>
                    <a:pt x="633222" y="1341120"/>
                  </a:lnTo>
                  <a:lnTo>
                    <a:pt x="0" y="1024508"/>
                  </a:lnTo>
                  <a:lnTo>
                    <a:pt x="0" y="316610"/>
                  </a:lnTo>
                  <a:lnTo>
                    <a:pt x="633222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66204" y="2612135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4" y="0"/>
                  </a:moveTo>
                  <a:lnTo>
                    <a:pt x="0" y="316991"/>
                  </a:lnTo>
                  <a:lnTo>
                    <a:pt x="0" y="1024127"/>
                  </a:lnTo>
                  <a:lnTo>
                    <a:pt x="633984" y="1341120"/>
                  </a:lnTo>
                  <a:lnTo>
                    <a:pt x="1267968" y="1024127"/>
                  </a:lnTo>
                  <a:lnTo>
                    <a:pt x="1267968" y="316991"/>
                  </a:lnTo>
                  <a:lnTo>
                    <a:pt x="63398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66204" y="2612135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4" y="0"/>
                  </a:moveTo>
                  <a:lnTo>
                    <a:pt x="1267968" y="316991"/>
                  </a:lnTo>
                  <a:lnTo>
                    <a:pt x="1267968" y="1024127"/>
                  </a:lnTo>
                  <a:lnTo>
                    <a:pt x="633984" y="1341120"/>
                  </a:lnTo>
                  <a:lnTo>
                    <a:pt x="0" y="1024127"/>
                  </a:lnTo>
                  <a:lnTo>
                    <a:pt x="0" y="316991"/>
                  </a:lnTo>
                  <a:lnTo>
                    <a:pt x="633984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62672" y="3710939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3" y="0"/>
                  </a:moveTo>
                  <a:lnTo>
                    <a:pt x="0" y="316992"/>
                  </a:lnTo>
                  <a:lnTo>
                    <a:pt x="0" y="1024128"/>
                  </a:lnTo>
                  <a:lnTo>
                    <a:pt x="633983" y="1341120"/>
                  </a:lnTo>
                  <a:lnTo>
                    <a:pt x="1267968" y="1024128"/>
                  </a:lnTo>
                  <a:lnTo>
                    <a:pt x="1267968" y="316992"/>
                  </a:lnTo>
                  <a:lnTo>
                    <a:pt x="633983" y="0"/>
                  </a:lnTo>
                  <a:close/>
                </a:path>
              </a:pathLst>
            </a:custGeom>
            <a:solidFill>
              <a:srgbClr val="DD9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62672" y="3710939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3" y="0"/>
                  </a:moveTo>
                  <a:lnTo>
                    <a:pt x="1267968" y="316992"/>
                  </a:lnTo>
                  <a:lnTo>
                    <a:pt x="1267968" y="1024128"/>
                  </a:lnTo>
                  <a:lnTo>
                    <a:pt x="633983" y="1341120"/>
                  </a:lnTo>
                  <a:lnTo>
                    <a:pt x="0" y="1024128"/>
                  </a:lnTo>
                  <a:lnTo>
                    <a:pt x="0" y="316992"/>
                  </a:lnTo>
                  <a:lnTo>
                    <a:pt x="633983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74308" y="3762755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4" y="0"/>
                  </a:moveTo>
                  <a:lnTo>
                    <a:pt x="0" y="316992"/>
                  </a:lnTo>
                  <a:lnTo>
                    <a:pt x="0" y="1024128"/>
                  </a:lnTo>
                  <a:lnTo>
                    <a:pt x="633984" y="1341120"/>
                  </a:lnTo>
                  <a:lnTo>
                    <a:pt x="1267967" y="1024128"/>
                  </a:lnTo>
                  <a:lnTo>
                    <a:pt x="1267967" y="316992"/>
                  </a:lnTo>
                  <a:lnTo>
                    <a:pt x="633984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74308" y="3762755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4" y="0"/>
                  </a:moveTo>
                  <a:lnTo>
                    <a:pt x="1267967" y="316992"/>
                  </a:lnTo>
                  <a:lnTo>
                    <a:pt x="1267967" y="1024128"/>
                  </a:lnTo>
                  <a:lnTo>
                    <a:pt x="633984" y="1341120"/>
                  </a:lnTo>
                  <a:lnTo>
                    <a:pt x="0" y="1024128"/>
                  </a:lnTo>
                  <a:lnTo>
                    <a:pt x="0" y="316992"/>
                  </a:lnTo>
                  <a:lnTo>
                    <a:pt x="633984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77840" y="2647187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4" y="0"/>
                  </a:moveTo>
                  <a:lnTo>
                    <a:pt x="0" y="316991"/>
                  </a:lnTo>
                  <a:lnTo>
                    <a:pt x="0" y="1024128"/>
                  </a:lnTo>
                  <a:lnTo>
                    <a:pt x="633984" y="1341120"/>
                  </a:lnTo>
                  <a:lnTo>
                    <a:pt x="1267967" y="1024128"/>
                  </a:lnTo>
                  <a:lnTo>
                    <a:pt x="1267967" y="316991"/>
                  </a:lnTo>
                  <a:lnTo>
                    <a:pt x="633984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77840" y="2647187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4" y="0"/>
                  </a:moveTo>
                  <a:lnTo>
                    <a:pt x="1267967" y="316991"/>
                  </a:lnTo>
                  <a:lnTo>
                    <a:pt x="1267967" y="1024128"/>
                  </a:lnTo>
                  <a:lnTo>
                    <a:pt x="633984" y="1341120"/>
                  </a:lnTo>
                  <a:lnTo>
                    <a:pt x="0" y="1024128"/>
                  </a:lnTo>
                  <a:lnTo>
                    <a:pt x="0" y="316991"/>
                  </a:lnTo>
                  <a:lnTo>
                    <a:pt x="633984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10400" y="4879847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3" y="0"/>
                  </a:moveTo>
                  <a:lnTo>
                    <a:pt x="0" y="316991"/>
                  </a:lnTo>
                  <a:lnTo>
                    <a:pt x="0" y="1024127"/>
                  </a:lnTo>
                  <a:lnTo>
                    <a:pt x="633983" y="1341120"/>
                  </a:lnTo>
                  <a:lnTo>
                    <a:pt x="1267968" y="1024127"/>
                  </a:lnTo>
                  <a:lnTo>
                    <a:pt x="1267968" y="316991"/>
                  </a:lnTo>
                  <a:lnTo>
                    <a:pt x="633983" y="0"/>
                  </a:lnTo>
                  <a:close/>
                </a:path>
              </a:pathLst>
            </a:custGeom>
            <a:solidFill>
              <a:srgbClr val="F33C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010400" y="4879847"/>
              <a:ext cx="1268095" cy="1341120"/>
            </a:xfrm>
            <a:custGeom>
              <a:avLst/>
              <a:gdLst/>
              <a:ahLst/>
              <a:cxnLst/>
              <a:rect l="l" t="t" r="r" b="b"/>
              <a:pathLst>
                <a:path w="1268095" h="1341120">
                  <a:moveTo>
                    <a:pt x="633983" y="0"/>
                  </a:moveTo>
                  <a:lnTo>
                    <a:pt x="1267968" y="316991"/>
                  </a:lnTo>
                  <a:lnTo>
                    <a:pt x="1267968" y="1024127"/>
                  </a:lnTo>
                  <a:lnTo>
                    <a:pt x="633983" y="1341120"/>
                  </a:lnTo>
                  <a:lnTo>
                    <a:pt x="0" y="1024127"/>
                  </a:lnTo>
                  <a:lnTo>
                    <a:pt x="0" y="316991"/>
                  </a:lnTo>
                  <a:lnTo>
                    <a:pt x="633983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19472" y="4059935"/>
              <a:ext cx="1299972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64836" y="4364735"/>
              <a:ext cx="765048" cy="457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035677" y="4050309"/>
            <a:ext cx="10064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marR="5080" indent="-245745">
              <a:lnSpc>
                <a:spcPct val="125000"/>
              </a:lnSpc>
              <a:spcBef>
                <a:spcPts val="100"/>
              </a:spcBef>
            </a:pPr>
            <a:r>
              <a:rPr sz="1600" b="1" spc="-10" dirty="0">
                <a:latin typeface="Liberation Sans Narrow"/>
                <a:cs typeface="Liberation Sans Narrow"/>
              </a:rPr>
              <a:t>G</a:t>
            </a:r>
            <a:r>
              <a:rPr sz="1600" b="1" spc="-5" dirty="0">
                <a:latin typeface="Liberation Sans Narrow"/>
                <a:cs typeface="Liberation Sans Narrow"/>
              </a:rPr>
              <a:t>o</a:t>
            </a:r>
            <a:r>
              <a:rPr sz="1600" b="1" spc="-10" dirty="0">
                <a:latin typeface="Liberation Sans Narrow"/>
                <a:cs typeface="Liberation Sans Narrow"/>
              </a:rPr>
              <a:t>v</a:t>
            </a:r>
            <a:r>
              <a:rPr sz="1600" b="1" dirty="0">
                <a:latin typeface="Liberation Sans Narrow"/>
                <a:cs typeface="Liberation Sans Narrow"/>
              </a:rPr>
              <a:t>e</a:t>
            </a:r>
            <a:r>
              <a:rPr sz="1600" b="1" spc="-10" dirty="0">
                <a:latin typeface="Liberation Sans Narrow"/>
                <a:cs typeface="Liberation Sans Narrow"/>
              </a:rPr>
              <a:t>r</a:t>
            </a:r>
            <a:r>
              <a:rPr sz="1600" b="1" spc="-5" dirty="0">
                <a:latin typeface="Liberation Sans Narrow"/>
                <a:cs typeface="Liberation Sans Narrow"/>
              </a:rPr>
              <a:t>nm</a:t>
            </a:r>
            <a:r>
              <a:rPr sz="1600" b="1" spc="-10" dirty="0">
                <a:latin typeface="Liberation Sans Narrow"/>
                <a:cs typeface="Liberation Sans Narrow"/>
              </a:rPr>
              <a:t>e</a:t>
            </a:r>
            <a:r>
              <a:rPr sz="1600" b="1" dirty="0">
                <a:latin typeface="Liberation Sans Narrow"/>
                <a:cs typeface="Liberation Sans Narrow"/>
              </a:rPr>
              <a:t>n</a:t>
            </a:r>
            <a:r>
              <a:rPr sz="1600" b="1" spc="-5" dirty="0">
                <a:latin typeface="Liberation Sans Narrow"/>
                <a:cs typeface="Liberation Sans Narrow"/>
              </a:rPr>
              <a:t>t  public</a:t>
            </a:r>
            <a:endParaRPr sz="1600">
              <a:latin typeface="Liberation Sans Narrow"/>
              <a:cs typeface="Liberation Sans Narrow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229856" y="2924555"/>
            <a:ext cx="800100" cy="762000"/>
            <a:chOff x="7229856" y="2924555"/>
            <a:chExt cx="800100" cy="762000"/>
          </a:xfrm>
        </p:grpSpPr>
        <p:sp>
          <p:nvSpPr>
            <p:cNvPr id="33" name="object 33"/>
            <p:cNvSpPr/>
            <p:nvPr/>
          </p:nvSpPr>
          <p:spPr>
            <a:xfrm>
              <a:off x="7239000" y="2924555"/>
              <a:ext cx="790955" cy="457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229856" y="3229355"/>
              <a:ext cx="765048" cy="457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345806" y="2914929"/>
            <a:ext cx="5162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25000"/>
              </a:lnSpc>
              <a:spcBef>
                <a:spcPts val="100"/>
              </a:spcBef>
            </a:pPr>
            <a:r>
              <a:rPr sz="1600" b="1" spc="-10" dirty="0">
                <a:latin typeface="Liberation Sans Narrow"/>
                <a:cs typeface="Liberation Sans Narrow"/>
              </a:rPr>
              <a:t>M</a:t>
            </a:r>
            <a:r>
              <a:rPr sz="1600" b="1" spc="-5" dirty="0">
                <a:latin typeface="Liberation Sans Narrow"/>
                <a:cs typeface="Liberation Sans Narrow"/>
              </a:rPr>
              <a:t>edia  p</a:t>
            </a:r>
            <a:r>
              <a:rPr sz="1600" b="1" dirty="0">
                <a:latin typeface="Liberation Sans Narrow"/>
                <a:cs typeface="Liberation Sans Narrow"/>
              </a:rPr>
              <a:t>u</a:t>
            </a:r>
            <a:r>
              <a:rPr sz="1600" b="1" spc="-5" dirty="0">
                <a:latin typeface="Liberation Sans Narrow"/>
                <a:cs typeface="Liberation Sans Narrow"/>
              </a:rPr>
              <a:t>blic</a:t>
            </a:r>
            <a:endParaRPr sz="1600">
              <a:latin typeface="Liberation Sans Narrow"/>
              <a:cs typeface="Liberation Sans Narrow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217664" y="5173979"/>
            <a:ext cx="920750" cy="762000"/>
            <a:chOff x="7217664" y="5173979"/>
            <a:chExt cx="920750" cy="762000"/>
          </a:xfrm>
        </p:grpSpPr>
        <p:sp>
          <p:nvSpPr>
            <p:cNvPr id="37" name="object 37"/>
            <p:cNvSpPr/>
            <p:nvPr/>
          </p:nvSpPr>
          <p:spPr>
            <a:xfrm>
              <a:off x="7217664" y="5173979"/>
              <a:ext cx="920496" cy="4572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272528" y="5478779"/>
              <a:ext cx="765048" cy="457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7332980" y="5163921"/>
            <a:ext cx="6261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 marR="5080" indent="-55244">
              <a:lnSpc>
                <a:spcPct val="125000"/>
              </a:lnSpc>
              <a:spcBef>
                <a:spcPts val="100"/>
              </a:spcBef>
            </a:pPr>
            <a:r>
              <a:rPr sz="1600" b="1" spc="-10" dirty="0">
                <a:latin typeface="Liberation Sans Narrow"/>
                <a:cs typeface="Liberation Sans Narrow"/>
              </a:rPr>
              <a:t>Internal  </a:t>
            </a:r>
            <a:r>
              <a:rPr sz="1600" b="1" spc="-5" dirty="0">
                <a:latin typeface="Liberation Sans Narrow"/>
                <a:cs typeface="Liberation Sans Narrow"/>
              </a:rPr>
              <a:t>public</a:t>
            </a:r>
            <a:endParaRPr sz="1600">
              <a:latin typeface="Liberation Sans Narrow"/>
              <a:cs typeface="Liberation Sans Narrow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751576" y="2947416"/>
            <a:ext cx="1039494" cy="762000"/>
            <a:chOff x="5751576" y="2947416"/>
            <a:chExt cx="1039494" cy="762000"/>
          </a:xfrm>
        </p:grpSpPr>
        <p:sp>
          <p:nvSpPr>
            <p:cNvPr id="41" name="object 41"/>
            <p:cNvSpPr/>
            <p:nvPr/>
          </p:nvSpPr>
          <p:spPr>
            <a:xfrm>
              <a:off x="5751576" y="2947416"/>
              <a:ext cx="1039368" cy="4572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67400" y="3252216"/>
              <a:ext cx="765048" cy="45719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867146" y="2937789"/>
            <a:ext cx="7473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25000"/>
              </a:lnSpc>
              <a:spcBef>
                <a:spcPts val="100"/>
              </a:spcBef>
            </a:pPr>
            <a:r>
              <a:rPr sz="1600" b="1" spc="-5" dirty="0">
                <a:latin typeface="Liberation Sans Narrow"/>
                <a:cs typeface="Liberation Sans Narrow"/>
              </a:rPr>
              <a:t>Fin</a:t>
            </a:r>
            <a:r>
              <a:rPr sz="1600" b="1" spc="-10" dirty="0">
                <a:latin typeface="Liberation Sans Narrow"/>
                <a:cs typeface="Liberation Sans Narrow"/>
              </a:rPr>
              <a:t>a</a:t>
            </a:r>
            <a:r>
              <a:rPr sz="1600" b="1" dirty="0">
                <a:latin typeface="Liberation Sans Narrow"/>
                <a:cs typeface="Liberation Sans Narrow"/>
              </a:rPr>
              <a:t>n</a:t>
            </a:r>
            <a:r>
              <a:rPr sz="1600" b="1" spc="-10" dirty="0">
                <a:latin typeface="Liberation Sans Narrow"/>
                <a:cs typeface="Liberation Sans Narrow"/>
              </a:rPr>
              <a:t>cial  </a:t>
            </a:r>
            <a:r>
              <a:rPr sz="1600" b="1" spc="-5" dirty="0">
                <a:latin typeface="Liberation Sans Narrow"/>
                <a:cs typeface="Liberation Sans Narrow"/>
              </a:rPr>
              <a:t>public</a:t>
            </a:r>
            <a:endParaRPr sz="1600">
              <a:latin typeface="Liberation Sans Narrow"/>
              <a:cs typeface="Liberation Sans Narrow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772911" y="5173979"/>
            <a:ext cx="939165" cy="762000"/>
            <a:chOff x="5772911" y="5173979"/>
            <a:chExt cx="939165" cy="762000"/>
          </a:xfrm>
        </p:grpSpPr>
        <p:sp>
          <p:nvSpPr>
            <p:cNvPr id="45" name="object 45"/>
            <p:cNvSpPr/>
            <p:nvPr/>
          </p:nvSpPr>
          <p:spPr>
            <a:xfrm>
              <a:off x="5772911" y="5173979"/>
              <a:ext cx="938784" cy="4572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838443" y="5478779"/>
              <a:ext cx="765048" cy="4572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889116" y="5163921"/>
            <a:ext cx="6457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 marR="5080" indent="-66040">
              <a:lnSpc>
                <a:spcPct val="125000"/>
              </a:lnSpc>
              <a:spcBef>
                <a:spcPts val="100"/>
              </a:spcBef>
            </a:pPr>
            <a:r>
              <a:rPr sz="1600" b="1" spc="-10" dirty="0">
                <a:latin typeface="Liberation Sans Narrow"/>
                <a:cs typeface="Liberation Sans Narrow"/>
              </a:rPr>
              <a:t>G</a:t>
            </a:r>
            <a:r>
              <a:rPr sz="1600" b="1" spc="-5" dirty="0">
                <a:latin typeface="Liberation Sans Narrow"/>
                <a:cs typeface="Liberation Sans Narrow"/>
              </a:rPr>
              <a:t>en</a:t>
            </a:r>
            <a:r>
              <a:rPr sz="1600" b="1" dirty="0">
                <a:latin typeface="Liberation Sans Narrow"/>
                <a:cs typeface="Liberation Sans Narrow"/>
              </a:rPr>
              <a:t>e</a:t>
            </a:r>
            <a:r>
              <a:rPr sz="1600" b="1" spc="-10" dirty="0">
                <a:latin typeface="Liberation Sans Narrow"/>
                <a:cs typeface="Liberation Sans Narrow"/>
              </a:rPr>
              <a:t>ral  </a:t>
            </a:r>
            <a:r>
              <a:rPr sz="1600" b="1" spc="-5" dirty="0">
                <a:latin typeface="Liberation Sans Narrow"/>
                <a:cs typeface="Liberation Sans Narrow"/>
              </a:rPr>
              <a:t>public</a:t>
            </a:r>
            <a:endParaRPr sz="1600">
              <a:latin typeface="Liberation Sans Narrow"/>
              <a:cs typeface="Liberation Sans Narrow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923276" y="4062984"/>
            <a:ext cx="782320" cy="762000"/>
            <a:chOff x="7923276" y="4062984"/>
            <a:chExt cx="782320" cy="762000"/>
          </a:xfrm>
        </p:grpSpPr>
        <p:sp>
          <p:nvSpPr>
            <p:cNvPr id="49" name="object 49"/>
            <p:cNvSpPr/>
            <p:nvPr/>
          </p:nvSpPr>
          <p:spPr>
            <a:xfrm>
              <a:off x="7950708" y="4062984"/>
              <a:ext cx="754379" cy="4572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923276" y="4367784"/>
              <a:ext cx="765048" cy="4572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8040116" y="4052976"/>
            <a:ext cx="5162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305">
              <a:lnSpc>
                <a:spcPct val="125000"/>
              </a:lnSpc>
              <a:spcBef>
                <a:spcPts val="100"/>
              </a:spcBef>
            </a:pPr>
            <a:r>
              <a:rPr sz="1600" b="1" spc="-5" dirty="0">
                <a:latin typeface="Liberation Sans Narrow"/>
                <a:cs typeface="Liberation Sans Narrow"/>
              </a:rPr>
              <a:t>Local  p</a:t>
            </a:r>
            <a:r>
              <a:rPr sz="1600" b="1" dirty="0">
                <a:latin typeface="Liberation Sans Narrow"/>
                <a:cs typeface="Liberation Sans Narrow"/>
              </a:rPr>
              <a:t>u</a:t>
            </a:r>
            <a:r>
              <a:rPr sz="1600" b="1" spc="-5" dirty="0">
                <a:latin typeface="Liberation Sans Narrow"/>
                <a:cs typeface="Liberation Sans Narrow"/>
              </a:rPr>
              <a:t>blic</a:t>
            </a:r>
            <a:endParaRPr sz="1600">
              <a:latin typeface="Liberation Sans Narrow"/>
              <a:cs typeface="Liberation Sans Narrow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6272784" y="4056888"/>
            <a:ext cx="1402080" cy="762000"/>
            <a:chOff x="6272784" y="4056888"/>
            <a:chExt cx="1402080" cy="762000"/>
          </a:xfrm>
        </p:grpSpPr>
        <p:sp>
          <p:nvSpPr>
            <p:cNvPr id="53" name="object 53"/>
            <p:cNvSpPr/>
            <p:nvPr/>
          </p:nvSpPr>
          <p:spPr>
            <a:xfrm>
              <a:off x="6272784" y="4056888"/>
              <a:ext cx="1402080" cy="457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568440" y="4361688"/>
              <a:ext cx="765048" cy="457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6388734" y="4047261"/>
            <a:ext cx="11074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7975" marR="5080" indent="-295910">
              <a:lnSpc>
                <a:spcPct val="125000"/>
              </a:lnSpc>
              <a:spcBef>
                <a:spcPts val="100"/>
              </a:spcBef>
            </a:pPr>
            <a:r>
              <a:rPr sz="1600" b="1" spc="-5" dirty="0">
                <a:latin typeface="Liberation Sans Narrow"/>
                <a:cs typeface="Liberation Sans Narrow"/>
              </a:rPr>
              <a:t>Citizen</a:t>
            </a:r>
            <a:r>
              <a:rPr sz="1600" b="1" spc="-65" dirty="0">
                <a:latin typeface="Liberation Sans Narrow"/>
                <a:cs typeface="Liberation Sans Narrow"/>
              </a:rPr>
              <a:t> </a:t>
            </a:r>
            <a:r>
              <a:rPr sz="1600" b="1" spc="-5" dirty="0">
                <a:latin typeface="Liberation Sans Narrow"/>
                <a:cs typeface="Liberation Sans Narrow"/>
              </a:rPr>
              <a:t>action  public</a:t>
            </a:r>
            <a:endParaRPr sz="1600">
              <a:latin typeface="Liberation Sans Narrow"/>
              <a:cs typeface="Liberation Sans Narrow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847076" y="6313932"/>
            <a:ext cx="505968" cy="4572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5800725" y="6365544"/>
            <a:ext cx="2419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latin typeface="Liberation Sans Narrow"/>
                <a:cs typeface="Liberation Sans Narrow"/>
              </a:rPr>
              <a:t>Fig: Different types of</a:t>
            </a:r>
            <a:r>
              <a:rPr sz="1600" b="1" i="1" spc="-10" dirty="0">
                <a:latin typeface="Liberation Sans Narrow"/>
                <a:cs typeface="Liberation Sans Narrow"/>
              </a:rPr>
              <a:t> </a:t>
            </a:r>
            <a:r>
              <a:rPr sz="1600" b="1" i="1" spc="-5" dirty="0">
                <a:latin typeface="Liberation Sans Narrow"/>
                <a:cs typeface="Liberation Sans Narrow"/>
              </a:rPr>
              <a:t>publics</a:t>
            </a:r>
            <a:endParaRPr sz="1600">
              <a:latin typeface="Liberation Sans Narrow"/>
              <a:cs typeface="Liberation Sans Narrow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8258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</a:t>
            </a:r>
            <a:r>
              <a:rPr spc="-60" dirty="0"/>
              <a:t> </a:t>
            </a:r>
            <a:r>
              <a:rPr dirty="0"/>
              <a:t>Publics</a:t>
            </a:r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5441" y="762631"/>
            <a:ext cx="7920990" cy="5602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23900"/>
              </a:lnSpc>
              <a:spcBef>
                <a:spcPts val="100"/>
              </a:spcBef>
              <a:buSzPct val="94736"/>
              <a:buFont typeface="Symbol"/>
              <a:buChar char=""/>
              <a:tabLst>
                <a:tab pos="355600" algn="l"/>
              </a:tabLst>
            </a:pPr>
            <a:r>
              <a:rPr sz="1900" i="1" spc="-70" dirty="0">
                <a:solidFill>
                  <a:srgbClr val="6F2F9F"/>
                </a:solidFill>
                <a:latin typeface="Arial Black"/>
                <a:cs typeface="Arial Black"/>
              </a:rPr>
              <a:t>Government 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publics </a:t>
            </a:r>
            <a:r>
              <a:rPr sz="1800" spc="-20" dirty="0">
                <a:latin typeface="Arial Black"/>
                <a:cs typeface="Arial Black"/>
              </a:rPr>
              <a:t>take </a:t>
            </a:r>
            <a:r>
              <a:rPr sz="1800" spc="-5" dirty="0">
                <a:latin typeface="Arial Black"/>
                <a:cs typeface="Arial Black"/>
              </a:rPr>
              <a:t>government </a:t>
            </a:r>
            <a:r>
              <a:rPr sz="1800" spc="-10" dirty="0">
                <a:latin typeface="Arial Black"/>
                <a:cs typeface="Arial Black"/>
              </a:rPr>
              <a:t>developments </a:t>
            </a:r>
            <a:r>
              <a:rPr sz="1800" dirty="0">
                <a:latin typeface="Arial Black"/>
                <a:cs typeface="Arial Black"/>
              </a:rPr>
              <a:t>into  </a:t>
            </a:r>
            <a:r>
              <a:rPr sz="1800" spc="-5" dirty="0">
                <a:latin typeface="Arial Black"/>
                <a:cs typeface="Arial Black"/>
              </a:rPr>
              <a:t>account. </a:t>
            </a:r>
            <a:r>
              <a:rPr sz="1800" dirty="0">
                <a:latin typeface="Arial Black"/>
                <a:cs typeface="Arial Black"/>
              </a:rPr>
              <a:t>Marketers </a:t>
            </a:r>
            <a:r>
              <a:rPr sz="1800" spc="-5" dirty="0">
                <a:latin typeface="Arial Black"/>
                <a:cs typeface="Arial Black"/>
              </a:rPr>
              <a:t>often </a:t>
            </a:r>
            <a:r>
              <a:rPr sz="1800" dirty="0">
                <a:latin typeface="Arial Black"/>
                <a:cs typeface="Arial Black"/>
              </a:rPr>
              <a:t>consult </a:t>
            </a:r>
            <a:r>
              <a:rPr sz="1800" spc="-5" dirty="0">
                <a:latin typeface="Arial Black"/>
                <a:cs typeface="Arial Black"/>
              </a:rPr>
              <a:t>company’s </a:t>
            </a:r>
            <a:r>
              <a:rPr sz="1800" dirty="0">
                <a:latin typeface="Arial Black"/>
                <a:cs typeface="Arial Black"/>
              </a:rPr>
              <a:t>lawyers </a:t>
            </a:r>
            <a:r>
              <a:rPr sz="1800" spc="-15" dirty="0">
                <a:latin typeface="Arial Black"/>
                <a:cs typeface="Arial Black"/>
              </a:rPr>
              <a:t>on  </a:t>
            </a:r>
            <a:r>
              <a:rPr sz="1800" dirty="0">
                <a:latin typeface="Arial Black"/>
                <a:cs typeface="Arial Black"/>
              </a:rPr>
              <a:t>issues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product </a:t>
            </a:r>
            <a:r>
              <a:rPr sz="1800" spc="-30" dirty="0">
                <a:latin typeface="Arial Black"/>
                <a:cs typeface="Arial Black"/>
              </a:rPr>
              <a:t>safety, </a:t>
            </a:r>
            <a:r>
              <a:rPr sz="1800" dirty="0">
                <a:latin typeface="Arial Black"/>
                <a:cs typeface="Arial Black"/>
              </a:rPr>
              <a:t>advertising </a:t>
            </a:r>
            <a:r>
              <a:rPr sz="1800" spc="10" dirty="0">
                <a:latin typeface="Arial Black"/>
                <a:cs typeface="Arial Black"/>
              </a:rPr>
              <a:t>truth </a:t>
            </a:r>
            <a:r>
              <a:rPr sz="1800" dirty="0">
                <a:latin typeface="Arial Black"/>
                <a:cs typeface="Arial Black"/>
              </a:rPr>
              <a:t>&amp; other</a:t>
            </a:r>
            <a:r>
              <a:rPr sz="1800" spc="1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matters.</a:t>
            </a:r>
            <a:endParaRPr sz="1800">
              <a:latin typeface="Arial Black"/>
              <a:cs typeface="Arial Black"/>
            </a:endParaRPr>
          </a:p>
          <a:p>
            <a:pPr marL="355600" marR="5080" indent="-342900" algn="just">
              <a:lnSpc>
                <a:spcPct val="123900"/>
              </a:lnSpc>
              <a:spcBef>
                <a:spcPts val="1400"/>
              </a:spcBef>
              <a:buSzPct val="94736"/>
              <a:buFont typeface="Symbol"/>
              <a:buChar char=""/>
              <a:tabLst>
                <a:tab pos="355600" algn="l"/>
              </a:tabLst>
            </a:pP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Citizen action public </a:t>
            </a:r>
            <a:r>
              <a:rPr sz="1800" dirty="0">
                <a:latin typeface="Arial Black"/>
                <a:cs typeface="Arial Black"/>
              </a:rPr>
              <a:t>- </a:t>
            </a:r>
            <a:r>
              <a:rPr sz="1800" spc="-5" dirty="0">
                <a:latin typeface="Arial Black"/>
                <a:cs typeface="Arial Black"/>
              </a:rPr>
              <a:t>company’s marketing </a:t>
            </a:r>
            <a:r>
              <a:rPr sz="1800" dirty="0">
                <a:latin typeface="Arial Black"/>
                <a:cs typeface="Arial Black"/>
              </a:rPr>
              <a:t>decisions may  </a:t>
            </a:r>
            <a:r>
              <a:rPr sz="1800" spc="-5" dirty="0">
                <a:latin typeface="Arial Black"/>
                <a:cs typeface="Arial Black"/>
              </a:rPr>
              <a:t>be questioned by consumer organizations, environmental  </a:t>
            </a:r>
            <a:r>
              <a:rPr sz="1800" spc="5" dirty="0">
                <a:latin typeface="Arial Black"/>
                <a:cs typeface="Arial Black"/>
              </a:rPr>
              <a:t>groups, </a:t>
            </a:r>
            <a:r>
              <a:rPr sz="1800" dirty="0">
                <a:latin typeface="Arial Black"/>
                <a:cs typeface="Arial Black"/>
              </a:rPr>
              <a:t>minority </a:t>
            </a:r>
            <a:r>
              <a:rPr sz="1800" spc="5" dirty="0">
                <a:latin typeface="Arial Black"/>
                <a:cs typeface="Arial Black"/>
              </a:rPr>
              <a:t>groups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others.</a:t>
            </a:r>
            <a:endParaRPr sz="1800">
              <a:latin typeface="Arial Black"/>
              <a:cs typeface="Arial Black"/>
            </a:endParaRPr>
          </a:p>
          <a:p>
            <a:pPr marL="355600" marR="5080" indent="-342900" algn="just">
              <a:lnSpc>
                <a:spcPct val="124300"/>
              </a:lnSpc>
              <a:spcBef>
                <a:spcPts val="1385"/>
              </a:spcBef>
              <a:buSzPct val="94736"/>
              <a:buFont typeface="Symbol"/>
              <a:buChar char=""/>
              <a:tabLst>
                <a:tab pos="355600" algn="l"/>
              </a:tabLst>
            </a:pP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Local </a:t>
            </a:r>
            <a:r>
              <a:rPr sz="1900" i="1" spc="-50" dirty="0">
                <a:solidFill>
                  <a:srgbClr val="6F2F9F"/>
                </a:solidFill>
                <a:latin typeface="Arial Black"/>
                <a:cs typeface="Arial Black"/>
              </a:rPr>
              <a:t>publics</a:t>
            </a:r>
            <a:r>
              <a:rPr sz="1800" spc="-50" dirty="0">
                <a:latin typeface="Arial Black"/>
                <a:cs typeface="Arial Black"/>
              </a:rPr>
              <a:t>, </a:t>
            </a:r>
            <a:r>
              <a:rPr sz="1800" spc="-10" dirty="0">
                <a:latin typeface="Arial Black"/>
                <a:cs typeface="Arial Black"/>
              </a:rPr>
              <a:t>include </a:t>
            </a:r>
            <a:r>
              <a:rPr sz="1800" dirty="0">
                <a:latin typeface="Arial Black"/>
                <a:cs typeface="Arial Black"/>
              </a:rPr>
              <a:t>neighborhood residents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community organizations. </a:t>
            </a:r>
            <a:r>
              <a:rPr sz="1800" spc="10" dirty="0">
                <a:latin typeface="Arial Black"/>
                <a:cs typeface="Arial Black"/>
              </a:rPr>
              <a:t>Large </a:t>
            </a:r>
            <a:r>
              <a:rPr sz="1800" spc="-5" dirty="0">
                <a:latin typeface="Arial Black"/>
                <a:cs typeface="Arial Black"/>
              </a:rPr>
              <a:t>company </a:t>
            </a:r>
            <a:r>
              <a:rPr sz="1800" dirty="0">
                <a:latin typeface="Arial Black"/>
                <a:cs typeface="Arial Black"/>
              </a:rPr>
              <a:t>usually appoints  a </a:t>
            </a:r>
            <a:r>
              <a:rPr sz="1800" spc="-5" dirty="0">
                <a:latin typeface="Arial Black"/>
                <a:cs typeface="Arial Black"/>
              </a:rPr>
              <a:t>community relations </a:t>
            </a:r>
            <a:r>
              <a:rPr sz="1800" dirty="0">
                <a:latin typeface="Arial Black"/>
                <a:cs typeface="Arial Black"/>
              </a:rPr>
              <a:t>officer to </a:t>
            </a:r>
            <a:r>
              <a:rPr sz="1800" spc="-5" dirty="0">
                <a:latin typeface="Arial Black"/>
                <a:cs typeface="Arial Black"/>
              </a:rPr>
              <a:t>deal </a:t>
            </a:r>
            <a:r>
              <a:rPr sz="1800" dirty="0">
                <a:latin typeface="Arial Black"/>
                <a:cs typeface="Arial Black"/>
              </a:rPr>
              <a:t>with </a:t>
            </a:r>
            <a:r>
              <a:rPr sz="1800" spc="-5" dirty="0">
                <a:latin typeface="Arial Black"/>
                <a:cs typeface="Arial Black"/>
              </a:rPr>
              <a:t>the </a:t>
            </a:r>
            <a:r>
              <a:rPr sz="1800" spc="-20" dirty="0">
                <a:latin typeface="Arial Black"/>
                <a:cs typeface="Arial Black"/>
              </a:rPr>
              <a:t>community,  </a:t>
            </a:r>
            <a:r>
              <a:rPr sz="1800" spc="-10" dirty="0">
                <a:latin typeface="Arial Black"/>
                <a:cs typeface="Arial Black"/>
              </a:rPr>
              <a:t>attend </a:t>
            </a:r>
            <a:r>
              <a:rPr sz="1800" dirty="0">
                <a:latin typeface="Arial Black"/>
                <a:cs typeface="Arial Black"/>
              </a:rPr>
              <a:t>meetings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contribute to </a:t>
            </a:r>
            <a:r>
              <a:rPr sz="1800" spc="5" dirty="0">
                <a:latin typeface="Arial Black"/>
                <a:cs typeface="Arial Black"/>
              </a:rPr>
              <a:t>worthwhile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causes.</a:t>
            </a:r>
            <a:endParaRPr sz="1800">
              <a:latin typeface="Arial Black"/>
              <a:cs typeface="Arial Black"/>
            </a:endParaRPr>
          </a:p>
          <a:p>
            <a:pPr marL="355600" marR="8255" indent="-342900" algn="just">
              <a:lnSpc>
                <a:spcPct val="122900"/>
              </a:lnSpc>
              <a:spcBef>
                <a:spcPts val="1415"/>
              </a:spcBef>
              <a:buSzPct val="94736"/>
              <a:buFont typeface="Symbol"/>
              <a:buChar char=""/>
              <a:tabLst>
                <a:tab pos="355600" algn="l"/>
              </a:tabLst>
            </a:pP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General public </a:t>
            </a:r>
            <a:r>
              <a:rPr sz="1800" dirty="0">
                <a:latin typeface="Arial Black"/>
                <a:cs typeface="Arial Black"/>
              </a:rPr>
              <a:t>- </a:t>
            </a:r>
            <a:r>
              <a:rPr sz="1800" spc="-5" dirty="0">
                <a:latin typeface="Arial Black"/>
                <a:cs typeface="Arial Black"/>
              </a:rPr>
              <a:t>company needs </a:t>
            </a:r>
            <a:r>
              <a:rPr sz="1800" dirty="0">
                <a:latin typeface="Arial Black"/>
                <a:cs typeface="Arial Black"/>
              </a:rPr>
              <a:t>to be </a:t>
            </a:r>
            <a:r>
              <a:rPr sz="1800" spc="5" dirty="0">
                <a:latin typeface="Arial Black"/>
                <a:cs typeface="Arial Black"/>
              </a:rPr>
              <a:t>concerned </a:t>
            </a:r>
            <a:r>
              <a:rPr sz="1800" dirty="0">
                <a:latin typeface="Arial Black"/>
                <a:cs typeface="Arial Black"/>
              </a:rPr>
              <a:t>about the  </a:t>
            </a:r>
            <a:r>
              <a:rPr sz="1800" spc="5" dirty="0">
                <a:latin typeface="Arial Black"/>
                <a:cs typeface="Arial Black"/>
              </a:rPr>
              <a:t>general </a:t>
            </a:r>
            <a:r>
              <a:rPr sz="1800" spc="-10" dirty="0">
                <a:latin typeface="Arial Black"/>
                <a:cs typeface="Arial Black"/>
              </a:rPr>
              <a:t>public’s </a:t>
            </a:r>
            <a:r>
              <a:rPr sz="1800" spc="-5" dirty="0">
                <a:latin typeface="Arial Black"/>
                <a:cs typeface="Arial Black"/>
              </a:rPr>
              <a:t>attitude toward </a:t>
            </a:r>
            <a:r>
              <a:rPr sz="1800" dirty="0">
                <a:latin typeface="Arial Black"/>
                <a:cs typeface="Arial Black"/>
              </a:rPr>
              <a:t>its products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activities.</a:t>
            </a:r>
            <a:endParaRPr sz="1800">
              <a:latin typeface="Arial Black"/>
              <a:cs typeface="Arial Black"/>
            </a:endParaRPr>
          </a:p>
          <a:p>
            <a:pPr marL="355600" marR="6985" indent="-342900" algn="just">
              <a:lnSpc>
                <a:spcPct val="122800"/>
              </a:lnSpc>
              <a:spcBef>
                <a:spcPts val="1420"/>
              </a:spcBef>
              <a:buSzPct val="94736"/>
              <a:buFont typeface="Symbol"/>
              <a:buChar char=""/>
              <a:tabLst>
                <a:tab pos="355600" algn="l"/>
              </a:tabLst>
            </a:pPr>
            <a:r>
              <a:rPr sz="1900" i="1" spc="-50" dirty="0">
                <a:solidFill>
                  <a:srgbClr val="6F2F9F"/>
                </a:solidFill>
                <a:latin typeface="Arial Black"/>
                <a:cs typeface="Arial Black"/>
              </a:rPr>
              <a:t>Internal </a:t>
            </a:r>
            <a:r>
              <a:rPr sz="1900" i="1" spc="-55" dirty="0">
                <a:solidFill>
                  <a:srgbClr val="6F2F9F"/>
                </a:solidFill>
                <a:latin typeface="Arial Black"/>
                <a:cs typeface="Arial Black"/>
              </a:rPr>
              <a:t>public</a:t>
            </a:r>
            <a:r>
              <a:rPr sz="1900" i="1" spc="-55" dirty="0">
                <a:latin typeface="Arial Black"/>
                <a:cs typeface="Arial Black"/>
              </a:rPr>
              <a:t>, </a:t>
            </a:r>
            <a:r>
              <a:rPr sz="1800" spc="-10" dirty="0">
                <a:latin typeface="Arial Black"/>
                <a:cs typeface="Arial Black"/>
              </a:rPr>
              <a:t>includes </a:t>
            </a:r>
            <a:r>
              <a:rPr sz="1800" spc="-5" dirty="0">
                <a:latin typeface="Arial Black"/>
                <a:cs typeface="Arial Black"/>
              </a:rPr>
              <a:t>workers, </a:t>
            </a:r>
            <a:r>
              <a:rPr sz="1800" spc="5" dirty="0">
                <a:latin typeface="Arial Black"/>
                <a:cs typeface="Arial Black"/>
              </a:rPr>
              <a:t>managers, </a:t>
            </a:r>
            <a:r>
              <a:rPr sz="1800" spc="-5" dirty="0">
                <a:latin typeface="Arial Black"/>
                <a:cs typeface="Arial Black"/>
              </a:rPr>
              <a:t>volunteers,  and </a:t>
            </a:r>
            <a:r>
              <a:rPr sz="1800" spc="5" dirty="0">
                <a:latin typeface="Arial Black"/>
                <a:cs typeface="Arial Black"/>
              </a:rPr>
              <a:t>board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5" dirty="0">
                <a:latin typeface="Arial Black"/>
                <a:cs typeface="Arial Black"/>
              </a:rPr>
              <a:t>directors. </a:t>
            </a:r>
            <a:r>
              <a:rPr sz="1600" spc="5" dirty="0">
                <a:latin typeface="Arial Black"/>
                <a:cs typeface="Arial Black"/>
              </a:rPr>
              <a:t>When </a:t>
            </a:r>
            <a:r>
              <a:rPr sz="1600" spc="-10" dirty="0">
                <a:latin typeface="Arial Black"/>
                <a:cs typeface="Arial Black"/>
              </a:rPr>
              <a:t>employees feel </a:t>
            </a:r>
            <a:r>
              <a:rPr sz="1600" dirty="0">
                <a:latin typeface="Arial Black"/>
                <a:cs typeface="Arial Black"/>
              </a:rPr>
              <a:t>good </a:t>
            </a:r>
            <a:r>
              <a:rPr sz="1600" spc="-5" dirty="0">
                <a:latin typeface="Arial Black"/>
                <a:cs typeface="Arial Black"/>
              </a:rPr>
              <a:t>about</a:t>
            </a:r>
            <a:r>
              <a:rPr sz="1600" spc="100" dirty="0">
                <a:latin typeface="Arial Black"/>
                <a:cs typeface="Arial Black"/>
              </a:rPr>
              <a:t> </a:t>
            </a:r>
            <a:r>
              <a:rPr sz="1600" spc="-5" dirty="0">
                <a:latin typeface="Arial Black"/>
                <a:cs typeface="Arial Black"/>
              </a:rPr>
              <a:t>their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8341" y="6384780"/>
            <a:ext cx="6874509" cy="31178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600" spc="-20" dirty="0">
                <a:latin typeface="Arial Black"/>
                <a:cs typeface="Arial Black"/>
              </a:rPr>
              <a:t>company, </a:t>
            </a:r>
            <a:r>
              <a:rPr sz="1600" spc="-5" dirty="0">
                <a:latin typeface="Arial Black"/>
                <a:cs typeface="Arial Black"/>
              </a:rPr>
              <a:t>this </a:t>
            </a:r>
            <a:r>
              <a:rPr sz="1600" spc="-10" dirty="0">
                <a:latin typeface="Arial Black"/>
                <a:cs typeface="Arial Black"/>
              </a:rPr>
              <a:t>positive attitude </a:t>
            </a:r>
            <a:r>
              <a:rPr sz="1600" spc="-5" dirty="0">
                <a:latin typeface="Arial Black"/>
                <a:cs typeface="Arial Black"/>
              </a:rPr>
              <a:t>spills </a:t>
            </a:r>
            <a:r>
              <a:rPr sz="1600" spc="-30" dirty="0">
                <a:latin typeface="Arial Black"/>
                <a:cs typeface="Arial Black"/>
              </a:rPr>
              <a:t>over </a:t>
            </a:r>
            <a:r>
              <a:rPr sz="1600" spc="-5" dirty="0">
                <a:latin typeface="Arial Black"/>
                <a:cs typeface="Arial Black"/>
              </a:rPr>
              <a:t>to </a:t>
            </a:r>
            <a:r>
              <a:rPr sz="1600" dirty="0">
                <a:latin typeface="Arial Black"/>
                <a:cs typeface="Arial Black"/>
              </a:rPr>
              <a:t>external</a:t>
            </a:r>
            <a:r>
              <a:rPr sz="1600" spc="135" dirty="0">
                <a:latin typeface="Arial Black"/>
                <a:cs typeface="Arial Black"/>
              </a:rPr>
              <a:t> </a:t>
            </a:r>
            <a:r>
              <a:rPr sz="1600" spc="-5" dirty="0">
                <a:latin typeface="Arial Black"/>
                <a:cs typeface="Arial Black"/>
              </a:rPr>
              <a:t>publics.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27241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</a:t>
            </a:r>
            <a:r>
              <a:rPr spc="-55" dirty="0"/>
              <a:t> </a:t>
            </a:r>
            <a:r>
              <a:rPr spc="-5" dirty="0"/>
              <a:t>Environment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42212" y="843787"/>
            <a:ext cx="7353934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company and all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 other </a:t>
            </a:r>
            <a:r>
              <a:rPr sz="1800" spc="5" dirty="0">
                <a:latin typeface="Arial Black"/>
                <a:cs typeface="Arial Black"/>
              </a:rPr>
              <a:t>actors </a:t>
            </a:r>
            <a:r>
              <a:rPr sz="1800" spc="-5" dirty="0">
                <a:latin typeface="Arial Black"/>
                <a:cs typeface="Arial Black"/>
              </a:rPr>
              <a:t>operate </a:t>
            </a:r>
            <a:r>
              <a:rPr sz="1800" dirty="0">
                <a:latin typeface="Arial Black"/>
                <a:cs typeface="Arial Black"/>
              </a:rPr>
              <a:t>in a  </a:t>
            </a:r>
            <a:r>
              <a:rPr sz="1800" spc="5" dirty="0">
                <a:latin typeface="Arial Black"/>
                <a:cs typeface="Arial Black"/>
              </a:rPr>
              <a:t>larger </a:t>
            </a:r>
            <a:r>
              <a:rPr sz="1800" spc="-5" dirty="0">
                <a:latin typeface="Arial Black"/>
                <a:cs typeface="Arial Black"/>
              </a:rPr>
              <a:t>macro-environment </a:t>
            </a:r>
            <a:r>
              <a:rPr sz="1800" dirty="0">
                <a:latin typeface="Arial Black"/>
                <a:cs typeface="Arial Black"/>
              </a:rPr>
              <a:t>of </a:t>
            </a:r>
            <a:r>
              <a:rPr sz="1800" spc="-5" dirty="0">
                <a:latin typeface="Arial Black"/>
                <a:cs typeface="Arial Black"/>
              </a:rPr>
              <a:t>forces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dirty="0">
                <a:latin typeface="Arial Black"/>
                <a:cs typeface="Arial Black"/>
              </a:rPr>
              <a:t>shape  </a:t>
            </a:r>
            <a:r>
              <a:rPr sz="1800" spc="5" dirty="0">
                <a:latin typeface="Arial Black"/>
                <a:cs typeface="Arial Black"/>
              </a:rPr>
              <a:t>opportunities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pose </a:t>
            </a:r>
            <a:r>
              <a:rPr sz="1800" spc="-5" dirty="0">
                <a:latin typeface="Arial Black"/>
                <a:cs typeface="Arial Black"/>
              </a:rPr>
              <a:t>threats </a:t>
            </a:r>
            <a:r>
              <a:rPr sz="1800" dirty="0">
                <a:latin typeface="Arial Black"/>
                <a:cs typeface="Arial Black"/>
              </a:rPr>
              <a:t>to the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company.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50">
              <a:latin typeface="Arial Black"/>
              <a:cs typeface="Arial Black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 Black"/>
                <a:cs typeface="Arial Black"/>
              </a:rPr>
              <a:t>Six </a:t>
            </a:r>
            <a:r>
              <a:rPr sz="1800" dirty="0">
                <a:latin typeface="Arial Black"/>
                <a:cs typeface="Arial Black"/>
              </a:rPr>
              <a:t>major </a:t>
            </a:r>
            <a:r>
              <a:rPr sz="1800" spc="-5" dirty="0">
                <a:latin typeface="Arial Black"/>
                <a:cs typeface="Arial Black"/>
              </a:rPr>
              <a:t>forces </a:t>
            </a:r>
            <a:r>
              <a:rPr sz="1800" dirty="0">
                <a:latin typeface="Arial Black"/>
                <a:cs typeface="Arial Black"/>
              </a:rPr>
              <a:t>in the </a:t>
            </a:r>
            <a:r>
              <a:rPr sz="1800" spc="-5" dirty="0">
                <a:latin typeface="Arial Black"/>
                <a:cs typeface="Arial Black"/>
              </a:rPr>
              <a:t>company’s </a:t>
            </a:r>
            <a:r>
              <a:rPr sz="1800" dirty="0">
                <a:latin typeface="Arial Black"/>
                <a:cs typeface="Arial Black"/>
              </a:rPr>
              <a:t>macro-environment</a:t>
            </a:r>
            <a:r>
              <a:rPr sz="1800" spc="-6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  <a:p>
            <a:pPr marL="926465">
              <a:lnSpc>
                <a:spcPct val="100000"/>
              </a:lnSpc>
              <a:spcBef>
                <a:spcPts val="1880"/>
              </a:spcBef>
            </a:pPr>
            <a:r>
              <a:rPr sz="1800" spc="-5" dirty="0">
                <a:latin typeface="Arial Black"/>
                <a:cs typeface="Arial Black"/>
              </a:rPr>
              <a:t>1. </a:t>
            </a:r>
            <a:r>
              <a:rPr sz="1800" spc="5" dirty="0">
                <a:latin typeface="Arial Black"/>
                <a:cs typeface="Arial Black"/>
              </a:rPr>
              <a:t>Demographic</a:t>
            </a:r>
            <a:r>
              <a:rPr sz="1800" spc="-3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environmental,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56561" y="3689730"/>
            <a:ext cx="2540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2. Economic</a:t>
            </a:r>
            <a:r>
              <a:rPr sz="1800" spc="-34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forces,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6561" y="4238370"/>
            <a:ext cx="293052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55600" algn="l"/>
              </a:tabLst>
            </a:pPr>
            <a:r>
              <a:rPr sz="1800" dirty="0">
                <a:latin typeface="Arial Black"/>
                <a:cs typeface="Arial Black"/>
              </a:rPr>
              <a:t>Natural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issues,</a:t>
            </a:r>
            <a:endParaRPr sz="1800">
              <a:latin typeface="Arial Black"/>
              <a:cs typeface="Arial Black"/>
            </a:endParaRPr>
          </a:p>
          <a:p>
            <a:pPr marL="355600" indent="-342900">
              <a:lnSpc>
                <a:spcPct val="100000"/>
              </a:lnSpc>
              <a:spcBef>
                <a:spcPts val="2160"/>
              </a:spcBef>
              <a:buAutoNum type="arabicPeriod" startAt="3"/>
              <a:tabLst>
                <a:tab pos="355600" algn="l"/>
              </a:tabLst>
            </a:pPr>
            <a:r>
              <a:rPr sz="1800" spc="-15" dirty="0">
                <a:latin typeface="Arial Black"/>
                <a:cs typeface="Arial Black"/>
              </a:rPr>
              <a:t>Technological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issue,</a:t>
            </a:r>
            <a:endParaRPr sz="1800">
              <a:latin typeface="Arial Black"/>
              <a:cs typeface="Arial Black"/>
            </a:endParaRPr>
          </a:p>
          <a:p>
            <a:pPr marL="355600" indent="-342900">
              <a:lnSpc>
                <a:spcPct val="100000"/>
              </a:lnSpc>
              <a:spcBef>
                <a:spcPts val="2160"/>
              </a:spcBef>
              <a:buAutoNum type="arabicPeriod" startAt="3"/>
              <a:tabLst>
                <a:tab pos="355600" algn="l"/>
              </a:tabLst>
            </a:pPr>
            <a:r>
              <a:rPr sz="1800" spc="-10" dirty="0">
                <a:latin typeface="Arial Black"/>
                <a:cs typeface="Arial Black"/>
              </a:rPr>
              <a:t>Political </a:t>
            </a:r>
            <a:r>
              <a:rPr sz="1800" spc="-5" dirty="0">
                <a:latin typeface="Arial Black"/>
                <a:cs typeface="Arial Black"/>
              </a:rPr>
              <a:t>forces, and</a:t>
            </a:r>
            <a:endParaRPr sz="1800">
              <a:latin typeface="Arial Black"/>
              <a:cs typeface="Arial Black"/>
            </a:endParaRPr>
          </a:p>
          <a:p>
            <a:pPr marL="355600" indent="-342900">
              <a:lnSpc>
                <a:spcPct val="100000"/>
              </a:lnSpc>
              <a:spcBef>
                <a:spcPts val="2160"/>
              </a:spcBef>
              <a:buAutoNum type="arabicPeriod" startAt="3"/>
              <a:tabLst>
                <a:tab pos="355600" algn="l"/>
              </a:tabLst>
            </a:pPr>
            <a:r>
              <a:rPr sz="1800" spc="5" dirty="0">
                <a:latin typeface="Arial Black"/>
                <a:cs typeface="Arial Black"/>
              </a:rPr>
              <a:t>Cultural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forces.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754623" y="3938015"/>
            <a:ext cx="2609215" cy="2423160"/>
            <a:chOff x="5754623" y="3938015"/>
            <a:chExt cx="2609215" cy="2423160"/>
          </a:xfrm>
        </p:grpSpPr>
        <p:sp>
          <p:nvSpPr>
            <p:cNvPr id="9" name="object 9"/>
            <p:cNvSpPr/>
            <p:nvPr/>
          </p:nvSpPr>
          <p:spPr>
            <a:xfrm>
              <a:off x="5754623" y="3938015"/>
              <a:ext cx="2609215" cy="2423160"/>
            </a:xfrm>
            <a:custGeom>
              <a:avLst/>
              <a:gdLst/>
              <a:ahLst/>
              <a:cxnLst/>
              <a:rect l="l" t="t" r="r" b="b"/>
              <a:pathLst>
                <a:path w="2609215" h="2423160">
                  <a:moveTo>
                    <a:pt x="1304544" y="0"/>
                  </a:moveTo>
                  <a:lnTo>
                    <a:pt x="869696" y="605789"/>
                  </a:lnTo>
                  <a:lnTo>
                    <a:pt x="0" y="605789"/>
                  </a:lnTo>
                  <a:lnTo>
                    <a:pt x="434848" y="1211579"/>
                  </a:lnTo>
                  <a:lnTo>
                    <a:pt x="0" y="1817369"/>
                  </a:lnTo>
                  <a:lnTo>
                    <a:pt x="869696" y="1817382"/>
                  </a:lnTo>
                  <a:lnTo>
                    <a:pt x="1304544" y="2423159"/>
                  </a:lnTo>
                  <a:lnTo>
                    <a:pt x="1739392" y="1817382"/>
                  </a:lnTo>
                  <a:lnTo>
                    <a:pt x="2609087" y="1817369"/>
                  </a:lnTo>
                  <a:lnTo>
                    <a:pt x="2174240" y="1211579"/>
                  </a:lnTo>
                  <a:lnTo>
                    <a:pt x="2609087" y="605789"/>
                  </a:lnTo>
                  <a:lnTo>
                    <a:pt x="1739392" y="605789"/>
                  </a:lnTo>
                  <a:lnTo>
                    <a:pt x="13045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60007" y="4448555"/>
              <a:ext cx="1823085" cy="1466215"/>
            </a:xfrm>
            <a:custGeom>
              <a:avLst/>
              <a:gdLst/>
              <a:ahLst/>
              <a:cxnLst/>
              <a:rect l="l" t="t" r="r" b="b"/>
              <a:pathLst>
                <a:path w="1823084" h="1466214">
                  <a:moveTo>
                    <a:pt x="911351" y="0"/>
                  </a:moveTo>
                  <a:lnTo>
                    <a:pt x="857805" y="1244"/>
                  </a:lnTo>
                  <a:lnTo>
                    <a:pt x="805073" y="4931"/>
                  </a:lnTo>
                  <a:lnTo>
                    <a:pt x="753241" y="10992"/>
                  </a:lnTo>
                  <a:lnTo>
                    <a:pt x="702395" y="19358"/>
                  </a:lnTo>
                  <a:lnTo>
                    <a:pt x="652619" y="29961"/>
                  </a:lnTo>
                  <a:lnTo>
                    <a:pt x="604000" y="42732"/>
                  </a:lnTo>
                  <a:lnTo>
                    <a:pt x="556623" y="57602"/>
                  </a:lnTo>
                  <a:lnTo>
                    <a:pt x="510573" y="74502"/>
                  </a:lnTo>
                  <a:lnTo>
                    <a:pt x="465936" y="93364"/>
                  </a:lnTo>
                  <a:lnTo>
                    <a:pt x="422797" y="114119"/>
                  </a:lnTo>
                  <a:lnTo>
                    <a:pt x="381243" y="136698"/>
                  </a:lnTo>
                  <a:lnTo>
                    <a:pt x="341358" y="161033"/>
                  </a:lnTo>
                  <a:lnTo>
                    <a:pt x="303227" y="187054"/>
                  </a:lnTo>
                  <a:lnTo>
                    <a:pt x="266938" y="214693"/>
                  </a:lnTo>
                  <a:lnTo>
                    <a:pt x="232574" y="243882"/>
                  </a:lnTo>
                  <a:lnTo>
                    <a:pt x="200221" y="274551"/>
                  </a:lnTo>
                  <a:lnTo>
                    <a:pt x="169965" y="306631"/>
                  </a:lnTo>
                  <a:lnTo>
                    <a:pt x="141892" y="340055"/>
                  </a:lnTo>
                  <a:lnTo>
                    <a:pt x="116087" y="374754"/>
                  </a:lnTo>
                  <a:lnTo>
                    <a:pt x="92635" y="410658"/>
                  </a:lnTo>
                  <a:lnTo>
                    <a:pt x="71622" y="447698"/>
                  </a:lnTo>
                  <a:lnTo>
                    <a:pt x="53133" y="485807"/>
                  </a:lnTo>
                  <a:lnTo>
                    <a:pt x="37254" y="524916"/>
                  </a:lnTo>
                  <a:lnTo>
                    <a:pt x="24070" y="564955"/>
                  </a:lnTo>
                  <a:lnTo>
                    <a:pt x="13668" y="605856"/>
                  </a:lnTo>
                  <a:lnTo>
                    <a:pt x="6131" y="647550"/>
                  </a:lnTo>
                  <a:lnTo>
                    <a:pt x="1547" y="689969"/>
                  </a:lnTo>
                  <a:lnTo>
                    <a:pt x="0" y="733044"/>
                  </a:lnTo>
                  <a:lnTo>
                    <a:pt x="1547" y="776118"/>
                  </a:lnTo>
                  <a:lnTo>
                    <a:pt x="6131" y="818537"/>
                  </a:lnTo>
                  <a:lnTo>
                    <a:pt x="13668" y="860231"/>
                  </a:lnTo>
                  <a:lnTo>
                    <a:pt x="24070" y="901132"/>
                  </a:lnTo>
                  <a:lnTo>
                    <a:pt x="37254" y="941171"/>
                  </a:lnTo>
                  <a:lnTo>
                    <a:pt x="53133" y="980280"/>
                  </a:lnTo>
                  <a:lnTo>
                    <a:pt x="71622" y="1018389"/>
                  </a:lnTo>
                  <a:lnTo>
                    <a:pt x="92635" y="1055429"/>
                  </a:lnTo>
                  <a:lnTo>
                    <a:pt x="116087" y="1091333"/>
                  </a:lnTo>
                  <a:lnTo>
                    <a:pt x="141892" y="1126032"/>
                  </a:lnTo>
                  <a:lnTo>
                    <a:pt x="169965" y="1159456"/>
                  </a:lnTo>
                  <a:lnTo>
                    <a:pt x="200221" y="1191536"/>
                  </a:lnTo>
                  <a:lnTo>
                    <a:pt x="232574" y="1222205"/>
                  </a:lnTo>
                  <a:lnTo>
                    <a:pt x="266938" y="1251394"/>
                  </a:lnTo>
                  <a:lnTo>
                    <a:pt x="303227" y="1279033"/>
                  </a:lnTo>
                  <a:lnTo>
                    <a:pt x="341358" y="1305054"/>
                  </a:lnTo>
                  <a:lnTo>
                    <a:pt x="381243" y="1329389"/>
                  </a:lnTo>
                  <a:lnTo>
                    <a:pt x="422797" y="1351968"/>
                  </a:lnTo>
                  <a:lnTo>
                    <a:pt x="465936" y="1372723"/>
                  </a:lnTo>
                  <a:lnTo>
                    <a:pt x="510573" y="1391585"/>
                  </a:lnTo>
                  <a:lnTo>
                    <a:pt x="556623" y="1408485"/>
                  </a:lnTo>
                  <a:lnTo>
                    <a:pt x="604000" y="1423355"/>
                  </a:lnTo>
                  <a:lnTo>
                    <a:pt x="652619" y="1436126"/>
                  </a:lnTo>
                  <a:lnTo>
                    <a:pt x="702395" y="1446729"/>
                  </a:lnTo>
                  <a:lnTo>
                    <a:pt x="753241" y="1455095"/>
                  </a:lnTo>
                  <a:lnTo>
                    <a:pt x="805073" y="1461156"/>
                  </a:lnTo>
                  <a:lnTo>
                    <a:pt x="857805" y="1464843"/>
                  </a:lnTo>
                  <a:lnTo>
                    <a:pt x="911351" y="1466088"/>
                  </a:lnTo>
                  <a:lnTo>
                    <a:pt x="964898" y="1464843"/>
                  </a:lnTo>
                  <a:lnTo>
                    <a:pt x="1017630" y="1461156"/>
                  </a:lnTo>
                  <a:lnTo>
                    <a:pt x="1069462" y="1455095"/>
                  </a:lnTo>
                  <a:lnTo>
                    <a:pt x="1120308" y="1446729"/>
                  </a:lnTo>
                  <a:lnTo>
                    <a:pt x="1170084" y="1436126"/>
                  </a:lnTo>
                  <a:lnTo>
                    <a:pt x="1218703" y="1423355"/>
                  </a:lnTo>
                  <a:lnTo>
                    <a:pt x="1266080" y="1408485"/>
                  </a:lnTo>
                  <a:lnTo>
                    <a:pt x="1312130" y="1391585"/>
                  </a:lnTo>
                  <a:lnTo>
                    <a:pt x="1356767" y="1372723"/>
                  </a:lnTo>
                  <a:lnTo>
                    <a:pt x="1399906" y="1351968"/>
                  </a:lnTo>
                  <a:lnTo>
                    <a:pt x="1441460" y="1329389"/>
                  </a:lnTo>
                  <a:lnTo>
                    <a:pt x="1481345" y="1305054"/>
                  </a:lnTo>
                  <a:lnTo>
                    <a:pt x="1519476" y="1279033"/>
                  </a:lnTo>
                  <a:lnTo>
                    <a:pt x="1555765" y="1251394"/>
                  </a:lnTo>
                  <a:lnTo>
                    <a:pt x="1590129" y="1222205"/>
                  </a:lnTo>
                  <a:lnTo>
                    <a:pt x="1622482" y="1191536"/>
                  </a:lnTo>
                  <a:lnTo>
                    <a:pt x="1652738" y="1159456"/>
                  </a:lnTo>
                  <a:lnTo>
                    <a:pt x="1680811" y="1126032"/>
                  </a:lnTo>
                  <a:lnTo>
                    <a:pt x="1706616" y="1091333"/>
                  </a:lnTo>
                  <a:lnTo>
                    <a:pt x="1730068" y="1055429"/>
                  </a:lnTo>
                  <a:lnTo>
                    <a:pt x="1751081" y="1018389"/>
                  </a:lnTo>
                  <a:lnTo>
                    <a:pt x="1769570" y="980280"/>
                  </a:lnTo>
                  <a:lnTo>
                    <a:pt x="1785449" y="941171"/>
                  </a:lnTo>
                  <a:lnTo>
                    <a:pt x="1798633" y="901132"/>
                  </a:lnTo>
                  <a:lnTo>
                    <a:pt x="1809035" y="860231"/>
                  </a:lnTo>
                  <a:lnTo>
                    <a:pt x="1816572" y="818537"/>
                  </a:lnTo>
                  <a:lnTo>
                    <a:pt x="1821156" y="776118"/>
                  </a:lnTo>
                  <a:lnTo>
                    <a:pt x="1822703" y="733044"/>
                  </a:lnTo>
                  <a:lnTo>
                    <a:pt x="1821156" y="689969"/>
                  </a:lnTo>
                  <a:lnTo>
                    <a:pt x="1816572" y="647550"/>
                  </a:lnTo>
                  <a:lnTo>
                    <a:pt x="1809035" y="605856"/>
                  </a:lnTo>
                  <a:lnTo>
                    <a:pt x="1798633" y="564955"/>
                  </a:lnTo>
                  <a:lnTo>
                    <a:pt x="1785449" y="524916"/>
                  </a:lnTo>
                  <a:lnTo>
                    <a:pt x="1769570" y="485807"/>
                  </a:lnTo>
                  <a:lnTo>
                    <a:pt x="1751081" y="447698"/>
                  </a:lnTo>
                  <a:lnTo>
                    <a:pt x="1730068" y="410658"/>
                  </a:lnTo>
                  <a:lnTo>
                    <a:pt x="1706616" y="374754"/>
                  </a:lnTo>
                  <a:lnTo>
                    <a:pt x="1680811" y="340055"/>
                  </a:lnTo>
                  <a:lnTo>
                    <a:pt x="1652738" y="306631"/>
                  </a:lnTo>
                  <a:lnTo>
                    <a:pt x="1622482" y="274551"/>
                  </a:lnTo>
                  <a:lnTo>
                    <a:pt x="1590129" y="243882"/>
                  </a:lnTo>
                  <a:lnTo>
                    <a:pt x="1555765" y="214693"/>
                  </a:lnTo>
                  <a:lnTo>
                    <a:pt x="1519476" y="187054"/>
                  </a:lnTo>
                  <a:lnTo>
                    <a:pt x="1481345" y="161033"/>
                  </a:lnTo>
                  <a:lnTo>
                    <a:pt x="1441460" y="136698"/>
                  </a:lnTo>
                  <a:lnTo>
                    <a:pt x="1399906" y="114119"/>
                  </a:lnTo>
                  <a:lnTo>
                    <a:pt x="1356767" y="93364"/>
                  </a:lnTo>
                  <a:lnTo>
                    <a:pt x="1312130" y="74502"/>
                  </a:lnTo>
                  <a:lnTo>
                    <a:pt x="1266080" y="57602"/>
                  </a:lnTo>
                  <a:lnTo>
                    <a:pt x="1218703" y="42732"/>
                  </a:lnTo>
                  <a:lnTo>
                    <a:pt x="1170084" y="29961"/>
                  </a:lnTo>
                  <a:lnTo>
                    <a:pt x="1120308" y="19358"/>
                  </a:lnTo>
                  <a:lnTo>
                    <a:pt x="1069462" y="10992"/>
                  </a:lnTo>
                  <a:lnTo>
                    <a:pt x="1017630" y="4931"/>
                  </a:lnTo>
                  <a:lnTo>
                    <a:pt x="964898" y="1244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873367" y="3587242"/>
            <a:ext cx="370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 Black"/>
                <a:cs typeface="Arial Black"/>
              </a:rPr>
              <a:t>DE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19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79663" y="4349242"/>
            <a:ext cx="342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EF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79663" y="5651703"/>
            <a:ext cx="305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NI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73367" y="6405473"/>
            <a:ext cx="27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TI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66690" y="5651703"/>
            <a:ext cx="342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PF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03265" y="4369434"/>
            <a:ext cx="356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CF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60972" y="4846446"/>
            <a:ext cx="1598295" cy="572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155"/>
              </a:lnSpc>
              <a:spcBef>
                <a:spcPts val="100"/>
              </a:spcBef>
            </a:pPr>
            <a:r>
              <a:rPr sz="1800" spc="5" dirty="0">
                <a:latin typeface="Arial Black"/>
                <a:cs typeface="Arial Black"/>
              </a:rPr>
              <a:t>Macro</a:t>
            </a:r>
            <a:endParaRPr sz="1800">
              <a:latin typeface="Arial Black"/>
              <a:cs typeface="Arial Black"/>
            </a:endParaRPr>
          </a:p>
          <a:p>
            <a:pPr algn="ctr">
              <a:lnSpc>
                <a:spcPts val="2155"/>
              </a:lnSpc>
            </a:pPr>
            <a:r>
              <a:rPr sz="1800" spc="-5" dirty="0">
                <a:latin typeface="Arial Black"/>
                <a:cs typeface="Arial Black"/>
              </a:rPr>
              <a:t>E</a:t>
            </a:r>
            <a:r>
              <a:rPr sz="1800" spc="-60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vi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on</a:t>
            </a:r>
            <a:r>
              <a:rPr sz="1800" spc="-10" dirty="0">
                <a:latin typeface="Arial Black"/>
                <a:cs typeface="Arial Black"/>
              </a:rPr>
              <a:t>m</a:t>
            </a:r>
            <a:r>
              <a:rPr sz="1800" dirty="0">
                <a:latin typeface="Arial Black"/>
                <a:cs typeface="Arial Black"/>
              </a:rPr>
              <a:t>ent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27556" y="793074"/>
            <a:ext cx="7501255" cy="576961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99085" marR="5715" indent="-287020" algn="just">
              <a:lnSpc>
                <a:spcPct val="146000"/>
              </a:lnSpc>
              <a:spcBef>
                <a:spcPts val="40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spc="5" dirty="0">
                <a:latin typeface="Arial Black"/>
                <a:cs typeface="Arial Black"/>
              </a:rPr>
              <a:t>Demography </a:t>
            </a:r>
            <a:r>
              <a:rPr sz="1800" spc="-5" dirty="0">
                <a:latin typeface="Arial Black"/>
                <a:cs typeface="Arial Black"/>
              </a:rPr>
              <a:t>is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study of </a:t>
            </a:r>
            <a:r>
              <a:rPr sz="1800" dirty="0">
                <a:latin typeface="Arial Black"/>
                <a:cs typeface="Arial Black"/>
              </a:rPr>
              <a:t>human </a:t>
            </a:r>
            <a:r>
              <a:rPr sz="1800" spc="-5" dirty="0">
                <a:latin typeface="Arial Black"/>
                <a:cs typeface="Arial Black"/>
              </a:rPr>
              <a:t>populations in </a:t>
            </a:r>
            <a:r>
              <a:rPr sz="1800" spc="15" dirty="0">
                <a:latin typeface="Arial Black"/>
                <a:cs typeface="Arial Black"/>
              </a:rPr>
              <a:t>terms 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900" i="1" spc="-55" dirty="0">
                <a:latin typeface="Arial Black"/>
                <a:cs typeface="Arial Black"/>
              </a:rPr>
              <a:t>size, </a:t>
            </a:r>
            <a:r>
              <a:rPr sz="1900" i="1" spc="-75" dirty="0">
                <a:latin typeface="Arial Black"/>
                <a:cs typeface="Arial Black"/>
              </a:rPr>
              <a:t>density, </a:t>
            </a:r>
            <a:r>
              <a:rPr sz="1900" i="1" spc="-60" dirty="0">
                <a:latin typeface="Arial Black"/>
                <a:cs typeface="Arial Black"/>
              </a:rPr>
              <a:t>location, </a:t>
            </a:r>
            <a:r>
              <a:rPr sz="1900" i="1" spc="-55" dirty="0">
                <a:latin typeface="Arial Black"/>
                <a:cs typeface="Arial Black"/>
              </a:rPr>
              <a:t>age, </a:t>
            </a:r>
            <a:r>
              <a:rPr sz="1900" i="1" spc="-80" dirty="0">
                <a:latin typeface="Arial Black"/>
                <a:cs typeface="Arial Black"/>
              </a:rPr>
              <a:t>gender, </a:t>
            </a:r>
            <a:r>
              <a:rPr sz="1900" i="1" spc="-50" dirty="0">
                <a:latin typeface="Arial Black"/>
                <a:cs typeface="Arial Black"/>
              </a:rPr>
              <a:t>race, </a:t>
            </a:r>
            <a:r>
              <a:rPr sz="1900" i="1" spc="-70" dirty="0">
                <a:latin typeface="Arial Black"/>
                <a:cs typeface="Arial Black"/>
              </a:rPr>
              <a:t>occupation 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other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statistics.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buFont typeface="Wingdings"/>
              <a:buChar char=""/>
            </a:pPr>
            <a:endParaRPr sz="2300">
              <a:latin typeface="Arial Black"/>
              <a:cs typeface="Arial Black"/>
            </a:endParaRPr>
          </a:p>
          <a:p>
            <a:pPr marL="299085" marR="5080" indent="-287020" algn="just">
              <a:lnSpc>
                <a:spcPct val="150000"/>
              </a:lnSpc>
              <a:buFont typeface="Wingdings"/>
              <a:buChar char=""/>
              <a:tabLst>
                <a:tab pos="299720" algn="l"/>
              </a:tabLst>
            </a:pPr>
            <a:r>
              <a:rPr sz="1800" spc="5" dirty="0">
                <a:latin typeface="Arial Black"/>
                <a:cs typeface="Arial Black"/>
              </a:rPr>
              <a:t>Demographic </a:t>
            </a:r>
            <a:r>
              <a:rPr sz="1800" spc="-5" dirty="0">
                <a:latin typeface="Arial Black"/>
                <a:cs typeface="Arial Black"/>
              </a:rPr>
              <a:t>environment is of major </a:t>
            </a:r>
            <a:r>
              <a:rPr sz="1800" spc="5" dirty="0">
                <a:latin typeface="Arial Black"/>
                <a:cs typeface="Arial Black"/>
              </a:rPr>
              <a:t>interest </a:t>
            </a:r>
            <a:r>
              <a:rPr sz="1800" dirty="0">
                <a:latin typeface="Arial Black"/>
                <a:cs typeface="Arial Black"/>
              </a:rPr>
              <a:t>to  marketers </a:t>
            </a:r>
            <a:r>
              <a:rPr sz="1800" spc="-5" dirty="0">
                <a:latin typeface="Arial Black"/>
                <a:cs typeface="Arial Black"/>
              </a:rPr>
              <a:t>because </a:t>
            </a:r>
            <a:r>
              <a:rPr sz="1800" dirty="0">
                <a:latin typeface="Arial Black"/>
                <a:cs typeface="Arial Black"/>
              </a:rPr>
              <a:t>it </a:t>
            </a:r>
            <a:r>
              <a:rPr sz="1800" spc="-20" dirty="0">
                <a:latin typeface="Arial Black"/>
                <a:cs typeface="Arial Black"/>
              </a:rPr>
              <a:t>involves </a:t>
            </a:r>
            <a:r>
              <a:rPr sz="1800" spc="-5" dirty="0">
                <a:latin typeface="Arial Black"/>
                <a:cs typeface="Arial Black"/>
              </a:rPr>
              <a:t>people, and </a:t>
            </a:r>
            <a:r>
              <a:rPr sz="1800" dirty="0">
                <a:latin typeface="Arial Black"/>
                <a:cs typeface="Arial Black"/>
              </a:rPr>
              <a:t>people </a:t>
            </a:r>
            <a:r>
              <a:rPr sz="1800" spc="-20" dirty="0">
                <a:latin typeface="Arial Black"/>
                <a:cs typeface="Arial Black"/>
              </a:rPr>
              <a:t>make  </a:t>
            </a:r>
            <a:r>
              <a:rPr sz="1800" spc="-5" dirty="0">
                <a:latin typeface="Arial Black"/>
                <a:cs typeface="Arial Black"/>
              </a:rPr>
              <a:t>up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Wingdings"/>
              <a:buChar char=""/>
            </a:pPr>
            <a:endParaRPr sz="2250">
              <a:latin typeface="Arial Black"/>
              <a:cs typeface="Arial Black"/>
            </a:endParaRPr>
          </a:p>
          <a:p>
            <a:pPr marL="299085" marR="5715" indent="-287020" algn="just">
              <a:lnSpc>
                <a:spcPct val="150000"/>
              </a:lnSpc>
              <a:buFont typeface="Wingdings"/>
              <a:buChar char=""/>
              <a:tabLst>
                <a:tab pos="299720" algn="l"/>
              </a:tabLst>
            </a:pPr>
            <a:r>
              <a:rPr sz="1800" spc="15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world </a:t>
            </a:r>
            <a:r>
              <a:rPr sz="1800" spc="-5" dirty="0">
                <a:latin typeface="Arial Black"/>
                <a:cs typeface="Arial Black"/>
              </a:rPr>
              <a:t>population is </a:t>
            </a:r>
            <a:r>
              <a:rPr sz="1800" dirty="0">
                <a:latin typeface="Arial Black"/>
                <a:cs typeface="Arial Black"/>
              </a:rPr>
              <a:t>growing </a:t>
            </a:r>
            <a:r>
              <a:rPr sz="1800" spc="-20" dirty="0">
                <a:latin typeface="Arial Black"/>
                <a:cs typeface="Arial Black"/>
              </a:rPr>
              <a:t>at </a:t>
            </a:r>
            <a:r>
              <a:rPr sz="1800" spc="-5" dirty="0">
                <a:latin typeface="Arial Black"/>
                <a:cs typeface="Arial Black"/>
              </a:rPr>
              <a:t>an </a:t>
            </a:r>
            <a:r>
              <a:rPr sz="1800" spc="-15" dirty="0">
                <a:latin typeface="Arial Black"/>
                <a:cs typeface="Arial Black"/>
              </a:rPr>
              <a:t>explosive </a:t>
            </a:r>
            <a:r>
              <a:rPr sz="1800" dirty="0">
                <a:latin typeface="Arial Black"/>
                <a:cs typeface="Arial Black"/>
              </a:rPr>
              <a:t>rate. </a:t>
            </a:r>
            <a:r>
              <a:rPr sz="1800" spc="-10" dirty="0">
                <a:latin typeface="Arial Black"/>
                <a:cs typeface="Arial Black"/>
              </a:rPr>
              <a:t>It  </a:t>
            </a:r>
            <a:r>
              <a:rPr sz="1800" spc="-15" dirty="0">
                <a:latin typeface="Arial Black"/>
                <a:cs typeface="Arial Black"/>
              </a:rPr>
              <a:t>now </a:t>
            </a:r>
            <a:r>
              <a:rPr sz="1800" dirty="0">
                <a:latin typeface="Arial Black"/>
                <a:cs typeface="Arial Black"/>
              </a:rPr>
              <a:t>totals </a:t>
            </a:r>
            <a:r>
              <a:rPr sz="1800" spc="5" dirty="0">
                <a:latin typeface="Arial Black"/>
                <a:cs typeface="Arial Black"/>
              </a:rPr>
              <a:t>more </a:t>
            </a:r>
            <a:r>
              <a:rPr sz="1800" dirty="0">
                <a:latin typeface="Arial Black"/>
                <a:cs typeface="Arial Black"/>
              </a:rPr>
              <a:t>than 6 billion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will </a:t>
            </a:r>
            <a:r>
              <a:rPr sz="1800" spc="-15" dirty="0">
                <a:latin typeface="Arial Black"/>
                <a:cs typeface="Arial Black"/>
              </a:rPr>
              <a:t>exceed </a:t>
            </a:r>
            <a:r>
              <a:rPr sz="1800" spc="-5" dirty="0">
                <a:latin typeface="Arial Black"/>
                <a:cs typeface="Arial Black"/>
              </a:rPr>
              <a:t>7.9 </a:t>
            </a:r>
            <a:r>
              <a:rPr sz="1800" dirty="0">
                <a:latin typeface="Arial Black"/>
                <a:cs typeface="Arial Black"/>
              </a:rPr>
              <a:t>billion  </a:t>
            </a:r>
            <a:r>
              <a:rPr sz="1800" spc="-5" dirty="0">
                <a:latin typeface="Arial Black"/>
                <a:cs typeface="Arial Black"/>
              </a:rPr>
              <a:t>by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10" dirty="0">
                <a:latin typeface="Arial Black"/>
                <a:cs typeface="Arial Black"/>
              </a:rPr>
              <a:t>year </a:t>
            </a:r>
            <a:r>
              <a:rPr sz="1800" spc="-5" dirty="0">
                <a:latin typeface="Arial Black"/>
                <a:cs typeface="Arial Black"/>
              </a:rPr>
              <a:t>2025. </a:t>
            </a:r>
            <a:r>
              <a:rPr sz="1800" dirty="0">
                <a:latin typeface="Arial Black"/>
                <a:cs typeface="Arial Black"/>
              </a:rPr>
              <a:t>A growing </a:t>
            </a:r>
            <a:r>
              <a:rPr sz="1800" spc="-5" dirty="0">
                <a:latin typeface="Arial Black"/>
                <a:cs typeface="Arial Black"/>
              </a:rPr>
              <a:t>population </a:t>
            </a:r>
            <a:r>
              <a:rPr sz="1800" dirty="0">
                <a:latin typeface="Arial Black"/>
                <a:cs typeface="Arial Black"/>
              </a:rPr>
              <a:t>means growing  </a:t>
            </a:r>
            <a:r>
              <a:rPr sz="1800" spc="-5" dirty="0">
                <a:latin typeface="Arial Black"/>
                <a:cs typeface="Arial Black"/>
              </a:rPr>
              <a:t>human needs 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-30" dirty="0">
                <a:latin typeface="Arial Black"/>
                <a:cs typeface="Arial Black"/>
              </a:rPr>
              <a:t>satisfy.</a:t>
            </a:r>
            <a:endParaRPr sz="1800">
              <a:latin typeface="Arial Black"/>
              <a:cs typeface="Arial Black"/>
            </a:endParaRPr>
          </a:p>
          <a:p>
            <a:pPr marL="299085" marR="5715" indent="-287020" algn="just">
              <a:lnSpc>
                <a:spcPct val="150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spc="-5" dirty="0">
                <a:latin typeface="Arial Black"/>
                <a:cs typeface="Arial Black"/>
              </a:rPr>
              <a:t>Exam: </a:t>
            </a:r>
            <a:r>
              <a:rPr sz="1800" spc="-10" dirty="0">
                <a:latin typeface="Arial Black"/>
                <a:cs typeface="Arial Black"/>
              </a:rPr>
              <a:t>People </a:t>
            </a:r>
            <a:r>
              <a:rPr sz="1800" dirty="0">
                <a:latin typeface="Arial Black"/>
                <a:cs typeface="Arial Black"/>
              </a:rPr>
              <a:t>in </a:t>
            </a:r>
            <a:r>
              <a:rPr sz="1800" spc="-5" dirty="0">
                <a:latin typeface="Arial Black"/>
                <a:cs typeface="Arial Black"/>
              </a:rPr>
              <a:t>SSWD </a:t>
            </a:r>
            <a:r>
              <a:rPr sz="1800" b="1" spc="-5" dirty="0">
                <a:latin typeface="Liberation Sans Narrow"/>
                <a:cs typeface="Liberation Sans Narrow"/>
              </a:rPr>
              <a:t>(single, separated, widowed, divorced) </a:t>
            </a:r>
            <a:r>
              <a:rPr sz="1800" dirty="0">
                <a:latin typeface="Arial Black"/>
                <a:cs typeface="Arial Black"/>
              </a:rPr>
              <a:t>group  </a:t>
            </a:r>
            <a:r>
              <a:rPr sz="1800" spc="-5" dirty="0">
                <a:latin typeface="Arial Black"/>
                <a:cs typeface="Arial Black"/>
              </a:rPr>
              <a:t>need </a:t>
            </a:r>
            <a:r>
              <a:rPr sz="1800" dirty="0">
                <a:latin typeface="Arial Black"/>
                <a:cs typeface="Arial Black"/>
              </a:rPr>
              <a:t>smaller </a:t>
            </a:r>
            <a:r>
              <a:rPr sz="1800" spc="5" dirty="0">
                <a:latin typeface="Arial Black"/>
                <a:cs typeface="Arial Black"/>
              </a:rPr>
              <a:t>apartments, </a:t>
            </a:r>
            <a:r>
              <a:rPr sz="1800" dirty="0">
                <a:latin typeface="Arial Black"/>
                <a:cs typeface="Arial Black"/>
              </a:rPr>
              <a:t>&amp; </a:t>
            </a:r>
            <a:r>
              <a:rPr sz="1800" spc="-10" dirty="0">
                <a:latin typeface="Arial Black"/>
                <a:cs typeface="Arial Black"/>
              </a:rPr>
              <a:t>food </a:t>
            </a:r>
            <a:r>
              <a:rPr sz="1800" spc="-20" dirty="0">
                <a:latin typeface="Arial Black"/>
                <a:cs typeface="Arial Black"/>
              </a:rPr>
              <a:t>packed </a:t>
            </a:r>
            <a:r>
              <a:rPr sz="1800" dirty="0">
                <a:latin typeface="Arial Black"/>
                <a:cs typeface="Arial Black"/>
              </a:rPr>
              <a:t>in smaller </a:t>
            </a:r>
            <a:r>
              <a:rPr sz="1800" spc="-5" dirty="0">
                <a:latin typeface="Arial Black"/>
                <a:cs typeface="Arial Black"/>
              </a:rPr>
              <a:t>size.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19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640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5" dirty="0"/>
              <a:t>Demography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17373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</a:t>
            </a:r>
            <a:r>
              <a:rPr spc="25" dirty="0"/>
              <a:t>r</a:t>
            </a:r>
            <a:r>
              <a:rPr dirty="0"/>
              <a:t>o</a:t>
            </a:r>
            <a:r>
              <a:rPr spc="-10" dirty="0"/>
              <a:t>d</a:t>
            </a:r>
            <a:r>
              <a:rPr dirty="0"/>
              <a:t>u</a:t>
            </a:r>
            <a:r>
              <a:rPr spc="-10" dirty="0"/>
              <a:t>c</a:t>
            </a:r>
            <a:r>
              <a:rPr dirty="0"/>
              <a:t>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03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0259" y="784605"/>
            <a:ext cx="7913370" cy="592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marketing environment consists of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external factors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forces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5" dirty="0">
                <a:solidFill>
                  <a:srgbClr val="996600"/>
                </a:solidFill>
                <a:latin typeface="Arial Black"/>
                <a:cs typeface="Arial Black"/>
              </a:rPr>
              <a:t>directly </a:t>
            </a:r>
            <a:r>
              <a:rPr sz="1800" spc="-5" dirty="0">
                <a:solidFill>
                  <a:srgbClr val="996600"/>
                </a:solidFill>
                <a:latin typeface="Arial Black"/>
                <a:cs typeface="Arial Black"/>
              </a:rPr>
              <a:t>and/or </a:t>
            </a:r>
            <a:r>
              <a:rPr sz="1800" dirty="0">
                <a:solidFill>
                  <a:srgbClr val="996600"/>
                </a:solidFill>
                <a:latin typeface="Arial Black"/>
                <a:cs typeface="Arial Black"/>
              </a:rPr>
              <a:t>indirectly </a:t>
            </a:r>
            <a:r>
              <a:rPr sz="1800" dirty="0">
                <a:latin typeface="Arial Black"/>
                <a:cs typeface="Arial Black"/>
              </a:rPr>
              <a:t>impact </a:t>
            </a:r>
            <a:r>
              <a:rPr sz="1800" spc="-5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organization  to </a:t>
            </a:r>
            <a:r>
              <a:rPr sz="1800" spc="-15" dirty="0">
                <a:latin typeface="Arial Black"/>
                <a:cs typeface="Arial Black"/>
              </a:rPr>
              <a:t>develop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maintain </a:t>
            </a:r>
            <a:r>
              <a:rPr sz="1800" spc="-5" dirty="0">
                <a:latin typeface="Arial Black"/>
                <a:cs typeface="Arial Black"/>
              </a:rPr>
              <a:t>successful relationships </a:t>
            </a:r>
            <a:r>
              <a:rPr sz="1800" dirty="0">
                <a:latin typeface="Arial Black"/>
                <a:cs typeface="Arial Black"/>
              </a:rPr>
              <a:t>with its  </a:t>
            </a:r>
            <a:r>
              <a:rPr sz="1800" spc="5" dirty="0">
                <a:latin typeface="Arial Black"/>
                <a:cs typeface="Arial Black"/>
              </a:rPr>
              <a:t>target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customers.</a:t>
            </a:r>
            <a:endParaRPr sz="1800">
              <a:latin typeface="Arial Black"/>
              <a:cs typeface="Arial Black"/>
            </a:endParaRPr>
          </a:p>
          <a:p>
            <a:pPr marL="12700" algn="just">
              <a:lnSpc>
                <a:spcPct val="100000"/>
              </a:lnSpc>
              <a:spcBef>
                <a:spcPts val="2075"/>
              </a:spcBef>
            </a:pPr>
            <a:r>
              <a:rPr sz="1800" spc="10" dirty="0">
                <a:latin typeface="Arial Black"/>
                <a:cs typeface="Arial Black"/>
              </a:rPr>
              <a:t>There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10" dirty="0">
                <a:latin typeface="Arial Black"/>
                <a:cs typeface="Arial Black"/>
              </a:rPr>
              <a:t>two </a:t>
            </a:r>
            <a:r>
              <a:rPr sz="1800" dirty="0">
                <a:latin typeface="Arial Black"/>
                <a:cs typeface="Arial Black"/>
              </a:rPr>
              <a:t>perspectives </a:t>
            </a:r>
            <a:r>
              <a:rPr sz="1800" spc="-5" dirty="0">
                <a:latin typeface="Arial Black"/>
                <a:cs typeface="Arial Black"/>
              </a:rPr>
              <a:t>(sometimes </a:t>
            </a:r>
            <a:r>
              <a:rPr sz="1800" spc="5" dirty="0">
                <a:latin typeface="Arial Black"/>
                <a:cs typeface="Arial Black"/>
              </a:rPr>
              <a:t>three)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namely: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585"/>
              </a:spcBef>
              <a:buAutoNum type="arabicPeriod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macro-environment,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575"/>
              </a:spcBef>
              <a:buAutoNum type="arabicPeriod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micro-environment,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580"/>
              </a:spcBef>
              <a:buAutoNum type="arabicPeriod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10" dirty="0">
                <a:latin typeface="Arial Black"/>
                <a:cs typeface="Arial Black"/>
              </a:rPr>
              <a:t>internal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environment.</a:t>
            </a:r>
            <a:endParaRPr sz="1800">
              <a:latin typeface="Arial Black"/>
              <a:cs typeface="Arial Black"/>
            </a:endParaRPr>
          </a:p>
          <a:p>
            <a:pPr marL="402590" marR="391795" algn="just">
              <a:lnSpc>
                <a:spcPct val="150000"/>
              </a:lnSpc>
              <a:spcBef>
                <a:spcPts val="1839"/>
              </a:spcBef>
            </a:pPr>
            <a:r>
              <a:rPr sz="1800" spc="10" dirty="0">
                <a:latin typeface="Arial Black"/>
                <a:cs typeface="Arial Black"/>
              </a:rPr>
              <a:t>The</a:t>
            </a:r>
            <a:r>
              <a:rPr sz="1800" spc="62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external </a:t>
            </a:r>
            <a:r>
              <a:rPr sz="1800" spc="-5" dirty="0">
                <a:latin typeface="Arial Black"/>
                <a:cs typeface="Arial Black"/>
              </a:rPr>
              <a:t>environment, which </a:t>
            </a:r>
            <a:r>
              <a:rPr sz="1800" spc="-10" dirty="0">
                <a:latin typeface="Arial Black"/>
                <a:cs typeface="Arial Black"/>
              </a:rPr>
              <a:t>includes </a:t>
            </a:r>
            <a:r>
              <a:rPr sz="1800" dirty="0">
                <a:latin typeface="Arial Black"/>
                <a:cs typeface="Arial Black"/>
              </a:rPr>
              <a:t>all the  external </a:t>
            </a:r>
            <a:r>
              <a:rPr sz="1800" spc="-5" dirty="0">
                <a:latin typeface="Arial Black"/>
                <a:cs typeface="Arial Black"/>
              </a:rPr>
              <a:t>factors—competitive, economic, </a:t>
            </a:r>
            <a:r>
              <a:rPr sz="1800" dirty="0">
                <a:latin typeface="Arial Black"/>
                <a:cs typeface="Arial Black"/>
              </a:rPr>
              <a:t>political,  legal/regulatory, </a:t>
            </a:r>
            <a:r>
              <a:rPr sz="1800" spc="-5" dirty="0">
                <a:latin typeface="Arial Black"/>
                <a:cs typeface="Arial Black"/>
              </a:rPr>
              <a:t>technological, and </a:t>
            </a:r>
            <a:r>
              <a:rPr sz="1800" dirty="0">
                <a:latin typeface="Arial Black"/>
                <a:cs typeface="Arial Black"/>
              </a:rPr>
              <a:t>sociocultural—that  </a:t>
            </a:r>
            <a:r>
              <a:rPr sz="1800" spc="-5" dirty="0">
                <a:latin typeface="Arial Black"/>
                <a:cs typeface="Arial Black"/>
              </a:rPr>
              <a:t>can exert </a:t>
            </a:r>
            <a:r>
              <a:rPr sz="1800" dirty="0">
                <a:latin typeface="Arial Black"/>
                <a:cs typeface="Arial Black"/>
              </a:rPr>
              <a:t>considerable direct and indirect </a:t>
            </a:r>
            <a:r>
              <a:rPr sz="1800" spc="5" dirty="0">
                <a:latin typeface="Arial Black"/>
                <a:cs typeface="Arial Black"/>
              </a:rPr>
              <a:t>pressures </a:t>
            </a:r>
            <a:r>
              <a:rPr sz="1800" spc="-5" dirty="0">
                <a:latin typeface="Arial Black"/>
                <a:cs typeface="Arial Black"/>
              </a:rPr>
              <a:t>on  </a:t>
            </a:r>
            <a:r>
              <a:rPr sz="1800" dirty="0">
                <a:latin typeface="Arial Black"/>
                <a:cs typeface="Arial Black"/>
              </a:rPr>
              <a:t>both domestic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international </a:t>
            </a:r>
            <a:r>
              <a:rPr sz="1800" spc="-5" dirty="0">
                <a:latin typeface="Arial Black"/>
                <a:cs typeface="Arial Black"/>
              </a:rPr>
              <a:t>marketing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activities.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21452" y="0"/>
            <a:ext cx="3502660" cy="2534920"/>
            <a:chOff x="5521452" y="0"/>
            <a:chExt cx="3502660" cy="2534920"/>
          </a:xfrm>
        </p:grpSpPr>
        <p:sp>
          <p:nvSpPr>
            <p:cNvPr id="4" name="object 4"/>
            <p:cNvSpPr/>
            <p:nvPr/>
          </p:nvSpPr>
          <p:spPr>
            <a:xfrm>
              <a:off x="7645908" y="0"/>
              <a:ext cx="1377696" cy="952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21452" y="845819"/>
              <a:ext cx="2410968" cy="16885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9552" y="883919"/>
              <a:ext cx="2279904" cy="15575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032630" y="2877134"/>
            <a:ext cx="38620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5550" algn="l"/>
                <a:tab pos="2239010" algn="l"/>
              </a:tabLst>
            </a:pPr>
            <a:r>
              <a:rPr sz="1800" spc="10" dirty="0">
                <a:latin typeface="Arial Black"/>
                <a:cs typeface="Arial Black"/>
              </a:rPr>
              <a:t>region	</a:t>
            </a:r>
            <a:r>
              <a:rPr sz="1800" spc="-5" dirty="0">
                <a:latin typeface="Arial Black"/>
                <a:cs typeface="Arial Black"/>
              </a:rPr>
              <a:t>(less	</a:t>
            </a:r>
            <a:r>
              <a:rPr sz="1800" dirty="0">
                <a:latin typeface="Arial Black"/>
                <a:cs typeface="Arial Black"/>
              </a:rPr>
              <a:t>comfortable)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20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2343657" y="2329286"/>
            <a:ext cx="6224270" cy="84836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1132840" algn="l"/>
                <a:tab pos="1819910" algn="l"/>
                <a:tab pos="3375025" algn="l"/>
                <a:tab pos="4848860" algn="l"/>
                <a:tab pos="5699125" algn="l"/>
              </a:tabLst>
            </a:pPr>
            <a:r>
              <a:rPr sz="1800" spc="-55" dirty="0">
                <a:latin typeface="Arial Black"/>
                <a:cs typeface="Arial Black"/>
              </a:rPr>
              <a:t>P</a:t>
            </a:r>
            <a:r>
              <a:rPr sz="1800" dirty="0">
                <a:latin typeface="Arial Black"/>
                <a:cs typeface="Arial Black"/>
              </a:rPr>
              <a:t>eople	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800" spc="-5" dirty="0">
                <a:latin typeface="Arial Black"/>
                <a:cs typeface="Arial Black"/>
              </a:rPr>
              <a:t>f</a:t>
            </a:r>
            <a:r>
              <a:rPr sz="1800" spc="2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equent</a:t>
            </a:r>
            <a:r>
              <a:rPr sz="1800" spc="35" dirty="0">
                <a:latin typeface="Arial Black"/>
                <a:cs typeface="Arial Black"/>
              </a:rPr>
              <a:t>l</a:t>
            </a:r>
            <a:r>
              <a:rPr sz="1800" dirty="0">
                <a:latin typeface="Arial Black"/>
                <a:cs typeface="Arial Black"/>
              </a:rPr>
              <a:t>y	mi</a:t>
            </a:r>
            <a:r>
              <a:rPr sz="1800" spc="30" dirty="0">
                <a:latin typeface="Arial Black"/>
                <a:cs typeface="Arial Black"/>
              </a:rPr>
              <a:t>g</a:t>
            </a:r>
            <a:r>
              <a:rPr sz="1800" spc="35" dirty="0">
                <a:latin typeface="Arial Black"/>
                <a:cs typeface="Arial Black"/>
              </a:rPr>
              <a:t>r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ting	</a:t>
            </a:r>
            <a:r>
              <a:rPr sz="1800" spc="-5" dirty="0">
                <a:latin typeface="Arial Black"/>
                <a:cs typeface="Arial Black"/>
              </a:rPr>
              <a:t>f</a:t>
            </a:r>
            <a:r>
              <a:rPr sz="1800" spc="2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om	le</a:t>
            </a:r>
            <a:r>
              <a:rPr sz="1800" spc="10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5955665" algn="l"/>
              </a:tabLst>
            </a:pPr>
            <a:r>
              <a:rPr sz="1800" dirty="0">
                <a:latin typeface="Arial Black"/>
                <a:cs typeface="Arial Black"/>
              </a:rPr>
              <a:t>d</a:t>
            </a:r>
            <a:r>
              <a:rPr sz="1800" spc="-55" dirty="0">
                <a:latin typeface="Arial Black"/>
                <a:cs typeface="Arial Black"/>
              </a:rPr>
              <a:t>e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elo</a:t>
            </a:r>
            <a:r>
              <a:rPr sz="1800" spc="-10" dirty="0">
                <a:latin typeface="Arial Black"/>
                <a:cs typeface="Arial Black"/>
              </a:rPr>
              <a:t>p</a:t>
            </a:r>
            <a:r>
              <a:rPr sz="1800" dirty="0">
                <a:latin typeface="Arial Black"/>
                <a:cs typeface="Arial Black"/>
              </a:rPr>
              <a:t>ed	to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43657" y="3152012"/>
            <a:ext cx="62223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2045970" algn="l"/>
                <a:tab pos="2983230" algn="l"/>
                <a:tab pos="4510405" algn="l"/>
              </a:tabLst>
            </a:pPr>
            <a:r>
              <a:rPr sz="1800" dirty="0">
                <a:latin typeface="Arial Black"/>
                <a:cs typeface="Arial Black"/>
              </a:rPr>
              <a:t>compa</a:t>
            </a:r>
            <a:r>
              <a:rPr sz="1800" spc="35" dirty="0">
                <a:latin typeface="Arial Black"/>
                <a:cs typeface="Arial Black"/>
              </a:rPr>
              <a:t>r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ti</a:t>
            </a:r>
            <a:r>
              <a:rPr sz="1800" spc="-40" dirty="0">
                <a:latin typeface="Arial Black"/>
                <a:cs typeface="Arial Black"/>
              </a:rPr>
              <a:t>v</a:t>
            </a:r>
            <a:r>
              <a:rPr sz="1800" spc="-15" dirty="0">
                <a:latin typeface="Arial Black"/>
                <a:cs typeface="Arial Black"/>
              </a:rPr>
              <a:t>e</a:t>
            </a:r>
            <a:r>
              <a:rPr sz="1800" spc="30" dirty="0">
                <a:latin typeface="Arial Black"/>
                <a:cs typeface="Arial Black"/>
              </a:rPr>
              <a:t>l</a:t>
            </a:r>
            <a:r>
              <a:rPr sz="1800" dirty="0">
                <a:latin typeface="Arial Black"/>
                <a:cs typeface="Arial Black"/>
              </a:rPr>
              <a:t>y	mu</a:t>
            </a:r>
            <a:r>
              <a:rPr sz="1800" spc="-4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	d</a:t>
            </a:r>
            <a:r>
              <a:rPr sz="1800" spc="-50" dirty="0">
                <a:latin typeface="Arial Black"/>
                <a:cs typeface="Arial Black"/>
              </a:rPr>
              <a:t>e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eloped	</a:t>
            </a:r>
            <a:r>
              <a:rPr sz="1800" spc="-5" dirty="0">
                <a:latin typeface="Arial Black"/>
                <a:cs typeface="Arial Black"/>
              </a:rPr>
              <a:t>(com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o</a:t>
            </a:r>
            <a:r>
              <a:rPr sz="1800" spc="8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t</a:t>
            </a:r>
            <a:r>
              <a:rPr sz="1800" spc="1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b</a:t>
            </a:r>
            <a:r>
              <a:rPr sz="1800" spc="10" dirty="0">
                <a:latin typeface="Arial Black"/>
                <a:cs typeface="Arial Black"/>
              </a:rPr>
              <a:t>l</a:t>
            </a:r>
            <a:r>
              <a:rPr sz="1800" spc="-10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)  </a:t>
            </a:r>
            <a:r>
              <a:rPr sz="1800" spc="10" dirty="0">
                <a:latin typeface="Arial Black"/>
                <a:cs typeface="Arial Black"/>
              </a:rPr>
              <a:t>region.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43657" y="4203191"/>
            <a:ext cx="622363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Bangladesh, most </a:t>
            </a:r>
            <a:r>
              <a:rPr sz="1800" spc="-5" dirty="0">
                <a:latin typeface="Arial Black"/>
                <a:cs typeface="Arial Black"/>
              </a:rPr>
              <a:t>poor </a:t>
            </a:r>
            <a:r>
              <a:rPr sz="1800" dirty="0">
                <a:latin typeface="Arial Black"/>
                <a:cs typeface="Arial Black"/>
              </a:rPr>
              <a:t>people tend to shift in  Dhaka city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work.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21635" y="5392623"/>
            <a:ext cx="56426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0310" algn="l"/>
                <a:tab pos="2281555" algn="l"/>
                <a:tab pos="3083560" algn="l"/>
                <a:tab pos="3792220" algn="l"/>
                <a:tab pos="4263390" algn="l"/>
                <a:tab pos="5224780" algn="l"/>
              </a:tabLst>
            </a:pPr>
            <a:r>
              <a:rPr sz="1800" b="1" spc="-5" dirty="0">
                <a:latin typeface="Arial"/>
                <a:cs typeface="Arial"/>
              </a:rPr>
              <a:t>gar</a:t>
            </a:r>
            <a:r>
              <a:rPr sz="1800" b="1" spc="-15" dirty="0">
                <a:latin typeface="Arial"/>
                <a:cs typeface="Arial"/>
              </a:rPr>
              <a:t>m</a:t>
            </a:r>
            <a:r>
              <a:rPr sz="1800" b="1" spc="-5" dirty="0">
                <a:latin typeface="Arial"/>
                <a:cs typeface="Arial"/>
              </a:rPr>
              <a:t>ents</a:t>
            </a:r>
            <a:r>
              <a:rPr sz="1800" b="1" dirty="0">
                <a:latin typeface="Arial"/>
                <a:cs typeface="Arial"/>
              </a:rPr>
              <a:t>	i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dirty="0">
                <a:latin typeface="Arial"/>
                <a:cs typeface="Arial"/>
              </a:rPr>
              <a:t>d</a:t>
            </a:r>
            <a:r>
              <a:rPr sz="1800" b="1" spc="5" dirty="0">
                <a:latin typeface="Arial"/>
                <a:cs typeface="Arial"/>
              </a:rPr>
              <a:t>u</a:t>
            </a:r>
            <a:r>
              <a:rPr sz="1800" b="1" spc="-5" dirty="0">
                <a:latin typeface="Arial"/>
                <a:cs typeface="Arial"/>
              </a:rPr>
              <a:t>st</a:t>
            </a:r>
            <a:r>
              <a:rPr sz="1800" b="1" spc="-15" dirty="0">
                <a:latin typeface="Arial"/>
                <a:cs typeface="Arial"/>
              </a:rPr>
              <a:t>r</a:t>
            </a:r>
            <a:r>
              <a:rPr sz="1800" b="1" spc="-5" dirty="0">
                <a:latin typeface="Arial"/>
                <a:cs typeface="Arial"/>
              </a:rPr>
              <a:t>y</a:t>
            </a:r>
            <a:r>
              <a:rPr sz="1800" b="1" dirty="0">
                <a:latin typeface="Arial"/>
                <a:cs typeface="Arial"/>
              </a:rPr>
              <a:t>	off</a:t>
            </a:r>
            <a:r>
              <a:rPr sz="1800" b="1" spc="-5" dirty="0">
                <a:latin typeface="Arial"/>
                <a:cs typeface="Arial"/>
              </a:rPr>
              <a:t>e</a:t>
            </a:r>
            <a:r>
              <a:rPr sz="1800" b="1" spc="-15" dirty="0">
                <a:latin typeface="Arial"/>
                <a:cs typeface="Arial"/>
              </a:rPr>
              <a:t>r</a:t>
            </a:r>
            <a:r>
              <a:rPr sz="1800" b="1" spc="-5" dirty="0">
                <a:latin typeface="Arial"/>
                <a:cs typeface="Arial"/>
              </a:rPr>
              <a:t>s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35" dirty="0">
                <a:latin typeface="Arial"/>
                <a:cs typeface="Arial"/>
              </a:rPr>
              <a:t>w</a:t>
            </a:r>
            <a:r>
              <a:rPr sz="1800" b="1" spc="-5" dirty="0">
                <a:latin typeface="Arial"/>
                <a:cs typeface="Arial"/>
              </a:rPr>
              <a:t>ork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15" dirty="0">
                <a:latin typeface="Arial"/>
                <a:cs typeface="Arial"/>
              </a:rPr>
              <a:t>f</a:t>
            </a:r>
            <a:r>
              <a:rPr sz="1800" b="1" dirty="0">
                <a:latin typeface="Arial"/>
                <a:cs typeface="Arial"/>
              </a:rPr>
              <a:t>or	</a:t>
            </a:r>
            <a:r>
              <a:rPr sz="1800" b="1" spc="35" dirty="0">
                <a:latin typeface="Arial"/>
                <a:cs typeface="Arial"/>
              </a:rPr>
              <a:t>w</a:t>
            </a:r>
            <a:r>
              <a:rPr sz="1800" b="1" spc="-10" dirty="0">
                <a:latin typeface="Arial"/>
                <a:cs typeface="Arial"/>
              </a:rPr>
              <a:t>o</a:t>
            </a:r>
            <a:r>
              <a:rPr sz="1800" b="1" spc="-5" dirty="0">
                <a:latin typeface="Arial"/>
                <a:cs typeface="Arial"/>
              </a:rPr>
              <a:t>m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n	</a:t>
            </a:r>
            <a:r>
              <a:rPr sz="1800" b="1" spc="-2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43657" y="5666638"/>
            <a:ext cx="62236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children. Men </a:t>
            </a:r>
            <a:r>
              <a:rPr sz="1800" b="1" spc="-5" dirty="0">
                <a:latin typeface="Arial"/>
                <a:cs typeface="Arial"/>
              </a:rPr>
              <a:t>are </a:t>
            </a:r>
            <a:r>
              <a:rPr sz="1800" b="1" dirty="0">
                <a:latin typeface="Arial"/>
                <a:cs typeface="Arial"/>
              </a:rPr>
              <a:t>engaged in </a:t>
            </a:r>
            <a:r>
              <a:rPr sz="1800" b="1" spc="-5" dirty="0">
                <a:latin typeface="Arial"/>
                <a:cs typeface="Arial"/>
              </a:rPr>
              <a:t>different </a:t>
            </a:r>
            <a:r>
              <a:rPr sz="1800" b="1" dirty="0">
                <a:latin typeface="Arial"/>
                <a:cs typeface="Arial"/>
              </a:rPr>
              <a:t>works, </a:t>
            </a:r>
            <a:r>
              <a:rPr sz="1800" b="1" spc="-5" dirty="0">
                <a:latin typeface="Arial"/>
                <a:cs typeface="Arial"/>
              </a:rPr>
              <a:t>at least  they </a:t>
            </a:r>
            <a:r>
              <a:rPr sz="1800" b="1" dirty="0">
                <a:latin typeface="Arial"/>
                <a:cs typeface="Arial"/>
              </a:rPr>
              <a:t>pull </a:t>
            </a:r>
            <a:r>
              <a:rPr sz="1800" b="1" spc="-5" dirty="0">
                <a:latin typeface="Arial"/>
                <a:cs typeface="Arial"/>
              </a:rPr>
              <a:t>rickshaw, </a:t>
            </a:r>
            <a:r>
              <a:rPr sz="1800" b="1" dirty="0">
                <a:latin typeface="Arial"/>
                <a:cs typeface="Arial"/>
              </a:rPr>
              <a:t>pull non-powered </a:t>
            </a:r>
            <a:r>
              <a:rPr sz="1800" b="1" spc="-5" dirty="0">
                <a:latin typeface="Arial"/>
                <a:cs typeface="Arial"/>
              </a:rPr>
              <a:t>cars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etc.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5240" y="2397633"/>
            <a:ext cx="1288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Migration: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3541" y="780668"/>
            <a:ext cx="3869690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-20" dirty="0">
                <a:latin typeface="Arial Black"/>
                <a:cs typeface="Arial Black"/>
              </a:rPr>
              <a:t>Two </a:t>
            </a:r>
            <a:r>
              <a:rPr sz="1800" dirty="0">
                <a:latin typeface="Arial Black"/>
                <a:cs typeface="Arial Black"/>
              </a:rPr>
              <a:t>main factors </a:t>
            </a:r>
            <a:r>
              <a:rPr sz="1800" spc="-20" dirty="0">
                <a:latin typeface="Arial Black"/>
                <a:cs typeface="Arial Black"/>
              </a:rPr>
              <a:t>involved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Migration,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Diversity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76552" y="4332478"/>
            <a:ext cx="800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Exam: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76552" y="5407863"/>
            <a:ext cx="140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Reason: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2700" b="1" baseline="3086" dirty="0">
                <a:latin typeface="Arial"/>
                <a:cs typeface="Arial"/>
              </a:rPr>
              <a:t>The</a:t>
            </a:r>
            <a:endParaRPr sz="2700" baseline="3086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640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5" dirty="0"/>
              <a:t>Demography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7854" y="746252"/>
            <a:ext cx="7940040" cy="1900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520825" algn="l"/>
                <a:tab pos="2106930" algn="l"/>
                <a:tab pos="2434590" algn="l"/>
                <a:tab pos="3449320" algn="l"/>
                <a:tab pos="4464685" algn="l"/>
                <a:tab pos="5186680" algn="l"/>
                <a:tab pos="6075680" algn="l"/>
                <a:tab pos="6555740" algn="l"/>
                <a:tab pos="7570470" algn="l"/>
              </a:tabLst>
            </a:pPr>
            <a:r>
              <a:rPr sz="1800" dirty="0">
                <a:latin typeface="Arial Black"/>
                <a:cs typeface="Arial Black"/>
              </a:rPr>
              <a:t>Ame</a:t>
            </a:r>
            <a:r>
              <a:rPr sz="1800" spc="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icans	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a	mob</a:t>
            </a:r>
            <a:r>
              <a:rPr sz="1800" spc="5" dirty="0">
                <a:latin typeface="Arial Black"/>
                <a:cs typeface="Arial Black"/>
              </a:rPr>
              <a:t>i</a:t>
            </a:r>
            <a:r>
              <a:rPr sz="1800" dirty="0">
                <a:latin typeface="Arial Black"/>
                <a:cs typeface="Arial Black"/>
              </a:rPr>
              <a:t>le	people	with	</a:t>
            </a:r>
            <a:r>
              <a:rPr sz="1800" spc="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bout	</a:t>
            </a:r>
            <a:r>
              <a:rPr sz="1800" spc="-5" dirty="0">
                <a:latin typeface="Arial Black"/>
                <a:cs typeface="Arial Black"/>
              </a:rPr>
              <a:t>1</a:t>
            </a:r>
            <a:r>
              <a:rPr sz="1800" dirty="0">
                <a:latin typeface="Arial Black"/>
                <a:cs typeface="Arial Black"/>
              </a:rPr>
              <a:t>2	million	US  households (more than </a:t>
            </a:r>
            <a:r>
              <a:rPr sz="1800" spc="-5" dirty="0">
                <a:latin typeface="Arial Black"/>
                <a:cs typeface="Arial Black"/>
              </a:rPr>
              <a:t>one out </a:t>
            </a:r>
            <a:r>
              <a:rPr sz="1800" dirty="0">
                <a:latin typeface="Arial Black"/>
                <a:cs typeface="Arial Black"/>
              </a:rPr>
              <a:t>of every ten) </a:t>
            </a:r>
            <a:r>
              <a:rPr sz="1800" spc="-15" dirty="0">
                <a:latin typeface="Arial Black"/>
                <a:cs typeface="Arial Black"/>
              </a:rPr>
              <a:t>moving </a:t>
            </a:r>
            <a:r>
              <a:rPr sz="1800" spc="-10" dirty="0">
                <a:latin typeface="Arial Black"/>
                <a:cs typeface="Arial Black"/>
              </a:rPr>
              <a:t>each</a:t>
            </a:r>
            <a:r>
              <a:rPr sz="1800" spc="50" dirty="0">
                <a:latin typeface="Arial Black"/>
                <a:cs typeface="Arial Black"/>
              </a:rPr>
              <a:t> </a:t>
            </a:r>
            <a:r>
              <a:rPr sz="1800" spc="-35" dirty="0">
                <a:latin typeface="Arial Black"/>
                <a:cs typeface="Arial Black"/>
              </a:rPr>
              <a:t>year.</a:t>
            </a:r>
            <a:endParaRPr sz="1800">
              <a:latin typeface="Arial Black"/>
              <a:cs typeface="Arial Black"/>
            </a:endParaRPr>
          </a:p>
          <a:p>
            <a:pPr marL="12700" marR="5080">
              <a:lnSpc>
                <a:spcPct val="150000"/>
              </a:lnSpc>
              <a:spcBef>
                <a:spcPts val="1800"/>
              </a:spcBef>
            </a:pPr>
            <a:r>
              <a:rPr sz="1800" spc="-15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population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interest to marketers because </a:t>
            </a:r>
            <a:r>
              <a:rPr sz="1800" spc="-5" dirty="0">
                <a:latin typeface="Arial Black"/>
                <a:cs typeface="Arial Black"/>
              </a:rPr>
              <a:t>people  </a:t>
            </a:r>
            <a:r>
              <a:rPr sz="1800" dirty="0">
                <a:latin typeface="Arial Black"/>
                <a:cs typeface="Arial Black"/>
              </a:rPr>
              <a:t>in different </a:t>
            </a:r>
            <a:r>
              <a:rPr sz="1800" spc="10" dirty="0">
                <a:latin typeface="Arial Black"/>
                <a:cs typeface="Arial Black"/>
              </a:rPr>
              <a:t>regions </a:t>
            </a:r>
            <a:r>
              <a:rPr sz="1800" spc="-5" dirty="0">
                <a:latin typeface="Arial Black"/>
                <a:cs typeface="Arial Black"/>
              </a:rPr>
              <a:t>buy</a:t>
            </a:r>
            <a:r>
              <a:rPr sz="1800" spc="-10" dirty="0">
                <a:latin typeface="Arial Black"/>
                <a:cs typeface="Arial Black"/>
              </a:rPr>
              <a:t> differently.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94889" y="2867024"/>
            <a:ext cx="634555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991235" algn="l"/>
                <a:tab pos="1576070" algn="l"/>
                <a:tab pos="2183130" algn="l"/>
                <a:tab pos="3580765" algn="l"/>
                <a:tab pos="4558030" algn="l"/>
                <a:tab pos="5481320" algn="l"/>
              </a:tabLst>
            </a:pPr>
            <a:r>
              <a:rPr sz="1800" spc="-5" dirty="0">
                <a:latin typeface="Arial Black"/>
                <a:cs typeface="Arial Black"/>
              </a:rPr>
              <a:t>Pleas</a:t>
            </a:r>
            <a:r>
              <a:rPr sz="1800" dirty="0">
                <a:latin typeface="Arial Black"/>
                <a:cs typeface="Arial Black"/>
              </a:rPr>
              <a:t>e	see	t</a:t>
            </a:r>
            <a:r>
              <a:rPr sz="1800" spc="-30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o	countries.	</a:t>
            </a:r>
            <a:r>
              <a:rPr sz="1800" spc="-40" dirty="0">
                <a:solidFill>
                  <a:srgbClr val="6F2F9F"/>
                </a:solidFill>
                <a:latin typeface="Arial Black"/>
                <a:cs typeface="Arial Black"/>
              </a:rPr>
              <a:t>J</a:t>
            </a:r>
            <a:r>
              <a:rPr sz="1800" spc="5" dirty="0">
                <a:solidFill>
                  <a:srgbClr val="6F2F9F"/>
                </a:solidFill>
                <a:latin typeface="Arial Black"/>
                <a:cs typeface="Arial Black"/>
              </a:rPr>
              <a:t>a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pan</a:t>
            </a:r>
            <a:r>
              <a:rPr sz="1800" dirty="0">
                <a:latin typeface="Arial Black"/>
                <a:cs typeface="Arial Black"/>
              </a:rPr>
              <a:t>,	</a:t>
            </a:r>
            <a:r>
              <a:rPr sz="1800" spc="35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he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almost  </a:t>
            </a:r>
            <a:r>
              <a:rPr sz="1800" spc="-5" dirty="0">
                <a:latin typeface="Arial Black"/>
                <a:cs typeface="Arial Black"/>
              </a:rPr>
              <a:t>everyone </a:t>
            </a:r>
            <a:r>
              <a:rPr sz="1800" dirty="0">
                <a:latin typeface="Arial Black"/>
                <a:cs typeface="Arial Black"/>
              </a:rPr>
              <a:t>is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Japanese.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10" dirty="0">
                <a:solidFill>
                  <a:srgbClr val="6F2F9F"/>
                </a:solidFill>
                <a:latin typeface="Arial Black"/>
                <a:cs typeface="Arial Black"/>
              </a:rPr>
              <a:t>The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united </a:t>
            </a:r>
            <a:r>
              <a:rPr sz="1800" spc="-10" dirty="0">
                <a:solidFill>
                  <a:srgbClr val="6F2F9F"/>
                </a:solidFill>
                <a:latin typeface="Arial Black"/>
                <a:cs typeface="Arial Black"/>
              </a:rPr>
              <a:t>States</a:t>
            </a:r>
            <a:r>
              <a:rPr sz="1800" spc="-10" dirty="0">
                <a:latin typeface="Arial Black"/>
                <a:cs typeface="Arial Black"/>
              </a:rPr>
              <a:t>, </a:t>
            </a:r>
            <a:r>
              <a:rPr sz="1800" dirty="0">
                <a:latin typeface="Arial Black"/>
                <a:cs typeface="Arial Black"/>
              </a:rPr>
              <a:t>with people from </a:t>
            </a:r>
            <a:r>
              <a:rPr sz="1800" spc="10" dirty="0">
                <a:latin typeface="Arial Black"/>
                <a:cs typeface="Arial Black"/>
              </a:rPr>
              <a:t>virtually</a:t>
            </a:r>
            <a:r>
              <a:rPr sz="1800" spc="2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all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Arial Black"/>
                <a:cs typeface="Arial Black"/>
              </a:rPr>
              <a:t>nations.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4889" y="4741925"/>
            <a:ext cx="634492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USA </a:t>
            </a:r>
            <a:r>
              <a:rPr sz="1800" spc="-5" dirty="0">
                <a:latin typeface="Arial Black"/>
                <a:cs typeface="Arial Black"/>
              </a:rPr>
              <a:t>has </a:t>
            </a:r>
            <a:r>
              <a:rPr sz="1800" dirty="0">
                <a:latin typeface="Arial Black"/>
                <a:cs typeface="Arial Black"/>
              </a:rPr>
              <a:t>often </a:t>
            </a:r>
            <a:r>
              <a:rPr sz="1800" spc="-5" dirty="0">
                <a:latin typeface="Arial Black"/>
                <a:cs typeface="Arial Black"/>
              </a:rPr>
              <a:t>been </a:t>
            </a:r>
            <a:r>
              <a:rPr sz="1800" dirty="0">
                <a:latin typeface="Arial Black"/>
                <a:cs typeface="Arial Black"/>
              </a:rPr>
              <a:t>called a ‘melting pot’ in </a:t>
            </a:r>
            <a:r>
              <a:rPr sz="1800" spc="-5" dirty="0">
                <a:latin typeface="Arial Black"/>
                <a:cs typeface="Arial Black"/>
              </a:rPr>
              <a:t>which  </a:t>
            </a:r>
            <a:r>
              <a:rPr sz="1800" dirty="0">
                <a:latin typeface="Arial Black"/>
                <a:cs typeface="Arial Black"/>
              </a:rPr>
              <a:t>diverse </a:t>
            </a:r>
            <a:r>
              <a:rPr sz="1800" spc="5" dirty="0">
                <a:latin typeface="Arial Black"/>
                <a:cs typeface="Arial Black"/>
              </a:rPr>
              <a:t>groups </a:t>
            </a:r>
            <a:r>
              <a:rPr sz="1800" dirty="0">
                <a:latin typeface="Arial Black"/>
                <a:cs typeface="Arial Black"/>
              </a:rPr>
              <a:t>from </a:t>
            </a:r>
            <a:r>
              <a:rPr sz="1800" spc="-5" dirty="0">
                <a:latin typeface="Arial Black"/>
                <a:cs typeface="Arial Black"/>
              </a:rPr>
              <a:t>any </a:t>
            </a:r>
            <a:r>
              <a:rPr sz="1800" spc="-10" dirty="0">
                <a:latin typeface="Arial Black"/>
                <a:cs typeface="Arial Black"/>
              </a:rPr>
              <a:t>nations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cultures  </a:t>
            </a:r>
            <a:r>
              <a:rPr sz="1800" spc="-25" dirty="0">
                <a:latin typeface="Arial Black"/>
                <a:cs typeface="Arial Black"/>
              </a:rPr>
              <a:t>have </a:t>
            </a:r>
            <a:r>
              <a:rPr sz="1800" dirty="0">
                <a:latin typeface="Arial Black"/>
                <a:cs typeface="Arial Black"/>
              </a:rPr>
              <a:t>melted into a single, </a:t>
            </a:r>
            <a:r>
              <a:rPr sz="1800" spc="5" dirty="0">
                <a:latin typeface="Arial Black"/>
                <a:cs typeface="Arial Black"/>
              </a:rPr>
              <a:t>more </a:t>
            </a:r>
            <a:r>
              <a:rPr sz="1800" spc="-5" dirty="0">
                <a:latin typeface="Arial Black"/>
                <a:cs typeface="Arial Black"/>
              </a:rPr>
              <a:t>homogeneous  </a:t>
            </a:r>
            <a:r>
              <a:rPr sz="1800" spc="5" dirty="0">
                <a:latin typeface="Arial Black"/>
                <a:cs typeface="Arial Black"/>
              </a:rPr>
              <a:t>whole, </a:t>
            </a:r>
            <a:r>
              <a:rPr sz="1800" dirty="0">
                <a:latin typeface="Arial Black"/>
                <a:cs typeface="Arial Black"/>
              </a:rPr>
              <a:t>seems to </a:t>
            </a:r>
            <a:r>
              <a:rPr sz="1800" spc="-5" dirty="0">
                <a:latin typeface="Arial Black"/>
                <a:cs typeface="Arial Black"/>
              </a:rPr>
              <a:t>become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Salad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Bowl.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7854" y="2993516"/>
            <a:ext cx="1209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Di</a:t>
            </a:r>
            <a:r>
              <a:rPr sz="1800" spc="-40" dirty="0">
                <a:solidFill>
                  <a:srgbClr val="006FC0"/>
                </a:solidFill>
                <a:latin typeface="Arial Black"/>
                <a:cs typeface="Arial Black"/>
              </a:rPr>
              <a:t>v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e</a:t>
            </a:r>
            <a:r>
              <a:rPr sz="1800" spc="50" dirty="0">
                <a:solidFill>
                  <a:srgbClr val="006FC0"/>
                </a:solidFill>
                <a:latin typeface="Arial Black"/>
                <a:cs typeface="Arial Black"/>
              </a:rPr>
              <a:t>r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si</a:t>
            </a: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t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y: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640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5" dirty="0"/>
              <a:t>Demography</a:t>
            </a:r>
          </a:p>
        </p:txBody>
      </p:sp>
      <p:sp>
        <p:nvSpPr>
          <p:cNvPr id="9" name="object 9"/>
          <p:cNvSpPr/>
          <p:nvPr/>
        </p:nvSpPr>
        <p:spPr>
          <a:xfrm>
            <a:off x="740663" y="3398520"/>
            <a:ext cx="1475232" cy="3002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53516" y="877570"/>
            <a:ext cx="800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Exam: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20620" y="793749"/>
            <a:ext cx="2694940" cy="249491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US </a:t>
            </a:r>
            <a:r>
              <a:rPr sz="1800" spc="-5" dirty="0">
                <a:latin typeface="Arial Black"/>
                <a:cs typeface="Arial Black"/>
              </a:rPr>
              <a:t>population</a:t>
            </a:r>
            <a:r>
              <a:rPr sz="1800" spc="-9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is:</a:t>
            </a:r>
            <a:endParaRPr sz="1800">
              <a:latin typeface="Arial Black"/>
              <a:cs typeface="Arial Black"/>
            </a:endParaRPr>
          </a:p>
          <a:p>
            <a:pPr marL="9271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72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percent</a:t>
            </a:r>
            <a:endParaRPr sz="1800">
              <a:latin typeface="Arial Black"/>
              <a:cs typeface="Arial Black"/>
            </a:endParaRPr>
          </a:p>
          <a:p>
            <a:pPr marL="9271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Arial Black"/>
                <a:cs typeface="Arial Black"/>
              </a:rPr>
              <a:t>13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percent</a:t>
            </a:r>
            <a:endParaRPr sz="1800">
              <a:latin typeface="Arial Black"/>
              <a:cs typeface="Arial Black"/>
            </a:endParaRPr>
          </a:p>
          <a:p>
            <a:pPr marL="9271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11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percent</a:t>
            </a:r>
            <a:endParaRPr sz="1800">
              <a:latin typeface="Arial Black"/>
              <a:cs typeface="Arial Black"/>
            </a:endParaRPr>
          </a:p>
          <a:p>
            <a:pPr marL="9271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3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percent</a:t>
            </a:r>
            <a:endParaRPr sz="1800">
              <a:latin typeface="Arial Black"/>
              <a:cs typeface="Arial Black"/>
            </a:endParaRPr>
          </a:p>
          <a:p>
            <a:pPr marL="9271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1</a:t>
            </a:r>
            <a:r>
              <a:rPr sz="1800" spc="-8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percent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4202" y="1204849"/>
            <a:ext cx="2544445" cy="208661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5" dirty="0">
                <a:latin typeface="Arial Black"/>
                <a:cs typeface="Arial Black"/>
              </a:rPr>
              <a:t>White,</a:t>
            </a:r>
            <a:endParaRPr sz="1800">
              <a:latin typeface="Arial Black"/>
              <a:cs typeface="Arial Black"/>
            </a:endParaRPr>
          </a:p>
          <a:p>
            <a:pPr marL="12700" marR="210820">
              <a:lnSpc>
                <a:spcPct val="150000"/>
              </a:lnSpc>
              <a:spcBef>
                <a:spcPts val="5"/>
              </a:spcBef>
            </a:pPr>
            <a:r>
              <a:rPr sz="1800" dirty="0">
                <a:latin typeface="Arial Black"/>
                <a:cs typeface="Arial Black"/>
              </a:rPr>
              <a:t>African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Americans  Hispanic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Asian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spc="-15" dirty="0">
                <a:latin typeface="Arial Black"/>
                <a:cs typeface="Arial Black"/>
              </a:rPr>
              <a:t>native </a:t>
            </a:r>
            <a:r>
              <a:rPr sz="1800" spc="-65" dirty="0">
                <a:latin typeface="Arial Black"/>
                <a:cs typeface="Arial Black"/>
              </a:rPr>
              <a:t>(</a:t>
            </a:r>
            <a:r>
              <a:rPr sz="1900" i="1" spc="-65" dirty="0">
                <a:latin typeface="Arial Black"/>
                <a:cs typeface="Arial Black"/>
              </a:rPr>
              <a:t>Eskimos</a:t>
            </a:r>
            <a:r>
              <a:rPr sz="1900" i="1" spc="-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10704" y="2976006"/>
            <a:ext cx="9169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i="1" spc="-60" dirty="0">
                <a:latin typeface="Arial Black"/>
                <a:cs typeface="Arial Black"/>
              </a:rPr>
              <a:t>Aleut</a:t>
            </a:r>
            <a:r>
              <a:rPr sz="1900" i="1" spc="-5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)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7978" y="3580257"/>
            <a:ext cx="7474584" cy="3006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4860" marR="230504" algn="just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US-Asian </a:t>
            </a:r>
            <a:r>
              <a:rPr sz="1800" spc="-5" dirty="0">
                <a:latin typeface="Arial Black"/>
                <a:cs typeface="Arial Black"/>
              </a:rPr>
              <a:t>population </a:t>
            </a:r>
            <a:r>
              <a:rPr sz="1800" dirty="0">
                <a:latin typeface="Arial Black"/>
                <a:cs typeface="Arial Black"/>
              </a:rPr>
              <a:t>also </a:t>
            </a:r>
            <a:r>
              <a:rPr sz="1800" spc="-5" dirty="0">
                <a:latin typeface="Arial Black"/>
                <a:cs typeface="Arial Black"/>
              </a:rPr>
              <a:t>has </a:t>
            </a:r>
            <a:r>
              <a:rPr sz="1800" dirty="0">
                <a:latin typeface="Arial Black"/>
                <a:cs typeface="Arial Black"/>
              </a:rPr>
              <a:t>grown </a:t>
            </a:r>
            <a:r>
              <a:rPr sz="1800" spc="5" dirty="0">
                <a:latin typeface="Arial Black"/>
                <a:cs typeface="Arial Black"/>
              </a:rPr>
              <a:t>rapidly </a:t>
            </a:r>
            <a:r>
              <a:rPr sz="1800" dirty="0">
                <a:latin typeface="Arial Black"/>
                <a:cs typeface="Arial Black"/>
              </a:rPr>
              <a:t>in  recent years and </a:t>
            </a:r>
            <a:r>
              <a:rPr sz="1800" spc="-15" dirty="0">
                <a:latin typeface="Arial Black"/>
                <a:cs typeface="Arial Black"/>
              </a:rPr>
              <a:t>now </a:t>
            </a:r>
            <a:r>
              <a:rPr sz="1800" spc="-5" dirty="0">
                <a:latin typeface="Arial Black"/>
                <a:cs typeface="Arial Black"/>
              </a:rPr>
              <a:t>totals </a:t>
            </a:r>
            <a:r>
              <a:rPr sz="1800" dirty="0">
                <a:latin typeface="Arial Black"/>
                <a:cs typeface="Arial Black"/>
              </a:rPr>
              <a:t>about 3 </a:t>
            </a:r>
            <a:r>
              <a:rPr sz="1800" spc="5" dirty="0">
                <a:latin typeface="Arial Black"/>
                <a:cs typeface="Arial Black"/>
              </a:rPr>
              <a:t>percent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  </a:t>
            </a:r>
            <a:r>
              <a:rPr sz="1800" spc="-5" dirty="0">
                <a:latin typeface="Arial Black"/>
                <a:cs typeface="Arial Black"/>
              </a:rPr>
              <a:t>population.</a:t>
            </a:r>
            <a:endParaRPr sz="1800">
              <a:latin typeface="Arial Black"/>
              <a:cs typeface="Arial Black"/>
            </a:endParaRPr>
          </a:p>
          <a:p>
            <a:pPr marL="784860" marR="245110" algn="just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Arial Black"/>
                <a:cs typeface="Arial Black"/>
              </a:rPr>
              <a:t>During the </a:t>
            </a:r>
            <a:r>
              <a:rPr sz="1800" spc="-15" dirty="0">
                <a:latin typeface="Arial Black"/>
                <a:cs typeface="Arial Black"/>
              </a:rPr>
              <a:t>next </a:t>
            </a:r>
            <a:r>
              <a:rPr sz="1800" dirty="0">
                <a:latin typeface="Arial Black"/>
                <a:cs typeface="Arial Black"/>
              </a:rPr>
              <a:t>half </a:t>
            </a:r>
            <a:r>
              <a:rPr sz="1800" spc="-10" dirty="0">
                <a:latin typeface="Arial Black"/>
                <a:cs typeface="Arial Black"/>
              </a:rPr>
              <a:t>century,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proportions </a:t>
            </a:r>
            <a:r>
              <a:rPr sz="1800" spc="-5" dirty="0">
                <a:latin typeface="Arial Black"/>
                <a:cs typeface="Arial Black"/>
              </a:rPr>
              <a:t>of  </a:t>
            </a:r>
            <a:r>
              <a:rPr sz="1800" dirty="0">
                <a:latin typeface="Arial Black"/>
                <a:cs typeface="Arial Black"/>
              </a:rPr>
              <a:t>both Hispanic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Asians will </a:t>
            </a:r>
            <a:r>
              <a:rPr sz="1800" spc="5" dirty="0">
                <a:latin typeface="Arial Black"/>
                <a:cs typeface="Arial Black"/>
              </a:rPr>
              <a:t>more </a:t>
            </a:r>
            <a:r>
              <a:rPr sz="1800" dirty="0">
                <a:latin typeface="Arial Black"/>
                <a:cs typeface="Arial Black"/>
              </a:rPr>
              <a:t>than</a:t>
            </a:r>
            <a:r>
              <a:rPr sz="1800" spc="-6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double.</a:t>
            </a:r>
            <a:endParaRPr sz="1800">
              <a:latin typeface="Arial Black"/>
              <a:cs typeface="Arial Black"/>
            </a:endParaRPr>
          </a:p>
          <a:p>
            <a:pPr marL="12700" marR="5080" algn="just">
              <a:lnSpc>
                <a:spcPct val="150000"/>
              </a:lnSpc>
              <a:spcBef>
                <a:spcPts val="790"/>
              </a:spcBef>
            </a:pPr>
            <a:r>
              <a:rPr sz="1800" spc="-15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population </a:t>
            </a:r>
            <a:r>
              <a:rPr sz="1800" dirty="0">
                <a:latin typeface="Arial Black"/>
                <a:cs typeface="Arial Black"/>
              </a:rPr>
              <a:t>shifts interest marketers </a:t>
            </a:r>
            <a:r>
              <a:rPr sz="1800" spc="-5" dirty="0">
                <a:latin typeface="Arial Black"/>
                <a:cs typeface="Arial Black"/>
              </a:rPr>
              <a:t>because </a:t>
            </a:r>
            <a:r>
              <a:rPr sz="1800" dirty="0">
                <a:latin typeface="Arial Black"/>
                <a:cs typeface="Arial Black"/>
              </a:rPr>
              <a:t>people  in different </a:t>
            </a:r>
            <a:r>
              <a:rPr sz="1800" spc="10" dirty="0">
                <a:latin typeface="Arial Black"/>
                <a:cs typeface="Arial Black"/>
              </a:rPr>
              <a:t>regions </a:t>
            </a:r>
            <a:r>
              <a:rPr sz="1800" spc="-5" dirty="0">
                <a:latin typeface="Arial Black"/>
                <a:cs typeface="Arial Black"/>
              </a:rPr>
              <a:t>buy </a:t>
            </a:r>
            <a:r>
              <a:rPr sz="1800" spc="-10" dirty="0">
                <a:latin typeface="Arial Black"/>
                <a:cs typeface="Arial Black"/>
              </a:rPr>
              <a:t>differently. </a:t>
            </a:r>
            <a:r>
              <a:rPr sz="1800" dirty="0">
                <a:latin typeface="Arial Black"/>
                <a:cs typeface="Arial Black"/>
              </a:rPr>
              <a:t>Also Americans </a:t>
            </a:r>
            <a:r>
              <a:rPr sz="1800" spc="-25" dirty="0">
                <a:latin typeface="Arial Black"/>
                <a:cs typeface="Arial Black"/>
              </a:rPr>
              <a:t>have  </a:t>
            </a:r>
            <a:r>
              <a:rPr sz="1800" spc="-5" dirty="0">
                <a:latin typeface="Arial Black"/>
                <a:cs typeface="Arial Black"/>
              </a:rPr>
              <a:t>been </a:t>
            </a:r>
            <a:r>
              <a:rPr sz="1800" spc="-10" dirty="0">
                <a:latin typeface="Arial Black"/>
                <a:cs typeface="Arial Black"/>
              </a:rPr>
              <a:t>moving </a:t>
            </a:r>
            <a:r>
              <a:rPr sz="1800" spc="5" dirty="0">
                <a:latin typeface="Arial Black"/>
                <a:cs typeface="Arial Black"/>
              </a:rPr>
              <a:t>from </a:t>
            </a:r>
            <a:r>
              <a:rPr sz="1800" spc="20" dirty="0">
                <a:latin typeface="Arial Black"/>
                <a:cs typeface="Arial Black"/>
              </a:rPr>
              <a:t>rural </a:t>
            </a:r>
            <a:r>
              <a:rPr sz="1800" dirty="0">
                <a:latin typeface="Arial Black"/>
                <a:cs typeface="Arial Black"/>
              </a:rPr>
              <a:t>to metropolitan </a:t>
            </a:r>
            <a:r>
              <a:rPr sz="1800" spc="5" dirty="0">
                <a:latin typeface="Arial Black"/>
                <a:cs typeface="Arial Black"/>
              </a:rPr>
              <a:t>areas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continuously.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640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5" dirty="0"/>
              <a:t>Demography</a:t>
            </a:r>
          </a:p>
        </p:txBody>
      </p:sp>
      <p:sp>
        <p:nvSpPr>
          <p:cNvPr id="10" name="object 10"/>
          <p:cNvSpPr/>
          <p:nvPr/>
        </p:nvSpPr>
        <p:spPr>
          <a:xfrm>
            <a:off x="518159" y="1290827"/>
            <a:ext cx="1903476" cy="2188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2336" y="5343144"/>
            <a:ext cx="665988" cy="11993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8159" y="3739896"/>
            <a:ext cx="1136904" cy="13258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42559" y="0"/>
            <a:ext cx="3781425" cy="3023870"/>
            <a:chOff x="5242559" y="0"/>
            <a:chExt cx="3781425" cy="3023870"/>
          </a:xfrm>
        </p:grpSpPr>
        <p:sp>
          <p:nvSpPr>
            <p:cNvPr id="3" name="object 3"/>
            <p:cNvSpPr/>
            <p:nvPr/>
          </p:nvSpPr>
          <p:spPr>
            <a:xfrm>
              <a:off x="7645907" y="0"/>
              <a:ext cx="1377696" cy="952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42559" y="847344"/>
              <a:ext cx="2901695" cy="21762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640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5" dirty="0"/>
              <a:t>Demography</a:t>
            </a:r>
          </a:p>
        </p:txBody>
      </p:sp>
      <p:sp>
        <p:nvSpPr>
          <p:cNvPr id="6" name="object 6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40155" y="995552"/>
            <a:ext cx="8091170" cy="52673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latin typeface="Arial Black"/>
                <a:cs typeface="Arial Black"/>
              </a:rPr>
              <a:t>Therefore, </a:t>
            </a:r>
            <a:r>
              <a:rPr sz="1800" spc="5" dirty="0">
                <a:latin typeface="Arial Black"/>
                <a:cs typeface="Arial Black"/>
              </a:rPr>
              <a:t>more </a:t>
            </a:r>
            <a:r>
              <a:rPr sz="1800" dirty="0">
                <a:latin typeface="Arial Black"/>
                <a:cs typeface="Arial Black"/>
              </a:rPr>
              <a:t>people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  <a:p>
            <a:pPr marL="698500" indent="-229235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Arial Black"/>
                <a:cs typeface="Arial Black"/>
              </a:rPr>
              <a:t>Divorcing </a:t>
            </a:r>
            <a:r>
              <a:rPr sz="1800" dirty="0">
                <a:latin typeface="Arial Black"/>
                <a:cs typeface="Arial Black"/>
              </a:rPr>
              <a:t>or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separating</a:t>
            </a:r>
            <a:endParaRPr sz="1800">
              <a:latin typeface="Arial Black"/>
              <a:cs typeface="Arial Black"/>
            </a:endParaRPr>
          </a:p>
          <a:p>
            <a:pPr marL="698500" indent="-22923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Arial Black"/>
                <a:cs typeface="Arial Black"/>
              </a:rPr>
              <a:t>Choosing not to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35" dirty="0">
                <a:latin typeface="Arial Black"/>
                <a:cs typeface="Arial Black"/>
              </a:rPr>
              <a:t>marry</a:t>
            </a:r>
            <a:endParaRPr sz="1800">
              <a:latin typeface="Arial Black"/>
              <a:cs typeface="Arial Black"/>
            </a:endParaRPr>
          </a:p>
          <a:p>
            <a:pPr marL="698500" indent="-22923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Arial Black"/>
                <a:cs typeface="Arial Black"/>
              </a:rPr>
              <a:t>Choosing to </a:t>
            </a:r>
            <a:r>
              <a:rPr sz="1800" spc="35" dirty="0">
                <a:latin typeface="Arial Black"/>
                <a:cs typeface="Arial Black"/>
              </a:rPr>
              <a:t>marry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later</a:t>
            </a:r>
            <a:endParaRPr sz="1800">
              <a:latin typeface="Arial Black"/>
              <a:cs typeface="Arial Black"/>
            </a:endParaRPr>
          </a:p>
          <a:p>
            <a:pPr marL="698500" indent="-229235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800" spc="20" dirty="0">
                <a:latin typeface="Arial Black"/>
                <a:cs typeface="Arial Black"/>
              </a:rPr>
              <a:t>Marrying </a:t>
            </a:r>
            <a:r>
              <a:rPr sz="1800" dirty="0">
                <a:latin typeface="Arial Black"/>
                <a:cs typeface="Arial Black"/>
              </a:rPr>
              <a:t>without intending to </a:t>
            </a:r>
            <a:r>
              <a:rPr sz="1800" spc="-20" dirty="0">
                <a:latin typeface="Arial Black"/>
                <a:cs typeface="Arial Black"/>
              </a:rPr>
              <a:t>have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children</a:t>
            </a:r>
            <a:endParaRPr sz="1800">
              <a:latin typeface="Arial Black"/>
              <a:cs typeface="Arial Black"/>
            </a:endParaRPr>
          </a:p>
          <a:p>
            <a:pPr marL="698500" indent="-22923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800" dirty="0">
                <a:latin typeface="Arial Black"/>
                <a:cs typeface="Arial Black"/>
              </a:rPr>
              <a:t>Increased number of working</a:t>
            </a:r>
            <a:r>
              <a:rPr sz="1800" spc="7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women</a:t>
            </a:r>
            <a:endParaRPr sz="1800">
              <a:latin typeface="Arial Black"/>
              <a:cs typeface="Arial Black"/>
            </a:endParaRPr>
          </a:p>
          <a:p>
            <a:pPr marL="698500" indent="-22923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sz="1800" spc="-5" dirty="0">
                <a:latin typeface="Arial Black"/>
                <a:cs typeface="Arial Black"/>
              </a:rPr>
              <a:t>Stay-at-home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dads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Bangladesh</a:t>
            </a:r>
            <a:r>
              <a:rPr sz="1800" spc="-16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Issue</a:t>
            </a:r>
            <a:r>
              <a:rPr sz="2000" spc="-5" dirty="0">
                <a:solidFill>
                  <a:srgbClr val="006FC0"/>
                </a:solidFill>
                <a:latin typeface="Carlito"/>
                <a:cs typeface="Carlito"/>
              </a:rPr>
              <a:t>:</a:t>
            </a:r>
            <a:endParaRPr sz="2000">
              <a:latin typeface="Carlito"/>
              <a:cs typeface="Carlito"/>
            </a:endParaRPr>
          </a:p>
          <a:p>
            <a:pPr marL="628650" indent="-2286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-5" dirty="0">
                <a:solidFill>
                  <a:srgbClr val="6F2F9F"/>
                </a:solidFill>
                <a:latin typeface="Arial Black"/>
                <a:cs typeface="Arial Black"/>
              </a:rPr>
              <a:t>Living in</a:t>
            </a:r>
            <a:r>
              <a:rPr sz="1600" spc="-5" dirty="0">
                <a:latin typeface="Arial Black"/>
                <a:cs typeface="Arial Black"/>
              </a:rPr>
              <a:t>: Rural 72%, Urban 21%, Semi-urban</a:t>
            </a:r>
            <a:r>
              <a:rPr sz="1600" spc="65" dirty="0">
                <a:latin typeface="Arial Black"/>
                <a:cs typeface="Arial Black"/>
              </a:rPr>
              <a:t> </a:t>
            </a:r>
            <a:r>
              <a:rPr sz="1600" spc="-5" dirty="0">
                <a:latin typeface="Arial Black"/>
                <a:cs typeface="Arial Black"/>
              </a:rPr>
              <a:t>7%</a:t>
            </a:r>
            <a:endParaRPr sz="1600">
              <a:latin typeface="Arial Black"/>
              <a:cs typeface="Arial Black"/>
            </a:endParaRPr>
          </a:p>
          <a:p>
            <a:pPr marL="628650" indent="-2286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-10" dirty="0">
                <a:solidFill>
                  <a:srgbClr val="6F2F9F"/>
                </a:solidFill>
                <a:latin typeface="Arial Black"/>
                <a:cs typeface="Arial Black"/>
              </a:rPr>
              <a:t>People</a:t>
            </a:r>
            <a:r>
              <a:rPr sz="1600" spc="-10" dirty="0">
                <a:latin typeface="Arial Black"/>
                <a:cs typeface="Arial Black"/>
              </a:rPr>
              <a:t>: </a:t>
            </a:r>
            <a:r>
              <a:rPr sz="1600" spc="-5" dirty="0">
                <a:latin typeface="Arial Black"/>
                <a:cs typeface="Arial Black"/>
              </a:rPr>
              <a:t>about 57% of population is </a:t>
            </a:r>
            <a:r>
              <a:rPr sz="1600" spc="-10" dirty="0">
                <a:latin typeface="Arial Black"/>
                <a:cs typeface="Arial Black"/>
              </a:rPr>
              <a:t>below </a:t>
            </a:r>
            <a:r>
              <a:rPr sz="1600" spc="-5" dirty="0">
                <a:latin typeface="Arial Black"/>
                <a:cs typeface="Arial Black"/>
              </a:rPr>
              <a:t>25 years of</a:t>
            </a:r>
            <a:r>
              <a:rPr sz="1600" spc="220" dirty="0">
                <a:latin typeface="Arial Black"/>
                <a:cs typeface="Arial Black"/>
              </a:rPr>
              <a:t> </a:t>
            </a:r>
            <a:r>
              <a:rPr sz="1600" spc="5" dirty="0">
                <a:latin typeface="Arial Black"/>
                <a:cs typeface="Arial Black"/>
              </a:rPr>
              <a:t>age</a:t>
            </a:r>
            <a:endParaRPr sz="1600">
              <a:latin typeface="Arial Black"/>
              <a:cs typeface="Arial Black"/>
            </a:endParaRPr>
          </a:p>
          <a:p>
            <a:pPr marL="628650" indent="-228600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10" dirty="0">
                <a:solidFill>
                  <a:srgbClr val="6F2F9F"/>
                </a:solidFill>
                <a:latin typeface="Arial Black"/>
                <a:cs typeface="Arial Black"/>
              </a:rPr>
              <a:t>Birth </a:t>
            </a:r>
            <a:r>
              <a:rPr sz="1600" spc="-5" dirty="0">
                <a:solidFill>
                  <a:srgbClr val="6F2F9F"/>
                </a:solidFill>
                <a:latin typeface="Arial Black"/>
                <a:cs typeface="Arial Black"/>
              </a:rPr>
              <a:t>rate</a:t>
            </a:r>
            <a:r>
              <a:rPr sz="1600" spc="-5" dirty="0">
                <a:latin typeface="Arial Black"/>
                <a:cs typeface="Arial Black"/>
              </a:rPr>
              <a:t>: High population </a:t>
            </a:r>
            <a:r>
              <a:rPr sz="1600" dirty="0">
                <a:latin typeface="Arial Black"/>
                <a:cs typeface="Arial Black"/>
              </a:rPr>
              <a:t>growth </a:t>
            </a:r>
            <a:r>
              <a:rPr sz="1600" spc="-5" dirty="0">
                <a:latin typeface="Arial Black"/>
                <a:cs typeface="Arial Black"/>
              </a:rPr>
              <a:t>rate-</a:t>
            </a:r>
            <a:r>
              <a:rPr sz="1600" spc="35" dirty="0">
                <a:latin typeface="Arial Black"/>
                <a:cs typeface="Arial Black"/>
              </a:rPr>
              <a:t> </a:t>
            </a:r>
            <a:r>
              <a:rPr sz="1600" spc="-5" dirty="0">
                <a:latin typeface="Arial Black"/>
                <a:cs typeface="Arial Black"/>
              </a:rPr>
              <a:t>1.57%</a:t>
            </a:r>
            <a:endParaRPr sz="1600">
              <a:latin typeface="Arial Black"/>
              <a:cs typeface="Arial Black"/>
            </a:endParaRPr>
          </a:p>
          <a:p>
            <a:pPr marL="628650" indent="-2286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-10" dirty="0">
                <a:solidFill>
                  <a:srgbClr val="6F2F9F"/>
                </a:solidFill>
                <a:latin typeface="Arial Black"/>
                <a:cs typeface="Arial Black"/>
              </a:rPr>
              <a:t>Religion</a:t>
            </a:r>
            <a:r>
              <a:rPr sz="1600" spc="-10" dirty="0">
                <a:latin typeface="Arial Black"/>
                <a:cs typeface="Arial Black"/>
              </a:rPr>
              <a:t>: </a:t>
            </a:r>
            <a:r>
              <a:rPr sz="1600" dirty="0">
                <a:latin typeface="Arial Black"/>
                <a:cs typeface="Arial Black"/>
              </a:rPr>
              <a:t>mostly </a:t>
            </a:r>
            <a:r>
              <a:rPr sz="1600" spc="-5" dirty="0">
                <a:latin typeface="Arial Black"/>
                <a:cs typeface="Arial Black"/>
              </a:rPr>
              <a:t>Muslim, with about 10% </a:t>
            </a:r>
            <a:r>
              <a:rPr sz="1600" dirty="0">
                <a:latin typeface="Arial Black"/>
                <a:cs typeface="Arial Black"/>
              </a:rPr>
              <a:t>from </a:t>
            </a:r>
            <a:r>
              <a:rPr sz="1600" spc="-5" dirty="0">
                <a:latin typeface="Arial Black"/>
                <a:cs typeface="Arial Black"/>
              </a:rPr>
              <a:t>other</a:t>
            </a:r>
            <a:r>
              <a:rPr sz="1600" spc="110" dirty="0">
                <a:latin typeface="Arial Black"/>
                <a:cs typeface="Arial Black"/>
              </a:rPr>
              <a:t> </a:t>
            </a:r>
            <a:r>
              <a:rPr sz="1600" dirty="0">
                <a:latin typeface="Arial Black"/>
                <a:cs typeface="Arial Black"/>
              </a:rPr>
              <a:t>religions</a:t>
            </a:r>
            <a:endParaRPr sz="1600">
              <a:latin typeface="Arial Black"/>
              <a:cs typeface="Arial Black"/>
            </a:endParaRPr>
          </a:p>
          <a:p>
            <a:pPr marL="628650" indent="-2286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-5" dirty="0">
                <a:solidFill>
                  <a:srgbClr val="6F2F9F"/>
                </a:solidFill>
                <a:latin typeface="Arial Black"/>
                <a:cs typeface="Arial Black"/>
              </a:rPr>
              <a:t>Literacy</a:t>
            </a:r>
            <a:r>
              <a:rPr sz="1600" spc="-5" dirty="0">
                <a:latin typeface="Arial Black"/>
                <a:cs typeface="Arial Black"/>
              </a:rPr>
              <a:t>: 47.9%, 15+ </a:t>
            </a:r>
            <a:r>
              <a:rPr sz="1600" spc="-15" dirty="0">
                <a:latin typeface="Arial Black"/>
                <a:cs typeface="Arial Black"/>
              </a:rPr>
              <a:t>year </a:t>
            </a:r>
            <a:r>
              <a:rPr sz="1600" spc="-5" dirty="0">
                <a:latin typeface="Arial Black"/>
                <a:cs typeface="Arial Black"/>
              </a:rPr>
              <a:t>old literacy rate </a:t>
            </a:r>
            <a:r>
              <a:rPr sz="1600" dirty="0">
                <a:latin typeface="Arial Black"/>
                <a:cs typeface="Arial Black"/>
              </a:rPr>
              <a:t>increased </a:t>
            </a:r>
            <a:r>
              <a:rPr sz="1600" spc="-5" dirty="0">
                <a:latin typeface="Arial Black"/>
                <a:cs typeface="Arial Black"/>
              </a:rPr>
              <a:t>12% in 10</a:t>
            </a:r>
            <a:r>
              <a:rPr sz="1600" spc="75" dirty="0">
                <a:latin typeface="Arial Black"/>
                <a:cs typeface="Arial Black"/>
              </a:rPr>
              <a:t> </a:t>
            </a:r>
            <a:r>
              <a:rPr sz="1600" dirty="0">
                <a:latin typeface="Arial Black"/>
                <a:cs typeface="Arial Black"/>
              </a:rPr>
              <a:t>yrs.</a:t>
            </a:r>
            <a:endParaRPr sz="1600">
              <a:latin typeface="Arial Black"/>
              <a:cs typeface="Arial Black"/>
            </a:endParaRPr>
          </a:p>
          <a:p>
            <a:pPr marL="628650" indent="-228600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-10" dirty="0">
                <a:solidFill>
                  <a:srgbClr val="6F2F9F"/>
                </a:solidFill>
                <a:latin typeface="Arial Black"/>
                <a:cs typeface="Arial Black"/>
              </a:rPr>
              <a:t>Family</a:t>
            </a:r>
            <a:r>
              <a:rPr sz="1600" spc="-10" dirty="0">
                <a:latin typeface="Arial Black"/>
                <a:cs typeface="Arial Black"/>
              </a:rPr>
              <a:t>: </a:t>
            </a:r>
            <a:r>
              <a:rPr sz="1600" spc="-15" dirty="0">
                <a:latin typeface="Arial Black"/>
                <a:cs typeface="Arial Black"/>
              </a:rPr>
              <a:t>Trend </a:t>
            </a:r>
            <a:r>
              <a:rPr sz="1600" spc="-5" dirty="0">
                <a:latin typeface="Arial Black"/>
                <a:cs typeface="Arial Black"/>
              </a:rPr>
              <a:t>of </a:t>
            </a:r>
            <a:r>
              <a:rPr sz="1600" spc="-10" dirty="0">
                <a:latin typeface="Arial Black"/>
                <a:cs typeface="Arial Black"/>
              </a:rPr>
              <a:t>nuclear </a:t>
            </a:r>
            <a:r>
              <a:rPr sz="1600" spc="-5" dirty="0">
                <a:latin typeface="Arial Black"/>
                <a:cs typeface="Arial Black"/>
              </a:rPr>
              <a:t>families in urban</a:t>
            </a:r>
            <a:r>
              <a:rPr sz="1600" spc="155" dirty="0">
                <a:latin typeface="Arial Black"/>
                <a:cs typeface="Arial Black"/>
              </a:rPr>
              <a:t> </a:t>
            </a:r>
            <a:r>
              <a:rPr sz="1600" dirty="0">
                <a:latin typeface="Arial Black"/>
                <a:cs typeface="Arial Black"/>
              </a:rPr>
              <a:t>areas.</a:t>
            </a:r>
            <a:endParaRPr sz="1600">
              <a:latin typeface="Arial Black"/>
              <a:cs typeface="Arial Black"/>
            </a:endParaRPr>
          </a:p>
          <a:p>
            <a:pPr marL="628650" indent="-2286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628015" algn="l"/>
                <a:tab pos="628650" algn="l"/>
              </a:tabLst>
            </a:pPr>
            <a:r>
              <a:rPr sz="1600" spc="-10" dirty="0">
                <a:solidFill>
                  <a:srgbClr val="6F2F9F"/>
                </a:solidFill>
                <a:latin typeface="Arial Black"/>
                <a:cs typeface="Arial Black"/>
              </a:rPr>
              <a:t>Population </a:t>
            </a:r>
            <a:r>
              <a:rPr sz="1600" spc="-5" dirty="0">
                <a:solidFill>
                  <a:srgbClr val="6F2F9F"/>
                </a:solidFill>
                <a:latin typeface="Arial Black"/>
                <a:cs typeface="Arial Black"/>
              </a:rPr>
              <a:t>density</a:t>
            </a:r>
            <a:r>
              <a:rPr sz="1600" spc="-5" dirty="0">
                <a:latin typeface="Arial Black"/>
                <a:cs typeface="Arial Black"/>
              </a:rPr>
              <a:t>: highest population density in the</a:t>
            </a:r>
            <a:r>
              <a:rPr sz="1600" spc="10" dirty="0">
                <a:latin typeface="Arial Black"/>
                <a:cs typeface="Arial Black"/>
              </a:rPr>
              <a:t> </a:t>
            </a:r>
            <a:r>
              <a:rPr sz="1600" dirty="0">
                <a:latin typeface="Arial Black"/>
                <a:cs typeface="Arial Black"/>
              </a:rPr>
              <a:t>world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7556" y="6319248"/>
            <a:ext cx="7282815" cy="31178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  <a:tabLst>
                <a:tab pos="240665" algn="l"/>
              </a:tabLst>
            </a:pPr>
            <a:r>
              <a:rPr sz="1600" spc="-5" dirty="0">
                <a:solidFill>
                  <a:srgbClr val="6F2F9F"/>
                </a:solidFill>
                <a:latin typeface="Arial"/>
                <a:cs typeface="Arial"/>
              </a:rPr>
              <a:t>•	</a:t>
            </a:r>
            <a:r>
              <a:rPr sz="1600" spc="-10" dirty="0">
                <a:solidFill>
                  <a:srgbClr val="6F2F9F"/>
                </a:solidFill>
                <a:latin typeface="Arial Black"/>
                <a:cs typeface="Arial Black"/>
              </a:rPr>
              <a:t>Facilities</a:t>
            </a:r>
            <a:r>
              <a:rPr sz="1600" spc="-10" dirty="0">
                <a:latin typeface="Arial Black"/>
                <a:cs typeface="Arial Black"/>
              </a:rPr>
              <a:t>: </a:t>
            </a:r>
            <a:r>
              <a:rPr sz="1600" spc="-5" dirty="0">
                <a:latin typeface="Arial Black"/>
                <a:cs typeface="Arial Black"/>
              </a:rPr>
              <a:t>most public facilities </a:t>
            </a:r>
            <a:r>
              <a:rPr sz="1600" spc="5" dirty="0">
                <a:latin typeface="Arial Black"/>
                <a:cs typeface="Arial Black"/>
              </a:rPr>
              <a:t>are </a:t>
            </a:r>
            <a:r>
              <a:rPr sz="1600" spc="-5" dirty="0">
                <a:latin typeface="Arial Black"/>
                <a:cs typeface="Arial Black"/>
              </a:rPr>
              <a:t>in urban </a:t>
            </a:r>
            <a:r>
              <a:rPr sz="1600" dirty="0">
                <a:latin typeface="Arial Black"/>
                <a:cs typeface="Arial Black"/>
              </a:rPr>
              <a:t>area, </a:t>
            </a:r>
            <a:r>
              <a:rPr sz="1600" spc="-5" dirty="0">
                <a:latin typeface="Arial Black"/>
                <a:cs typeface="Arial Black"/>
              </a:rPr>
              <a:t>i.e.,</a:t>
            </a:r>
            <a:r>
              <a:rPr sz="1600" spc="110" dirty="0">
                <a:latin typeface="Arial Black"/>
                <a:cs typeface="Arial Black"/>
              </a:rPr>
              <a:t> </a:t>
            </a:r>
            <a:r>
              <a:rPr sz="1600" spc="5" dirty="0">
                <a:latin typeface="Arial Black"/>
                <a:cs typeface="Arial Black"/>
              </a:rPr>
              <a:t>internet.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6498335"/>
            <a:ext cx="548640" cy="365760"/>
            <a:chOff x="-6095" y="6498335"/>
            <a:chExt cx="548640" cy="365760"/>
          </a:xfrm>
        </p:grpSpPr>
        <p:sp>
          <p:nvSpPr>
            <p:cNvPr id="3" name="object 3"/>
            <p:cNvSpPr/>
            <p:nvPr/>
          </p:nvSpPr>
          <p:spPr>
            <a:xfrm>
              <a:off x="0" y="6504431"/>
              <a:ext cx="536448" cy="35356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504431"/>
              <a:ext cx="536575" cy="353695"/>
            </a:xfrm>
            <a:custGeom>
              <a:avLst/>
              <a:gdLst/>
              <a:ahLst/>
              <a:cxnLst/>
              <a:rect l="l" t="t" r="r" b="b"/>
              <a:pathLst>
                <a:path w="536575" h="353695">
                  <a:moveTo>
                    <a:pt x="0" y="176784"/>
                  </a:moveTo>
                  <a:lnTo>
                    <a:pt x="21078" y="107970"/>
                  </a:lnTo>
                  <a:lnTo>
                    <a:pt x="45808" y="77941"/>
                  </a:lnTo>
                  <a:lnTo>
                    <a:pt x="78560" y="51777"/>
                  </a:lnTo>
                  <a:lnTo>
                    <a:pt x="118257" y="30191"/>
                  </a:lnTo>
                  <a:lnTo>
                    <a:pt x="163818" y="13892"/>
                  </a:lnTo>
                  <a:lnTo>
                    <a:pt x="214167" y="3591"/>
                  </a:lnTo>
                  <a:lnTo>
                    <a:pt x="268224" y="0"/>
                  </a:lnTo>
                  <a:lnTo>
                    <a:pt x="322279" y="3591"/>
                  </a:lnTo>
                  <a:lnTo>
                    <a:pt x="372627" y="13892"/>
                  </a:lnTo>
                  <a:lnTo>
                    <a:pt x="418189" y="30191"/>
                  </a:lnTo>
                  <a:lnTo>
                    <a:pt x="457885" y="51777"/>
                  </a:lnTo>
                  <a:lnTo>
                    <a:pt x="490638" y="77941"/>
                  </a:lnTo>
                  <a:lnTo>
                    <a:pt x="515369" y="107970"/>
                  </a:lnTo>
                  <a:lnTo>
                    <a:pt x="536448" y="176784"/>
                  </a:lnTo>
                  <a:lnTo>
                    <a:pt x="530998" y="212412"/>
                  </a:lnTo>
                  <a:lnTo>
                    <a:pt x="490638" y="275625"/>
                  </a:lnTo>
                  <a:lnTo>
                    <a:pt x="457885" y="301789"/>
                  </a:lnTo>
                  <a:lnTo>
                    <a:pt x="418189" y="323376"/>
                  </a:lnTo>
                  <a:lnTo>
                    <a:pt x="372627" y="339675"/>
                  </a:lnTo>
                  <a:lnTo>
                    <a:pt x="322279" y="349976"/>
                  </a:lnTo>
                  <a:lnTo>
                    <a:pt x="268224" y="353568"/>
                  </a:lnTo>
                  <a:lnTo>
                    <a:pt x="214167" y="349976"/>
                  </a:lnTo>
                  <a:lnTo>
                    <a:pt x="163818" y="339675"/>
                  </a:lnTo>
                  <a:lnTo>
                    <a:pt x="118257" y="323376"/>
                  </a:lnTo>
                  <a:lnTo>
                    <a:pt x="78560" y="301789"/>
                  </a:lnTo>
                  <a:lnTo>
                    <a:pt x="45808" y="275625"/>
                  </a:lnTo>
                  <a:lnTo>
                    <a:pt x="21078" y="245596"/>
                  </a:lnTo>
                  <a:lnTo>
                    <a:pt x="0" y="17678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640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5" dirty="0"/>
              <a:t>Demography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3112" y="732999"/>
            <a:ext cx="672655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i="1" spc="-75" dirty="0">
                <a:latin typeface="Arial Black"/>
                <a:cs typeface="Arial Black"/>
              </a:rPr>
              <a:t>People </a:t>
            </a:r>
            <a:r>
              <a:rPr sz="1900" i="1" spc="-95" dirty="0">
                <a:latin typeface="Arial Black"/>
                <a:cs typeface="Arial Black"/>
              </a:rPr>
              <a:t>make </a:t>
            </a:r>
            <a:r>
              <a:rPr sz="1900" i="1" spc="-70" dirty="0">
                <a:latin typeface="Arial Black"/>
                <a:cs typeface="Arial Black"/>
              </a:rPr>
              <a:t>up </a:t>
            </a:r>
            <a:r>
              <a:rPr sz="1900" i="1" spc="-60" dirty="0">
                <a:latin typeface="Arial Black"/>
                <a:cs typeface="Arial Black"/>
              </a:rPr>
              <a:t>the </a:t>
            </a:r>
            <a:r>
              <a:rPr sz="1900" i="1" spc="-55" dirty="0">
                <a:latin typeface="Arial Black"/>
                <a:cs typeface="Arial Black"/>
              </a:rPr>
              <a:t>market</a:t>
            </a:r>
            <a:r>
              <a:rPr sz="1800" spc="-55" dirty="0">
                <a:latin typeface="Arial Black"/>
                <a:cs typeface="Arial Black"/>
              </a:rPr>
              <a:t>, </a:t>
            </a:r>
            <a:r>
              <a:rPr sz="1800" dirty="0">
                <a:latin typeface="Arial Black"/>
                <a:cs typeface="Arial Black"/>
              </a:rPr>
              <a:t>the basis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any</a:t>
            </a:r>
            <a:r>
              <a:rPr sz="1800" spc="19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market: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8944" y="1226819"/>
            <a:ext cx="6681470" cy="646430"/>
          </a:xfrm>
          <a:prstGeom prst="rect">
            <a:avLst/>
          </a:prstGeom>
          <a:solidFill>
            <a:srgbClr val="9DC3E6"/>
          </a:solidFill>
        </p:spPr>
        <p:txBody>
          <a:bodyPr vert="horz" wrap="square" lIns="0" tIns="32384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254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dirty="0">
                <a:latin typeface="Arial Black"/>
                <a:cs typeface="Arial Black"/>
              </a:rPr>
              <a:t>Pre- and </a:t>
            </a:r>
            <a:r>
              <a:rPr sz="1800" spc="15" dirty="0">
                <a:latin typeface="Arial Black"/>
                <a:cs typeface="Arial Black"/>
              </a:rPr>
              <a:t>early </a:t>
            </a:r>
            <a:r>
              <a:rPr sz="1800" dirty="0">
                <a:latin typeface="Arial Black"/>
                <a:cs typeface="Arial Black"/>
              </a:rPr>
              <a:t>adolescents, </a:t>
            </a:r>
            <a:r>
              <a:rPr sz="1800" spc="5" dirty="0">
                <a:latin typeface="Arial Black"/>
                <a:cs typeface="Arial Black"/>
              </a:rPr>
              <a:t>age </a:t>
            </a:r>
            <a:r>
              <a:rPr sz="1800" dirty="0">
                <a:latin typeface="Arial Black"/>
                <a:cs typeface="Arial Black"/>
              </a:rPr>
              <a:t>upto</a:t>
            </a:r>
            <a:r>
              <a:rPr sz="1800" spc="-6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12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5" dirty="0">
                <a:latin typeface="Arial Black"/>
                <a:cs typeface="Arial Black"/>
              </a:rPr>
              <a:t>View </a:t>
            </a:r>
            <a:r>
              <a:rPr sz="1800" spc="-5" dirty="0">
                <a:latin typeface="Arial Black"/>
                <a:cs typeface="Arial Black"/>
              </a:rPr>
              <a:t>TV </a:t>
            </a:r>
            <a:r>
              <a:rPr sz="1800" dirty="0">
                <a:latin typeface="Arial Black"/>
                <a:cs typeface="Arial Black"/>
              </a:rPr>
              <a:t>ads as “just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advertising”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2083" y="1226819"/>
            <a:ext cx="1437640" cy="646430"/>
          </a:xfrm>
          <a:prstGeom prst="rect">
            <a:avLst/>
          </a:prstGeom>
          <a:solidFill>
            <a:srgbClr val="9DC3E6"/>
          </a:solidFill>
        </p:spPr>
        <p:txBody>
          <a:bodyPr vert="horz" wrap="square" lIns="0" tIns="42544" rIns="0" bIns="0" rtlCol="0">
            <a:spAutoFit/>
          </a:bodyPr>
          <a:lstStyle/>
          <a:p>
            <a:pPr marL="90805" marR="365125">
              <a:lnSpc>
                <a:spcPts val="2150"/>
              </a:lnSpc>
              <a:spcBef>
                <a:spcPts val="334"/>
              </a:spcBef>
            </a:pPr>
            <a:r>
              <a:rPr sz="1800" dirty="0">
                <a:latin typeface="Arial Black"/>
                <a:cs typeface="Arial Black"/>
              </a:rPr>
              <a:t>Baby &amp;  </a:t>
            </a:r>
            <a:r>
              <a:rPr sz="1800" spc="-20" dirty="0">
                <a:latin typeface="Arial Black"/>
                <a:cs typeface="Arial Black"/>
              </a:rPr>
              <a:t>Tw</a:t>
            </a:r>
            <a:r>
              <a:rPr sz="1800" dirty="0">
                <a:latin typeface="Arial Black"/>
                <a:cs typeface="Arial Black"/>
              </a:rPr>
              <a:t>eens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2083" y="2004060"/>
            <a:ext cx="1437640" cy="370840"/>
          </a:xfrm>
          <a:prstGeom prst="rect">
            <a:avLst/>
          </a:prstGeom>
          <a:solidFill>
            <a:srgbClr val="F4B083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spc="-25" dirty="0">
                <a:latin typeface="Arial Black"/>
                <a:cs typeface="Arial Black"/>
              </a:rPr>
              <a:t>Teens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8944" y="2004060"/>
            <a:ext cx="6681470" cy="1201420"/>
          </a:xfrm>
          <a:prstGeom prst="rect">
            <a:avLst/>
          </a:prstGeom>
          <a:solidFill>
            <a:srgbClr val="F4B083"/>
          </a:solidFill>
        </p:spPr>
        <p:txBody>
          <a:bodyPr vert="horz" wrap="square" lIns="0" tIns="33020" rIns="0" bIns="0" rtlCol="0">
            <a:spAutoFit/>
          </a:bodyPr>
          <a:lstStyle/>
          <a:p>
            <a:pPr marL="377825" marR="173355" indent="-287020">
              <a:lnSpc>
                <a:spcPct val="100000"/>
              </a:lnSpc>
              <a:spcBef>
                <a:spcPts val="260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-5" dirty="0">
                <a:latin typeface="Arial Black"/>
                <a:cs typeface="Arial Black"/>
              </a:rPr>
              <a:t>Spend approximately </a:t>
            </a:r>
            <a:r>
              <a:rPr sz="1800" dirty="0">
                <a:latin typeface="Arial Black"/>
                <a:cs typeface="Arial Black"/>
              </a:rPr>
              <a:t>72 </a:t>
            </a:r>
            <a:r>
              <a:rPr sz="1800" spc="10" dirty="0">
                <a:latin typeface="Arial Black"/>
                <a:cs typeface="Arial Black"/>
              </a:rPr>
              <a:t>hours </a:t>
            </a:r>
            <a:r>
              <a:rPr sz="1800" dirty="0">
                <a:latin typeface="Arial Black"/>
                <a:cs typeface="Arial Black"/>
              </a:rPr>
              <a:t>per </a:t>
            </a:r>
            <a:r>
              <a:rPr sz="1800" spc="-5" dirty="0">
                <a:latin typeface="Arial Black"/>
                <a:cs typeface="Arial Black"/>
              </a:rPr>
              <a:t>week </a:t>
            </a:r>
            <a:r>
              <a:rPr sz="1800" dirty="0">
                <a:latin typeface="Arial Black"/>
                <a:cs typeface="Arial Black"/>
              </a:rPr>
              <a:t>tuned</a:t>
            </a:r>
            <a:r>
              <a:rPr sz="1800" spc="-1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in  electronically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5" dirty="0">
                <a:latin typeface="Arial Black"/>
                <a:cs typeface="Arial Black"/>
              </a:rPr>
              <a:t>View </a:t>
            </a:r>
            <a:r>
              <a:rPr sz="1800" dirty="0">
                <a:latin typeface="Arial Black"/>
                <a:cs typeface="Arial Black"/>
              </a:rPr>
              <a:t>shopping as a social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15" dirty="0">
                <a:latin typeface="Arial Black"/>
                <a:cs typeface="Arial Black"/>
              </a:rPr>
              <a:t>sport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dirty="0">
                <a:latin typeface="Arial Black"/>
                <a:cs typeface="Arial Black"/>
              </a:rPr>
              <a:t>Adapting online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shopping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8944" y="3336035"/>
            <a:ext cx="6681470" cy="1755775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33655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265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20" dirty="0">
                <a:latin typeface="Arial Black"/>
                <a:cs typeface="Arial Black"/>
              </a:rPr>
              <a:t>Born </a:t>
            </a:r>
            <a:r>
              <a:rPr sz="1800" spc="-5" dirty="0">
                <a:latin typeface="Arial Black"/>
                <a:cs typeface="Arial Black"/>
              </a:rPr>
              <a:t>between </a:t>
            </a:r>
            <a:r>
              <a:rPr sz="1800" dirty="0">
                <a:latin typeface="Arial Black"/>
                <a:cs typeface="Arial Black"/>
              </a:rPr>
              <a:t>1979 and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later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5" dirty="0">
                <a:latin typeface="Arial Black"/>
                <a:cs typeface="Arial Black"/>
              </a:rPr>
              <a:t>Surpassed </a:t>
            </a:r>
            <a:r>
              <a:rPr sz="1800" spc="-5" dirty="0">
                <a:latin typeface="Arial Black"/>
                <a:cs typeface="Arial Black"/>
              </a:rPr>
              <a:t>population </a:t>
            </a:r>
            <a:r>
              <a:rPr sz="1800" dirty="0">
                <a:latin typeface="Arial Black"/>
                <a:cs typeface="Arial Black"/>
              </a:rPr>
              <a:t>of baby </a:t>
            </a:r>
            <a:r>
              <a:rPr sz="1800" spc="5" dirty="0">
                <a:latin typeface="Arial Black"/>
                <a:cs typeface="Arial Black"/>
              </a:rPr>
              <a:t>boomers </a:t>
            </a:r>
            <a:r>
              <a:rPr sz="1800" dirty="0">
                <a:latin typeface="Arial Black"/>
                <a:cs typeface="Arial Black"/>
              </a:rPr>
              <a:t>in</a:t>
            </a:r>
            <a:r>
              <a:rPr sz="1800" spc="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2010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-20" dirty="0">
                <a:latin typeface="Arial Black"/>
                <a:cs typeface="Arial Black"/>
              </a:rPr>
              <a:t>Two </a:t>
            </a:r>
            <a:r>
              <a:rPr sz="1800" dirty="0">
                <a:latin typeface="Arial Black"/>
                <a:cs typeface="Arial Black"/>
              </a:rPr>
              <a:t>Stages: 1) </a:t>
            </a:r>
            <a:r>
              <a:rPr sz="1800" spc="-15" dirty="0">
                <a:latin typeface="Arial Black"/>
                <a:cs typeface="Arial Black"/>
              </a:rPr>
              <a:t>Just </a:t>
            </a:r>
            <a:r>
              <a:rPr sz="1800" dirty="0">
                <a:latin typeface="Arial Black"/>
                <a:cs typeface="Arial Black"/>
              </a:rPr>
              <a:t>passed</a:t>
            </a:r>
            <a:r>
              <a:rPr sz="1800" spc="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teenage,</a:t>
            </a:r>
            <a:endParaRPr sz="1800">
              <a:latin typeface="Arial Black"/>
              <a:cs typeface="Arial Black"/>
            </a:endParaRPr>
          </a:p>
          <a:p>
            <a:pPr marL="1997075">
              <a:lnSpc>
                <a:spcPct val="100000"/>
              </a:lnSpc>
            </a:pPr>
            <a:r>
              <a:rPr sz="1800" spc="-5" dirty="0">
                <a:latin typeface="Arial Black"/>
                <a:cs typeface="Arial Black"/>
              </a:rPr>
              <a:t>2) </a:t>
            </a:r>
            <a:r>
              <a:rPr sz="1800" dirty="0">
                <a:latin typeface="Arial Black"/>
                <a:cs typeface="Arial Black"/>
              </a:rPr>
              <a:t>On </a:t>
            </a:r>
            <a:r>
              <a:rPr sz="1800" spc="10" dirty="0">
                <a:latin typeface="Arial Black"/>
                <a:cs typeface="Arial Black"/>
              </a:rPr>
              <a:t>careers </a:t>
            </a:r>
            <a:r>
              <a:rPr sz="1800" dirty="0">
                <a:latin typeface="Arial Black"/>
                <a:cs typeface="Arial Black"/>
              </a:rPr>
              <a:t>and </a:t>
            </a:r>
            <a:r>
              <a:rPr sz="1800" spc="10" dirty="0">
                <a:latin typeface="Arial Black"/>
                <a:cs typeface="Arial Black"/>
              </a:rPr>
              <a:t>started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families.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spcBef>
                <a:spcPts val="10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dirty="0">
                <a:latin typeface="Arial Black"/>
                <a:cs typeface="Arial Black"/>
              </a:rPr>
              <a:t>Gen Y </a:t>
            </a:r>
            <a:r>
              <a:rPr sz="1800" spc="-10" dirty="0">
                <a:latin typeface="Arial Black"/>
                <a:cs typeface="Arial Black"/>
              </a:rPr>
              <a:t>found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5" dirty="0">
                <a:latin typeface="Arial Black"/>
                <a:cs typeface="Arial Black"/>
              </a:rPr>
              <a:t>be: </a:t>
            </a:r>
            <a:r>
              <a:rPr sz="1800" b="1" spc="-5" dirty="0">
                <a:latin typeface="Liberation Sans Narrow"/>
                <a:cs typeface="Liberation Sans Narrow"/>
              </a:rPr>
              <a:t>inquisitive, </a:t>
            </a:r>
            <a:r>
              <a:rPr sz="1800" b="1" dirty="0">
                <a:latin typeface="Liberation Sans Narrow"/>
                <a:cs typeface="Liberation Sans Narrow"/>
              </a:rPr>
              <a:t>quick </a:t>
            </a:r>
            <a:r>
              <a:rPr sz="1800" b="1" spc="-5" dirty="0">
                <a:latin typeface="Liberation Sans Narrow"/>
                <a:cs typeface="Liberation Sans Narrow"/>
              </a:rPr>
              <a:t>shoppers,</a:t>
            </a:r>
            <a:r>
              <a:rPr sz="1800" b="1" spc="300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opinionated,</a:t>
            </a:r>
            <a:endParaRPr sz="1800">
              <a:latin typeface="Liberation Sans Narrow"/>
              <a:cs typeface="Liberation Sans Narrow"/>
            </a:endParaRPr>
          </a:p>
          <a:p>
            <a:pPr marL="377825">
              <a:lnSpc>
                <a:spcPct val="100000"/>
              </a:lnSpc>
            </a:pPr>
            <a:r>
              <a:rPr sz="1800" b="1" spc="-5" dirty="0">
                <a:latin typeface="Liberation Sans Narrow"/>
                <a:cs typeface="Liberation Sans Narrow"/>
              </a:rPr>
              <a:t>diverse, multi-taskers, good time managers, environmentally</a:t>
            </a:r>
            <a:r>
              <a:rPr sz="1800" b="1" spc="185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aware.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2083" y="3336035"/>
            <a:ext cx="1437640" cy="64770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5905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464"/>
              </a:spcBef>
            </a:pPr>
            <a:r>
              <a:rPr sz="1600" spc="-5" dirty="0">
                <a:latin typeface="Arial Black"/>
                <a:cs typeface="Arial Black"/>
              </a:rPr>
              <a:t>Generation</a:t>
            </a:r>
            <a:endParaRPr sz="1600">
              <a:latin typeface="Arial Black"/>
              <a:cs typeface="Arial Black"/>
            </a:endParaRPr>
          </a:p>
          <a:p>
            <a:pPr marL="908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latin typeface="Arial Black"/>
                <a:cs typeface="Arial Black"/>
              </a:rPr>
              <a:t>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18944" y="5216652"/>
            <a:ext cx="6681470" cy="1446530"/>
          </a:xfrm>
          <a:prstGeom prst="rect">
            <a:avLst/>
          </a:prstGeom>
          <a:solidFill>
            <a:srgbClr val="A9D18E"/>
          </a:solidFill>
        </p:spPr>
        <p:txBody>
          <a:bodyPr vert="horz" wrap="square" lIns="0" tIns="32384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254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20" dirty="0">
                <a:latin typeface="Arial Black"/>
                <a:cs typeface="Arial Black"/>
              </a:rPr>
              <a:t>Born </a:t>
            </a:r>
            <a:r>
              <a:rPr sz="1800" spc="-5" dirty="0">
                <a:latin typeface="Arial Black"/>
                <a:cs typeface="Arial Black"/>
              </a:rPr>
              <a:t>between 1965 and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1978</a:t>
            </a:r>
            <a:endParaRPr sz="1800">
              <a:latin typeface="Arial Black"/>
              <a:cs typeface="Arial Black"/>
            </a:endParaRPr>
          </a:p>
          <a:p>
            <a:pPr marL="377825" marR="62547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spc="-5" dirty="0">
                <a:latin typeface="Arial Black"/>
                <a:cs typeface="Arial Black"/>
              </a:rPr>
              <a:t>Independent, </a:t>
            </a:r>
            <a:r>
              <a:rPr sz="1800" dirty="0">
                <a:latin typeface="Arial Black"/>
                <a:cs typeface="Arial Black"/>
              </a:rPr>
              <a:t>tough, adaptable, cautious, and  </a:t>
            </a:r>
            <a:r>
              <a:rPr sz="1800" spc="-10" dirty="0">
                <a:latin typeface="Arial Black"/>
                <a:cs typeface="Arial Black"/>
              </a:rPr>
              <a:t>skeptical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800" dirty="0">
                <a:latin typeface="Arial Black"/>
                <a:cs typeface="Arial Black"/>
              </a:rPr>
              <a:t>Max buying </a:t>
            </a:r>
            <a:r>
              <a:rPr sz="1800" spc="-15" dirty="0">
                <a:latin typeface="Arial Black"/>
                <a:cs typeface="Arial Black"/>
              </a:rPr>
              <a:t>capability, </a:t>
            </a:r>
            <a:r>
              <a:rPr sz="1800" dirty="0">
                <a:latin typeface="Arial Black"/>
                <a:cs typeface="Arial Black"/>
              </a:rPr>
              <a:t>home </a:t>
            </a:r>
            <a:r>
              <a:rPr sz="1800" spc="-30" dirty="0">
                <a:latin typeface="Arial Black"/>
                <a:cs typeface="Arial Black"/>
              </a:rPr>
              <a:t>owner, </a:t>
            </a:r>
            <a:r>
              <a:rPr sz="1800" dirty="0">
                <a:latin typeface="Arial Black"/>
                <a:cs typeface="Arial Black"/>
              </a:rPr>
              <a:t>ought to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goal</a:t>
            </a:r>
            <a:endParaRPr sz="1800">
              <a:latin typeface="Arial Black"/>
              <a:cs typeface="Arial Black"/>
            </a:endParaRPr>
          </a:p>
          <a:p>
            <a:pPr marL="37782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600" spc="-15" dirty="0">
                <a:latin typeface="Arial Black"/>
                <a:cs typeface="Arial Black"/>
              </a:rPr>
              <a:t>Avid </a:t>
            </a:r>
            <a:r>
              <a:rPr sz="1600" spc="-5" dirty="0">
                <a:latin typeface="Arial Black"/>
                <a:cs typeface="Arial Black"/>
              </a:rPr>
              <a:t>buyers of the </a:t>
            </a:r>
            <a:r>
              <a:rPr sz="1600" spc="-10" dirty="0">
                <a:latin typeface="Arial Black"/>
                <a:cs typeface="Arial Black"/>
              </a:rPr>
              <a:t>latest </a:t>
            </a:r>
            <a:r>
              <a:rPr sz="1600" spc="-5" dirty="0">
                <a:latin typeface="Arial Black"/>
                <a:cs typeface="Arial Black"/>
              </a:rPr>
              <a:t>technology and</a:t>
            </a:r>
            <a:r>
              <a:rPr sz="1600" spc="170" dirty="0">
                <a:latin typeface="Arial Black"/>
                <a:cs typeface="Arial Black"/>
              </a:rPr>
              <a:t> </a:t>
            </a:r>
            <a:r>
              <a:rPr sz="1600" spc="-5" dirty="0">
                <a:latin typeface="Arial Black"/>
                <a:cs typeface="Arial Black"/>
              </a:rPr>
              <a:t>recreation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6655" y="5216652"/>
            <a:ext cx="1438910" cy="646430"/>
          </a:xfrm>
          <a:prstGeom prst="rect">
            <a:avLst/>
          </a:prstGeom>
          <a:solidFill>
            <a:srgbClr val="A9D18E"/>
          </a:solidFill>
        </p:spPr>
        <p:txBody>
          <a:bodyPr vert="horz" wrap="square" lIns="0" tIns="5778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455"/>
              </a:spcBef>
            </a:pPr>
            <a:r>
              <a:rPr sz="1600" spc="-5" dirty="0">
                <a:latin typeface="Arial Black"/>
                <a:cs typeface="Arial Black"/>
              </a:rPr>
              <a:t>Generation</a:t>
            </a:r>
            <a:endParaRPr sz="1600">
              <a:latin typeface="Arial Black"/>
              <a:cs typeface="Arial Black"/>
            </a:endParaRPr>
          </a:p>
          <a:p>
            <a:pPr marL="92075">
              <a:lnSpc>
                <a:spcPct val="100000"/>
              </a:lnSpc>
              <a:spcBef>
                <a:spcPts val="30"/>
              </a:spcBef>
            </a:pPr>
            <a:r>
              <a:rPr sz="1800" dirty="0">
                <a:latin typeface="Arial Black"/>
                <a:cs typeface="Arial Black"/>
              </a:rPr>
              <a:t>X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6537959"/>
            <a:ext cx="518159" cy="320040"/>
            <a:chOff x="0" y="6537959"/>
            <a:chExt cx="518159" cy="320040"/>
          </a:xfrm>
        </p:grpSpPr>
        <p:sp>
          <p:nvSpPr>
            <p:cNvPr id="17" name="object 17"/>
            <p:cNvSpPr/>
            <p:nvPr/>
          </p:nvSpPr>
          <p:spPr>
            <a:xfrm>
              <a:off x="0" y="6537959"/>
              <a:ext cx="362712" cy="3200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2400" y="6537959"/>
              <a:ext cx="288036" cy="3200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0124" y="6537959"/>
              <a:ext cx="288035" cy="32004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8739" y="6606031"/>
            <a:ext cx="3390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25</a:t>
            </a:r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2633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0" dirty="0"/>
              <a:t> </a:t>
            </a:r>
            <a:r>
              <a:rPr spc="-5" dirty="0"/>
              <a:t>Economic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25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115364" y="1130554"/>
            <a:ext cx="7592695" cy="5362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7620" indent="-287020">
              <a:lnSpc>
                <a:spcPct val="15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  <a:tab pos="1703705" algn="l"/>
                <a:tab pos="3437254" algn="l"/>
                <a:tab pos="4667250" algn="l"/>
                <a:tab pos="5093970" algn="l"/>
                <a:tab pos="6162675" algn="l"/>
                <a:tab pos="6839584" algn="l"/>
              </a:tabLst>
            </a:pPr>
            <a:r>
              <a:rPr sz="1800" spc="-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conomic	e</a:t>
            </a:r>
            <a:r>
              <a:rPr sz="1800" spc="-50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vi</a:t>
            </a:r>
            <a:r>
              <a:rPr sz="1800" spc="3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onment	consi</a:t>
            </a:r>
            <a:r>
              <a:rPr sz="1800" spc="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ts	</a:t>
            </a:r>
            <a:r>
              <a:rPr sz="1800" spc="-1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</a:t>
            </a:r>
            <a:r>
              <a:rPr sz="1800" spc="-2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acto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	</a:t>
            </a:r>
            <a:r>
              <a:rPr sz="1800" spc="-1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	a</a:t>
            </a:r>
            <a:r>
              <a:rPr sz="1800" spc="40" dirty="0">
                <a:latin typeface="Arial Black"/>
                <a:cs typeface="Arial Black"/>
              </a:rPr>
              <a:t>f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ect 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consumer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purchasing </a:t>
            </a:r>
            <a:r>
              <a:rPr sz="1800" spc="-15" dirty="0">
                <a:solidFill>
                  <a:srgbClr val="FF0000"/>
                </a:solidFill>
                <a:latin typeface="Arial Black"/>
                <a:cs typeface="Arial Black"/>
              </a:rPr>
              <a:t>power </a:t>
            </a:r>
            <a:r>
              <a:rPr sz="1800" dirty="0">
                <a:latin typeface="Arial Black"/>
                <a:cs typeface="Arial Black"/>
              </a:rPr>
              <a:t>and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spending</a:t>
            </a:r>
            <a:r>
              <a:rPr sz="1800" spc="-1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patterns</a:t>
            </a:r>
            <a:r>
              <a:rPr sz="1800" spc="5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  <a:p>
            <a:pPr marL="299085" marR="5715" indent="-287020">
              <a:lnSpc>
                <a:spcPct val="150000"/>
              </a:lnSpc>
              <a:spcBef>
                <a:spcPts val="1800"/>
              </a:spcBef>
              <a:buFont typeface="Wingdings"/>
              <a:buChar char=""/>
              <a:tabLst>
                <a:tab pos="299085" algn="l"/>
                <a:tab pos="299720" algn="l"/>
                <a:tab pos="1787525" algn="l"/>
                <a:tab pos="2611120" algn="l"/>
                <a:tab pos="3079115" algn="l"/>
                <a:tab pos="4373245" algn="l"/>
                <a:tab pos="4991735" algn="l"/>
                <a:tab pos="5849620" algn="l"/>
                <a:tab pos="6318250" algn="l"/>
                <a:tab pos="6684009" algn="l"/>
              </a:tabLst>
            </a:pPr>
            <a:r>
              <a:rPr sz="1800" dirty="0">
                <a:latin typeface="Arial Black"/>
                <a:cs typeface="Arial Black"/>
              </a:rPr>
              <a:t>Ma</a:t>
            </a:r>
            <a:r>
              <a:rPr sz="1800" spc="65" dirty="0">
                <a:latin typeface="Arial Black"/>
                <a:cs typeface="Arial Black"/>
              </a:rPr>
              <a:t>r</a:t>
            </a:r>
            <a:r>
              <a:rPr sz="1800" spc="-65" dirty="0">
                <a:latin typeface="Arial Black"/>
                <a:cs typeface="Arial Black"/>
              </a:rPr>
              <a:t>k</a:t>
            </a:r>
            <a:r>
              <a:rPr sz="1800" dirty="0">
                <a:latin typeface="Arial Black"/>
                <a:cs typeface="Arial Black"/>
              </a:rPr>
              <a:t>et</a:t>
            </a:r>
            <a:r>
              <a:rPr sz="1800" spc="-10" dirty="0">
                <a:latin typeface="Arial Black"/>
                <a:cs typeface="Arial Black"/>
              </a:rPr>
              <a:t>e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	need	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o	consider	the	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te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a	t</a:t>
            </a:r>
            <a:r>
              <a:rPr sz="1800" spc="4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ading  </a:t>
            </a:r>
            <a:r>
              <a:rPr sz="1800" spc="-5" dirty="0">
                <a:latin typeface="Arial Black"/>
                <a:cs typeface="Arial Black"/>
              </a:rPr>
              <a:t>economy </a:t>
            </a:r>
            <a:r>
              <a:rPr sz="1800" dirty="0">
                <a:latin typeface="Arial Black"/>
                <a:cs typeface="Arial Black"/>
              </a:rPr>
              <a:t>in the </a:t>
            </a:r>
            <a:r>
              <a:rPr sz="1800" spc="15" dirty="0">
                <a:latin typeface="Arial Black"/>
                <a:cs typeface="Arial Black"/>
              </a:rPr>
              <a:t>short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long-terms.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Wingdings"/>
              <a:buChar char=""/>
            </a:pPr>
            <a:endParaRPr sz="20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  <a:tab pos="1210310" algn="l"/>
                <a:tab pos="2606675" algn="l"/>
                <a:tab pos="3404870" algn="l"/>
                <a:tab pos="5130800" algn="l"/>
                <a:tab pos="6703695" algn="l"/>
                <a:tab pos="7031355" algn="l"/>
              </a:tabLst>
            </a:pPr>
            <a:r>
              <a:rPr sz="1800" spc="-5" dirty="0">
                <a:latin typeface="Arial Black"/>
                <a:cs typeface="Arial Black"/>
              </a:rPr>
              <a:t>S</a:t>
            </a:r>
            <a:r>
              <a:rPr sz="1800" spc="-10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me	co</a:t>
            </a:r>
            <a:r>
              <a:rPr sz="1800" spc="-10" dirty="0">
                <a:latin typeface="Arial Black"/>
                <a:cs typeface="Arial Black"/>
              </a:rPr>
              <a:t>u</a:t>
            </a:r>
            <a:r>
              <a:rPr sz="1800" dirty="0">
                <a:latin typeface="Arial Black"/>
                <a:cs typeface="Arial Black"/>
              </a:rPr>
              <a:t>ntries	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	subsis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-20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ce	ec</a:t>
            </a:r>
            <a:r>
              <a:rPr sz="1800" spc="-10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no</a:t>
            </a:r>
            <a:r>
              <a:rPr sz="1800" spc="-10" dirty="0">
                <a:latin typeface="Arial Black"/>
                <a:cs typeface="Arial Black"/>
              </a:rPr>
              <a:t>m</a:t>
            </a:r>
            <a:r>
              <a:rPr sz="1800" dirty="0">
                <a:latin typeface="Arial Black"/>
                <a:cs typeface="Arial Black"/>
              </a:rPr>
              <a:t>ics	–	they</a:t>
            </a:r>
            <a:endParaRPr sz="1800">
              <a:latin typeface="Arial Black"/>
              <a:cs typeface="Arial Black"/>
            </a:endParaRPr>
          </a:p>
          <a:p>
            <a:pPr marL="299085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latin typeface="Arial Black"/>
                <a:cs typeface="Arial Black"/>
              </a:rPr>
              <a:t>consume</a:t>
            </a:r>
            <a:r>
              <a:rPr sz="1800" spc="26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most</a:t>
            </a:r>
            <a:r>
              <a:rPr sz="1800" spc="27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36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their</a:t>
            </a:r>
            <a:r>
              <a:rPr sz="1800" spc="254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agricultural</a:t>
            </a:r>
            <a:r>
              <a:rPr sz="1800" spc="27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2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industrial</a:t>
            </a:r>
            <a:r>
              <a:rPr sz="1800" spc="2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output</a:t>
            </a:r>
            <a:endParaRPr sz="1800">
              <a:latin typeface="Arial Black"/>
              <a:cs typeface="Arial Black"/>
            </a:endParaRPr>
          </a:p>
          <a:p>
            <a:pPr marL="299085" marR="5080">
              <a:lnSpc>
                <a:spcPct val="150000"/>
              </a:lnSpc>
              <a:tabLst>
                <a:tab pos="1130935" algn="l"/>
                <a:tab pos="2204085" algn="l"/>
                <a:tab pos="3345815" algn="l"/>
                <a:tab pos="4902200" algn="l"/>
                <a:tab pos="5862320" algn="l"/>
                <a:tab pos="6689725" algn="l"/>
              </a:tabLst>
            </a:pPr>
            <a:r>
              <a:rPr sz="1800" spc="-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.</a:t>
            </a:r>
            <a:r>
              <a:rPr sz="1800" spc="-5" dirty="0">
                <a:latin typeface="Arial Black"/>
                <a:cs typeface="Arial Black"/>
              </a:rPr>
              <a:t>g</a:t>
            </a:r>
            <a:r>
              <a:rPr sz="1800" dirty="0">
                <a:latin typeface="Arial Black"/>
                <a:cs typeface="Arial Black"/>
              </a:rPr>
              <a:t>.	</a:t>
            </a:r>
            <a:r>
              <a:rPr sz="1800" spc="-5" dirty="0">
                <a:latin typeface="Arial Black"/>
                <a:cs typeface="Arial Black"/>
              </a:rPr>
              <a:t>In</a:t>
            </a:r>
            <a:r>
              <a:rPr sz="1800" spc="-10" dirty="0">
                <a:latin typeface="Arial Black"/>
                <a:cs typeface="Arial Black"/>
              </a:rPr>
              <a:t>d</a:t>
            </a:r>
            <a:r>
              <a:rPr sz="1800" dirty="0">
                <a:latin typeface="Arial Black"/>
                <a:cs typeface="Arial Black"/>
              </a:rPr>
              <a:t>ia.	</a:t>
            </a:r>
            <a:r>
              <a:rPr sz="1800" spc="4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hese	count</a:t>
            </a:r>
            <a:r>
              <a:rPr sz="1800" spc="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ies	o</a:t>
            </a:r>
            <a:r>
              <a:rPr sz="1800" spc="40" dirty="0">
                <a:latin typeface="Arial Black"/>
                <a:cs typeface="Arial Black"/>
              </a:rPr>
              <a:t>f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er	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ew	ma</a:t>
            </a:r>
            <a:r>
              <a:rPr sz="1800" spc="60" dirty="0">
                <a:latin typeface="Arial Black"/>
                <a:cs typeface="Arial Black"/>
              </a:rPr>
              <a:t>r</a:t>
            </a:r>
            <a:r>
              <a:rPr sz="1800" spc="-65" dirty="0">
                <a:latin typeface="Arial Black"/>
                <a:cs typeface="Arial Black"/>
              </a:rPr>
              <a:t>k</a:t>
            </a:r>
            <a:r>
              <a:rPr sz="1800" dirty="0">
                <a:latin typeface="Arial Black"/>
                <a:cs typeface="Arial Black"/>
              </a:rPr>
              <a:t>et  </a:t>
            </a:r>
            <a:r>
              <a:rPr sz="1800" spc="5" dirty="0">
                <a:latin typeface="Arial Black"/>
                <a:cs typeface="Arial Black"/>
              </a:rPr>
              <a:t>opportunities.</a:t>
            </a:r>
            <a:endParaRPr sz="1800">
              <a:latin typeface="Arial Black"/>
              <a:cs typeface="Arial Black"/>
            </a:endParaRPr>
          </a:p>
          <a:p>
            <a:pPr marL="299085" marR="6985" indent="-287020">
              <a:lnSpc>
                <a:spcPct val="150000"/>
              </a:lnSpc>
              <a:spcBef>
                <a:spcPts val="18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Marketers must </a:t>
            </a:r>
            <a:r>
              <a:rPr sz="1800" spc="-5" dirty="0">
                <a:latin typeface="Arial Black"/>
                <a:cs typeface="Arial Black"/>
              </a:rPr>
              <a:t>pay </a:t>
            </a:r>
            <a:r>
              <a:rPr sz="1800" spc="-15" dirty="0">
                <a:latin typeface="Arial Black"/>
                <a:cs typeface="Arial Black"/>
              </a:rPr>
              <a:t>close </a:t>
            </a:r>
            <a:r>
              <a:rPr sz="1800" spc="-5" dirty="0">
                <a:latin typeface="Arial Black"/>
                <a:cs typeface="Arial Black"/>
              </a:rPr>
              <a:t>attention </a:t>
            </a:r>
            <a:r>
              <a:rPr sz="1800" dirty="0">
                <a:latin typeface="Arial Black"/>
                <a:cs typeface="Arial Black"/>
              </a:rPr>
              <a:t>to major trends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consumer spending </a:t>
            </a:r>
            <a:r>
              <a:rPr sz="1800" spc="5" dirty="0">
                <a:latin typeface="Arial Black"/>
                <a:cs typeface="Arial Black"/>
              </a:rPr>
              <a:t>patterns </a:t>
            </a:r>
            <a:r>
              <a:rPr sz="1800" dirty="0">
                <a:latin typeface="Arial Black"/>
                <a:cs typeface="Arial Black"/>
              </a:rPr>
              <a:t>both across &amp; their</a:t>
            </a:r>
            <a:r>
              <a:rPr sz="1800" spc="-8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markets.</a:t>
            </a:r>
            <a:endParaRPr sz="1800">
              <a:latin typeface="Arial Black"/>
              <a:cs typeface="Arial Black"/>
            </a:endParaRPr>
          </a:p>
          <a:p>
            <a:pPr marL="311150" indent="-287020">
              <a:lnSpc>
                <a:spcPct val="100000"/>
              </a:lnSpc>
              <a:spcBef>
                <a:spcPts val="2055"/>
              </a:spcBef>
              <a:buFont typeface="Wingdings"/>
              <a:buChar char=""/>
              <a:tabLst>
                <a:tab pos="311150" algn="l"/>
                <a:tab pos="311785" algn="l"/>
              </a:tabLst>
            </a:pPr>
            <a:r>
              <a:rPr sz="1800" spc="-5" dirty="0">
                <a:latin typeface="Arial Black"/>
                <a:cs typeface="Arial Black"/>
              </a:rPr>
              <a:t>Industrial economies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5" dirty="0">
                <a:latin typeface="Arial Black"/>
                <a:cs typeface="Arial Black"/>
              </a:rPr>
              <a:t>richer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markets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5124" y="4098416"/>
            <a:ext cx="27070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  <a:tab pos="1268095" algn="l"/>
                <a:tab pos="1349375" algn="l"/>
                <a:tab pos="1844675" algn="l"/>
              </a:tabLst>
            </a:pPr>
            <a:r>
              <a:rPr sz="1800" spc="-70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alue		ma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spc="-65" dirty="0">
                <a:latin typeface="Arial Black"/>
                <a:cs typeface="Arial Black"/>
              </a:rPr>
              <a:t>k</a:t>
            </a:r>
            <a:r>
              <a:rPr sz="1800" dirty="0">
                <a:latin typeface="Arial Black"/>
                <a:cs typeface="Arial Black"/>
              </a:rPr>
              <a:t>eting,  </a:t>
            </a:r>
            <a:r>
              <a:rPr sz="1800" spc="-5" dirty="0">
                <a:latin typeface="Arial Black"/>
                <a:cs typeface="Arial Black"/>
              </a:rPr>
              <a:t>ways	</a:t>
            </a:r>
            <a:r>
              <a:rPr sz="1800" dirty="0">
                <a:latin typeface="Arial Black"/>
                <a:cs typeface="Arial Black"/>
              </a:rPr>
              <a:t>to	offer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05910" y="4098416"/>
            <a:ext cx="13265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956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i</a:t>
            </a:r>
            <a:r>
              <a:rPr sz="1800" spc="-50" dirty="0">
                <a:latin typeface="Arial Black"/>
                <a:cs typeface="Arial Black"/>
              </a:rPr>
              <a:t>n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ol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es  </a:t>
            </a:r>
            <a:r>
              <a:rPr sz="1800" spc="-5" dirty="0">
                <a:latin typeface="Arial Black"/>
                <a:cs typeface="Arial Black"/>
              </a:rPr>
              <a:t>fina</a:t>
            </a:r>
            <a:r>
              <a:rPr sz="1800" spc="5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cial</a:t>
            </a:r>
            <a:r>
              <a:rPr sz="1800" spc="30" dirty="0">
                <a:latin typeface="Arial Black"/>
                <a:cs typeface="Arial Black"/>
              </a:rPr>
              <a:t>l</a:t>
            </a:r>
            <a:r>
              <a:rPr sz="1800" dirty="0">
                <a:latin typeface="Arial Black"/>
                <a:cs typeface="Arial Black"/>
              </a:rPr>
              <a:t>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51940" y="4920619"/>
            <a:ext cx="3659504" cy="126111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800" dirty="0">
                <a:latin typeface="Arial Black"/>
                <a:cs typeface="Arial Black"/>
              </a:rPr>
              <a:t>careful buyers greater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value</a:t>
            </a:r>
            <a:endParaRPr sz="1800">
              <a:latin typeface="Arial Black"/>
              <a:cs typeface="Arial Black"/>
            </a:endParaRPr>
          </a:p>
          <a:p>
            <a:pPr marL="182880" marR="5080" indent="-152400">
              <a:lnSpc>
                <a:spcPct val="150000"/>
              </a:lnSpc>
            </a:pPr>
            <a:r>
              <a:rPr sz="1800" dirty="0">
                <a:latin typeface="Arial Black"/>
                <a:cs typeface="Arial Black"/>
              </a:rPr>
              <a:t>- right </a:t>
            </a:r>
            <a:r>
              <a:rPr sz="1800" spc="-5" dirty="0">
                <a:latin typeface="Arial Black"/>
                <a:cs typeface="Arial Black"/>
              </a:rPr>
              <a:t>combination of </a:t>
            </a:r>
            <a:r>
              <a:rPr sz="1800" dirty="0">
                <a:latin typeface="Arial Black"/>
                <a:cs typeface="Arial Black"/>
              </a:rPr>
              <a:t>quality 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15" dirty="0">
                <a:latin typeface="Arial Black"/>
                <a:cs typeface="Arial Black"/>
              </a:rPr>
              <a:t>service </a:t>
            </a:r>
            <a:r>
              <a:rPr sz="1800" spc="-20" dirty="0">
                <a:latin typeface="Arial Black"/>
                <a:cs typeface="Arial Black"/>
              </a:rPr>
              <a:t>at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fair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price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40096" y="3392423"/>
            <a:ext cx="3182111" cy="24307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2633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0" dirty="0"/>
              <a:t> </a:t>
            </a:r>
            <a:r>
              <a:rPr spc="-5" dirty="0"/>
              <a:t>Economic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26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865124" y="930909"/>
            <a:ext cx="7339330" cy="296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marketers </a:t>
            </a:r>
            <a:r>
              <a:rPr sz="1800" dirty="0">
                <a:latin typeface="Arial Black"/>
                <a:cs typeface="Arial Black"/>
              </a:rPr>
              <a:t>should </a:t>
            </a:r>
            <a:r>
              <a:rPr sz="1800" spc="-25" dirty="0">
                <a:latin typeface="Arial Black"/>
                <a:cs typeface="Arial Black"/>
              </a:rPr>
              <a:t>have </a:t>
            </a:r>
            <a:r>
              <a:rPr sz="1800" dirty="0">
                <a:latin typeface="Arial Black"/>
                <a:cs typeface="Arial Black"/>
              </a:rPr>
              <a:t>to look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at:</a:t>
            </a:r>
            <a:endParaRPr sz="1800">
              <a:latin typeface="Arial Black"/>
              <a:cs typeface="Arial Black"/>
            </a:endParaRPr>
          </a:p>
          <a:p>
            <a:pPr marL="584835" indent="-115570">
              <a:lnSpc>
                <a:spcPct val="100000"/>
              </a:lnSpc>
              <a:spcBef>
                <a:spcPts val="1885"/>
              </a:spcBef>
              <a:buSzPct val="94444"/>
              <a:buChar char="•"/>
              <a:tabLst>
                <a:tab pos="585470" algn="l"/>
              </a:tabLst>
            </a:pPr>
            <a:r>
              <a:rPr sz="1800" dirty="0">
                <a:latin typeface="Arial Black"/>
                <a:cs typeface="Arial Black"/>
              </a:rPr>
              <a:t>Interest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rates,</a:t>
            </a:r>
            <a:endParaRPr sz="1800">
              <a:latin typeface="Arial Black"/>
              <a:cs typeface="Arial Black"/>
            </a:endParaRPr>
          </a:p>
          <a:p>
            <a:pPr marL="584835" indent="-115570">
              <a:lnSpc>
                <a:spcPct val="100000"/>
              </a:lnSpc>
              <a:spcBef>
                <a:spcPts val="2160"/>
              </a:spcBef>
              <a:buSzPct val="94444"/>
              <a:buChar char="•"/>
              <a:tabLst>
                <a:tab pos="58547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20" dirty="0">
                <a:latin typeface="Arial Black"/>
                <a:cs typeface="Arial Black"/>
              </a:rPr>
              <a:t>level </a:t>
            </a:r>
            <a:r>
              <a:rPr sz="1800" dirty="0">
                <a:latin typeface="Arial Black"/>
                <a:cs typeface="Arial Black"/>
              </a:rPr>
              <a:t>of </a:t>
            </a:r>
            <a:r>
              <a:rPr sz="1800" spc="-5" dirty="0">
                <a:latin typeface="Arial Black"/>
                <a:cs typeface="Arial Black"/>
              </a:rPr>
              <a:t>inflation employment </a:t>
            </a:r>
            <a:r>
              <a:rPr sz="1800" spc="-20" dirty="0">
                <a:latin typeface="Arial Black"/>
                <a:cs typeface="Arial Black"/>
              </a:rPr>
              <a:t>level </a:t>
            </a:r>
            <a:r>
              <a:rPr sz="1800" dirty="0">
                <a:latin typeface="Arial Black"/>
                <a:cs typeface="Arial Black"/>
              </a:rPr>
              <a:t>per</a:t>
            </a:r>
            <a:r>
              <a:rPr sz="1800" spc="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capita,</a:t>
            </a:r>
            <a:endParaRPr sz="1800">
              <a:latin typeface="Arial Black"/>
              <a:cs typeface="Arial Black"/>
            </a:endParaRPr>
          </a:p>
          <a:p>
            <a:pPr marL="584835" indent="-115570">
              <a:lnSpc>
                <a:spcPct val="100000"/>
              </a:lnSpc>
              <a:spcBef>
                <a:spcPts val="2160"/>
              </a:spcBef>
              <a:buSzPct val="94444"/>
              <a:buChar char="•"/>
              <a:tabLst>
                <a:tab pos="585470" algn="l"/>
              </a:tabLst>
            </a:pPr>
            <a:r>
              <a:rPr sz="1800" spc="5" dirty="0">
                <a:latin typeface="Arial Black"/>
                <a:cs typeface="Arial Black"/>
              </a:rPr>
              <a:t>Long-term </a:t>
            </a:r>
            <a:r>
              <a:rPr sz="1800" dirty="0">
                <a:latin typeface="Arial Black"/>
                <a:cs typeface="Arial Black"/>
              </a:rPr>
              <a:t>prospects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the economy GDP per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capita.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20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Also</a:t>
            </a:r>
            <a:r>
              <a:rPr sz="1800" spc="-20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on</a:t>
            </a:r>
            <a:r>
              <a:rPr sz="1800" spc="-5" dirty="0">
                <a:latin typeface="Arial Black"/>
                <a:cs typeface="Arial Black"/>
              </a:rPr>
              <a:t>: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Changes </a:t>
            </a:r>
            <a:r>
              <a:rPr sz="1800" spc="-5" dirty="0">
                <a:latin typeface="Arial Black"/>
                <a:cs typeface="Arial Black"/>
              </a:rPr>
              <a:t>in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income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2633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0" dirty="0"/>
              <a:t> </a:t>
            </a:r>
            <a:r>
              <a:rPr spc="-5" dirty="0"/>
              <a:t>Economic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27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12140" y="952576"/>
            <a:ext cx="7995920" cy="531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Economic situation </a:t>
            </a:r>
            <a:r>
              <a:rPr sz="1800" spc="-10" dirty="0">
                <a:latin typeface="Arial Black"/>
                <a:cs typeface="Arial Black"/>
              </a:rPr>
              <a:t>changes </a:t>
            </a:r>
            <a:r>
              <a:rPr sz="1800" dirty="0">
                <a:latin typeface="Arial Black"/>
                <a:cs typeface="Arial Black"/>
              </a:rPr>
              <a:t>in </a:t>
            </a:r>
            <a:r>
              <a:rPr sz="1800" spc="-5" dirty="0">
                <a:latin typeface="Arial Black"/>
                <a:cs typeface="Arial Black"/>
              </a:rPr>
              <a:t>consumer </a:t>
            </a:r>
            <a:r>
              <a:rPr sz="1800" dirty="0">
                <a:latin typeface="Arial Black"/>
                <a:cs typeface="Arial Black"/>
              </a:rPr>
              <a:t>spending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patterns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Arial Black"/>
              <a:cs typeface="Arial Black"/>
            </a:endParaRPr>
          </a:p>
          <a:p>
            <a:pPr marL="226060" algn="ctr">
              <a:lnSpc>
                <a:spcPct val="100000"/>
              </a:lnSpc>
            </a:pPr>
            <a:r>
              <a:rPr sz="1800" spc="15" dirty="0">
                <a:solidFill>
                  <a:srgbClr val="006FC0"/>
                </a:solidFill>
                <a:latin typeface="Arial Black"/>
                <a:cs typeface="Arial Black"/>
              </a:rPr>
              <a:t>Ernst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Engel: ‘Engel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’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s</a:t>
            </a:r>
            <a:r>
              <a:rPr sz="1800" spc="-2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law’</a:t>
            </a:r>
            <a:endParaRPr sz="1800">
              <a:latin typeface="Arial Black"/>
              <a:cs typeface="Arial Black"/>
            </a:endParaRPr>
          </a:p>
          <a:p>
            <a:pPr marL="412115">
              <a:lnSpc>
                <a:spcPct val="100000"/>
              </a:lnSpc>
              <a:spcBef>
                <a:spcPts val="770"/>
              </a:spcBef>
            </a:pPr>
            <a:r>
              <a:rPr sz="1800" dirty="0">
                <a:latin typeface="Arial Black"/>
                <a:cs typeface="Arial Black"/>
              </a:rPr>
              <a:t>As income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rises:</a:t>
            </a:r>
            <a:endParaRPr sz="1800">
              <a:latin typeface="Arial Black"/>
              <a:cs typeface="Arial Black"/>
            </a:endParaRPr>
          </a:p>
          <a:p>
            <a:pPr marL="1097915" indent="-229235">
              <a:lnSpc>
                <a:spcPct val="100000"/>
              </a:lnSpc>
              <a:spcBef>
                <a:spcPts val="1250"/>
              </a:spcBef>
              <a:buFont typeface="Arial"/>
              <a:buChar char="•"/>
              <a:tabLst>
                <a:tab pos="1097915" algn="l"/>
                <a:tab pos="109855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percentage </a:t>
            </a:r>
            <a:r>
              <a:rPr sz="1800" dirty="0">
                <a:latin typeface="Arial Black"/>
                <a:cs typeface="Arial Black"/>
              </a:rPr>
              <a:t>spent on </a:t>
            </a:r>
            <a:r>
              <a:rPr sz="1800" spc="-15" dirty="0">
                <a:latin typeface="Arial Black"/>
                <a:cs typeface="Arial Black"/>
              </a:rPr>
              <a:t>food</a:t>
            </a:r>
            <a:r>
              <a:rPr sz="1800" spc="-4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declines</a:t>
            </a:r>
            <a:endParaRPr sz="1800">
              <a:latin typeface="Arial Black"/>
              <a:cs typeface="Arial Black"/>
            </a:endParaRPr>
          </a:p>
          <a:p>
            <a:pPr marL="1097915" indent="-229235">
              <a:lnSpc>
                <a:spcPct val="100000"/>
              </a:lnSpc>
              <a:spcBef>
                <a:spcPts val="1570"/>
              </a:spcBef>
              <a:buFont typeface="Arial"/>
              <a:buChar char="•"/>
              <a:tabLst>
                <a:tab pos="1097915" algn="l"/>
                <a:tab pos="109855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percentage </a:t>
            </a:r>
            <a:r>
              <a:rPr sz="1800" dirty="0">
                <a:latin typeface="Arial Black"/>
                <a:cs typeface="Arial Black"/>
              </a:rPr>
              <a:t>spent on housing remains</a:t>
            </a:r>
            <a:r>
              <a:rPr sz="1800" spc="-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constant</a:t>
            </a:r>
            <a:endParaRPr sz="1800">
              <a:latin typeface="Arial Black"/>
              <a:cs typeface="Arial Black"/>
            </a:endParaRPr>
          </a:p>
          <a:p>
            <a:pPr marL="1097915" indent="-229235">
              <a:lnSpc>
                <a:spcPct val="100000"/>
              </a:lnSpc>
              <a:spcBef>
                <a:spcPts val="1585"/>
              </a:spcBef>
              <a:buFont typeface="Arial"/>
              <a:buChar char="•"/>
              <a:tabLst>
                <a:tab pos="1097915" algn="l"/>
                <a:tab pos="109855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percentage </a:t>
            </a:r>
            <a:r>
              <a:rPr sz="1800" dirty="0">
                <a:latin typeface="Arial Black"/>
                <a:cs typeface="Arial Black"/>
              </a:rPr>
              <a:t>spent on </a:t>
            </a:r>
            <a:r>
              <a:rPr sz="1800" spc="-5" dirty="0">
                <a:latin typeface="Arial Black"/>
                <a:cs typeface="Arial Black"/>
              </a:rPr>
              <a:t>savings</a:t>
            </a:r>
            <a:r>
              <a:rPr sz="1800" spc="-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increases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350">
              <a:latin typeface="Arial Black"/>
              <a:cs typeface="Arial Black"/>
            </a:endParaRPr>
          </a:p>
          <a:p>
            <a:pPr marL="412115">
              <a:lnSpc>
                <a:spcPct val="100000"/>
              </a:lnSpc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Bangladesh</a:t>
            </a:r>
            <a:r>
              <a:rPr sz="1800" spc="-16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Issue</a:t>
            </a:r>
            <a:r>
              <a:rPr sz="2000" spc="-5" dirty="0">
                <a:solidFill>
                  <a:srgbClr val="006FC0"/>
                </a:solidFill>
                <a:latin typeface="Carlito"/>
                <a:cs typeface="Carlito"/>
              </a:rPr>
              <a:t>:</a:t>
            </a:r>
            <a:endParaRPr sz="2000">
              <a:latin typeface="Carlito"/>
              <a:cs typeface="Carlito"/>
            </a:endParaRPr>
          </a:p>
          <a:p>
            <a:pPr marL="908685" indent="-287020">
              <a:lnSpc>
                <a:spcPct val="100000"/>
              </a:lnSpc>
              <a:spcBef>
                <a:spcPts val="1610"/>
              </a:spcBef>
              <a:buFont typeface="Wingdings"/>
              <a:buChar char=""/>
              <a:tabLst>
                <a:tab pos="908685" algn="l"/>
                <a:tab pos="909319" algn="l"/>
              </a:tabLst>
            </a:pPr>
            <a:r>
              <a:rPr sz="1800" dirty="0">
                <a:latin typeface="Arial Black"/>
                <a:cs typeface="Arial Black"/>
              </a:rPr>
              <a:t>GDP</a:t>
            </a:r>
            <a:r>
              <a:rPr sz="1800" spc="-5" dirty="0">
                <a:latin typeface="Arial Black"/>
                <a:cs typeface="Arial Black"/>
              </a:rPr>
              <a:t> 6.7%</a:t>
            </a:r>
            <a:endParaRPr sz="1800">
              <a:latin typeface="Arial Black"/>
              <a:cs typeface="Arial Black"/>
            </a:endParaRPr>
          </a:p>
          <a:p>
            <a:pPr marL="9086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908685" algn="l"/>
                <a:tab pos="909319" algn="l"/>
              </a:tabLst>
            </a:pPr>
            <a:r>
              <a:rPr sz="1800" spc="-10" dirty="0">
                <a:latin typeface="Arial Black"/>
                <a:cs typeface="Arial Black"/>
              </a:rPr>
              <a:t>Inflation</a:t>
            </a:r>
            <a:r>
              <a:rPr sz="1800" spc="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~10%</a:t>
            </a:r>
            <a:endParaRPr sz="1800">
              <a:latin typeface="Arial Black"/>
              <a:cs typeface="Arial Black"/>
            </a:endParaRPr>
          </a:p>
          <a:p>
            <a:pPr marL="9086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908685" algn="l"/>
                <a:tab pos="909319" algn="l"/>
              </a:tabLst>
            </a:pPr>
            <a:r>
              <a:rPr sz="1800" spc="-15" dirty="0">
                <a:latin typeface="Arial Black"/>
                <a:cs typeface="Arial Black"/>
              </a:rPr>
              <a:t>Exchange </a:t>
            </a:r>
            <a:r>
              <a:rPr sz="1800" spc="-10" dirty="0">
                <a:latin typeface="Arial Black"/>
                <a:cs typeface="Arial Black"/>
              </a:rPr>
              <a:t>Rate </a:t>
            </a:r>
            <a:r>
              <a:rPr sz="1800" dirty="0">
                <a:latin typeface="Arial Black"/>
                <a:cs typeface="Arial Black"/>
              </a:rPr>
              <a:t>BDT </a:t>
            </a:r>
            <a:r>
              <a:rPr sz="1800" spc="-5" dirty="0">
                <a:latin typeface="Arial Black"/>
                <a:cs typeface="Arial Black"/>
              </a:rPr>
              <a:t>82 per</a:t>
            </a:r>
            <a:r>
              <a:rPr sz="1800" spc="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USD</a:t>
            </a:r>
            <a:endParaRPr sz="1800">
              <a:latin typeface="Arial Black"/>
              <a:cs typeface="Arial Black"/>
            </a:endParaRPr>
          </a:p>
          <a:p>
            <a:pPr marL="9086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908685" algn="l"/>
                <a:tab pos="909319" algn="l"/>
              </a:tabLst>
            </a:pPr>
            <a:r>
              <a:rPr sz="1800" spc="-5" dirty="0">
                <a:latin typeface="Arial Black"/>
                <a:cs typeface="Arial Black"/>
              </a:rPr>
              <a:t>Steady </a:t>
            </a:r>
            <a:r>
              <a:rPr sz="1800" dirty="0">
                <a:latin typeface="Arial Black"/>
                <a:cs typeface="Arial Black"/>
              </a:rPr>
              <a:t>economic performance despite global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slowdown.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9236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5" dirty="0"/>
              <a:t> </a:t>
            </a:r>
            <a:r>
              <a:rPr spc="-5" dirty="0"/>
              <a:t>Natural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28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846836" y="878840"/>
            <a:ext cx="7962265" cy="560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9405" marR="510540" algn="just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Natural </a:t>
            </a:r>
            <a:r>
              <a:rPr sz="1800" spc="-5" dirty="0">
                <a:latin typeface="Arial Black"/>
                <a:cs typeface="Arial Black"/>
              </a:rPr>
              <a:t>environment </a:t>
            </a:r>
            <a:r>
              <a:rPr sz="1800" spc="-20" dirty="0">
                <a:latin typeface="Arial Black"/>
                <a:cs typeface="Arial Black"/>
              </a:rPr>
              <a:t>involves </a:t>
            </a:r>
            <a:r>
              <a:rPr sz="1800" dirty="0">
                <a:latin typeface="Arial Black"/>
                <a:cs typeface="Arial Black"/>
              </a:rPr>
              <a:t>the natural </a:t>
            </a:r>
            <a:r>
              <a:rPr sz="1800" spc="5" dirty="0">
                <a:latin typeface="Arial Black"/>
                <a:cs typeface="Arial Black"/>
              </a:rPr>
              <a:t>resources </a:t>
            </a:r>
            <a:r>
              <a:rPr sz="1800" spc="-15" dirty="0">
                <a:latin typeface="Arial Black"/>
                <a:cs typeface="Arial Black"/>
              </a:rPr>
              <a:t>that 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5" dirty="0">
                <a:latin typeface="Arial Black"/>
                <a:cs typeface="Arial Black"/>
              </a:rPr>
              <a:t>needed as </a:t>
            </a:r>
            <a:r>
              <a:rPr sz="1800" dirty="0">
                <a:latin typeface="Arial Black"/>
                <a:cs typeface="Arial Black"/>
              </a:rPr>
              <a:t>inputs </a:t>
            </a:r>
            <a:r>
              <a:rPr sz="1800" spc="-5" dirty="0">
                <a:latin typeface="Arial Black"/>
                <a:cs typeface="Arial Black"/>
              </a:rPr>
              <a:t>by </a:t>
            </a:r>
            <a:r>
              <a:rPr sz="1800" spc="5" dirty="0">
                <a:latin typeface="Arial Black"/>
                <a:cs typeface="Arial Black"/>
              </a:rPr>
              <a:t>marketers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affected  </a:t>
            </a:r>
            <a:r>
              <a:rPr sz="1800" spc="-5" dirty="0">
                <a:latin typeface="Arial Black"/>
                <a:cs typeface="Arial Black"/>
              </a:rPr>
              <a:t>by </a:t>
            </a:r>
            <a:r>
              <a:rPr sz="1800" dirty="0">
                <a:latin typeface="Arial Black"/>
                <a:cs typeface="Arial Black"/>
              </a:rPr>
              <a:t>marketing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activities.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>
              <a:latin typeface="Arial Black"/>
              <a:cs typeface="Arial Black"/>
            </a:endParaRPr>
          </a:p>
          <a:p>
            <a:pPr marL="319405" algn="just">
              <a:lnSpc>
                <a:spcPct val="100000"/>
              </a:lnSpc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Marketing</a:t>
            </a:r>
            <a:r>
              <a:rPr sz="1800" spc="-1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trends:</a:t>
            </a:r>
            <a:endParaRPr sz="1800">
              <a:latin typeface="Arial Black"/>
              <a:cs typeface="Arial Black"/>
            </a:endParaRPr>
          </a:p>
          <a:p>
            <a:pPr marL="106362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62990" algn="l"/>
                <a:tab pos="1063625" algn="l"/>
              </a:tabLst>
            </a:pPr>
            <a:r>
              <a:rPr sz="1800" spc="10" dirty="0">
                <a:latin typeface="Arial Black"/>
                <a:cs typeface="Arial Black"/>
              </a:rPr>
              <a:t>Shortages </a:t>
            </a:r>
            <a:r>
              <a:rPr sz="1800" dirty="0">
                <a:latin typeface="Arial Black"/>
                <a:cs typeface="Arial Black"/>
              </a:rPr>
              <a:t>of </a:t>
            </a:r>
            <a:r>
              <a:rPr sz="1800" spc="10" dirty="0">
                <a:latin typeface="Arial Black"/>
                <a:cs typeface="Arial Black"/>
              </a:rPr>
              <a:t>raw</a:t>
            </a:r>
            <a:r>
              <a:rPr sz="1800" spc="6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materials</a:t>
            </a:r>
            <a:endParaRPr sz="1800">
              <a:latin typeface="Arial Black"/>
              <a:cs typeface="Arial Black"/>
            </a:endParaRPr>
          </a:p>
          <a:p>
            <a:pPr marL="106362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62990" algn="l"/>
                <a:tab pos="1063625" algn="l"/>
              </a:tabLst>
            </a:pPr>
            <a:r>
              <a:rPr sz="1800" dirty="0">
                <a:latin typeface="Arial Black"/>
                <a:cs typeface="Arial Black"/>
              </a:rPr>
              <a:t>Increased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pollution</a:t>
            </a:r>
            <a:endParaRPr sz="1800">
              <a:latin typeface="Arial Black"/>
              <a:cs typeface="Arial Black"/>
            </a:endParaRPr>
          </a:p>
          <a:p>
            <a:pPr marL="106362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62990" algn="l"/>
                <a:tab pos="1063625" algn="l"/>
              </a:tabLst>
            </a:pPr>
            <a:r>
              <a:rPr sz="1800" dirty="0">
                <a:latin typeface="Arial Black"/>
                <a:cs typeface="Arial Black"/>
              </a:rPr>
              <a:t>Increase </a:t>
            </a:r>
            <a:r>
              <a:rPr sz="1800" spc="-5" dirty="0">
                <a:latin typeface="Arial Black"/>
                <a:cs typeface="Arial Black"/>
              </a:rPr>
              <a:t>government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intervention</a:t>
            </a:r>
            <a:endParaRPr sz="1800">
              <a:latin typeface="Arial Black"/>
              <a:cs typeface="Arial Black"/>
            </a:endParaRPr>
          </a:p>
          <a:p>
            <a:pPr marL="106362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62990" algn="l"/>
                <a:tab pos="1063625" algn="l"/>
              </a:tabLst>
            </a:pPr>
            <a:r>
              <a:rPr sz="1800" dirty="0">
                <a:latin typeface="Arial Black"/>
                <a:cs typeface="Arial Black"/>
              </a:rPr>
              <a:t>Environmentally sustainable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strategies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Arial Black"/>
              <a:cs typeface="Arial Black"/>
            </a:endParaRPr>
          </a:p>
          <a:p>
            <a:pPr marL="353060" algn="just">
              <a:lnSpc>
                <a:spcPct val="100000"/>
              </a:lnSpc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Marketing</a:t>
            </a:r>
            <a:r>
              <a:rPr sz="1800" spc="-1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Issues:</a:t>
            </a:r>
            <a:endParaRPr sz="1800">
              <a:latin typeface="Arial Black"/>
              <a:cs typeface="Arial Black"/>
            </a:endParaRPr>
          </a:p>
          <a:p>
            <a:pPr marL="355600" marR="5080" indent="-343535" algn="just">
              <a:lnSpc>
                <a:spcPct val="150000"/>
              </a:lnSpc>
              <a:spcBef>
                <a:spcPts val="420"/>
              </a:spcBef>
            </a:pPr>
            <a:r>
              <a:rPr sz="1800" dirty="0">
                <a:latin typeface="Arial Black"/>
                <a:cs typeface="Arial Black"/>
              </a:rPr>
              <a:t>1. </a:t>
            </a:r>
            <a:r>
              <a:rPr sz="1800" spc="10" dirty="0">
                <a:latin typeface="Arial Black"/>
                <a:cs typeface="Arial Black"/>
              </a:rPr>
              <a:t>First </a:t>
            </a:r>
            <a:r>
              <a:rPr sz="1800" spc="-5" dirty="0">
                <a:latin typeface="Arial Black"/>
                <a:cs typeface="Arial Black"/>
              </a:rPr>
              <a:t>issue </a:t>
            </a:r>
            <a:r>
              <a:rPr sz="1800" spc="-20" dirty="0">
                <a:latin typeface="Arial Black"/>
                <a:cs typeface="Arial Black"/>
              </a:rPr>
              <a:t>involves </a:t>
            </a:r>
            <a:r>
              <a:rPr sz="1800" dirty="0">
                <a:latin typeface="Arial Black"/>
                <a:cs typeface="Arial Black"/>
              </a:rPr>
              <a:t>growing </a:t>
            </a:r>
            <a:r>
              <a:rPr sz="1800" spc="10" dirty="0">
                <a:latin typeface="Arial Black"/>
                <a:cs typeface="Arial Black"/>
              </a:rPr>
              <a:t>shortage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10" dirty="0">
                <a:latin typeface="Arial Black"/>
                <a:cs typeface="Arial Black"/>
              </a:rPr>
              <a:t>raw </a:t>
            </a:r>
            <a:r>
              <a:rPr sz="1800" spc="-5" dirty="0">
                <a:latin typeface="Arial Black"/>
                <a:cs typeface="Arial Black"/>
              </a:rPr>
              <a:t>materials. Air  and </a:t>
            </a:r>
            <a:r>
              <a:rPr sz="1800" spc="-15" dirty="0">
                <a:latin typeface="Arial Black"/>
                <a:cs typeface="Arial Black"/>
              </a:rPr>
              <a:t>water </a:t>
            </a:r>
            <a:r>
              <a:rPr sz="1800" dirty="0">
                <a:latin typeface="Arial Black"/>
                <a:cs typeface="Arial Black"/>
              </a:rPr>
              <a:t>seem to </a:t>
            </a:r>
            <a:r>
              <a:rPr sz="1800" spc="-5" dirty="0">
                <a:latin typeface="Arial Black"/>
                <a:cs typeface="Arial Black"/>
              </a:rPr>
              <a:t>be </a:t>
            </a:r>
            <a:r>
              <a:rPr sz="1800" dirty="0">
                <a:latin typeface="Arial Black"/>
                <a:cs typeface="Arial Black"/>
              </a:rPr>
              <a:t>infinite </a:t>
            </a:r>
            <a:r>
              <a:rPr sz="1800" spc="5" dirty="0">
                <a:latin typeface="Arial Black"/>
                <a:cs typeface="Arial Black"/>
              </a:rPr>
              <a:t>resources, </a:t>
            </a:r>
            <a:r>
              <a:rPr sz="1800" spc="-5" dirty="0">
                <a:latin typeface="Arial Black"/>
                <a:cs typeface="Arial Black"/>
              </a:rPr>
              <a:t>but </a:t>
            </a:r>
            <a:r>
              <a:rPr sz="1800" dirty="0">
                <a:latin typeface="Arial Black"/>
                <a:cs typeface="Arial Black"/>
              </a:rPr>
              <a:t>some </a:t>
            </a:r>
            <a:r>
              <a:rPr sz="1800" spc="-10" dirty="0">
                <a:latin typeface="Arial Black"/>
                <a:cs typeface="Arial Black"/>
              </a:rPr>
              <a:t>non-  </a:t>
            </a:r>
            <a:r>
              <a:rPr sz="1800" dirty="0">
                <a:latin typeface="Arial Black"/>
                <a:cs typeface="Arial Black"/>
              </a:rPr>
              <a:t>renewable </a:t>
            </a:r>
            <a:r>
              <a:rPr sz="1800" spc="5" dirty="0">
                <a:latin typeface="Arial Black"/>
                <a:cs typeface="Arial Black"/>
              </a:rPr>
              <a:t>resources, </a:t>
            </a:r>
            <a:r>
              <a:rPr sz="1800" spc="-10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dirty="0">
                <a:latin typeface="Arial Black"/>
                <a:cs typeface="Arial Black"/>
              </a:rPr>
              <a:t>oil, </a:t>
            </a:r>
            <a:r>
              <a:rPr sz="1800" spc="-5" dirty="0">
                <a:latin typeface="Arial Black"/>
                <a:cs typeface="Arial Black"/>
              </a:rPr>
              <a:t>coal </a:t>
            </a:r>
            <a:r>
              <a:rPr sz="1800" dirty="0">
                <a:latin typeface="Arial Black"/>
                <a:cs typeface="Arial Black"/>
              </a:rPr>
              <a:t>etc. </a:t>
            </a:r>
            <a:r>
              <a:rPr sz="1800" spc="5" dirty="0">
                <a:latin typeface="Arial Black"/>
                <a:cs typeface="Arial Black"/>
              </a:rPr>
              <a:t>are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limited.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9243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0" dirty="0"/>
              <a:t> </a:t>
            </a:r>
            <a:r>
              <a:rPr spc="-5" dirty="0"/>
              <a:t>Natural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29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916025" y="933069"/>
            <a:ext cx="7626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78535" algn="l"/>
                <a:tab pos="2028825" algn="l"/>
                <a:tab pos="2837815" algn="l"/>
                <a:tab pos="3202940" algn="l"/>
                <a:tab pos="4660900" algn="l"/>
                <a:tab pos="5977890" algn="l"/>
                <a:tab pos="7168515" algn="l"/>
              </a:tabLst>
            </a:pPr>
            <a:r>
              <a:rPr sz="1800" spc="-5" dirty="0">
                <a:latin typeface="Arial Black"/>
                <a:cs typeface="Arial Black"/>
              </a:rPr>
              <a:t>2</a:t>
            </a:r>
            <a:r>
              <a:rPr sz="1800" dirty="0">
                <a:latin typeface="Arial Black"/>
                <a:cs typeface="Arial Black"/>
              </a:rPr>
              <a:t>. </a:t>
            </a:r>
            <a:r>
              <a:rPr sz="1800" spc="-300" dirty="0">
                <a:latin typeface="Arial Black"/>
                <a:cs typeface="Arial Black"/>
              </a:rPr>
              <a:t> </a:t>
            </a:r>
            <a:r>
              <a:rPr sz="1800" spc="4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he	second	is</a:t>
            </a:r>
            <a:r>
              <a:rPr sz="1800" spc="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ue	is	i</a:t>
            </a:r>
            <a:r>
              <a:rPr sz="1800" spc="-15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c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easing	pollutio</a:t>
            </a:r>
            <a:r>
              <a:rPr sz="1800" spc="5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.	</a:t>
            </a:r>
            <a:r>
              <a:rPr sz="1800" spc="-5" dirty="0">
                <a:latin typeface="Arial Black"/>
                <a:cs typeface="Arial Black"/>
              </a:rPr>
              <a:t>In</a:t>
            </a:r>
            <a:r>
              <a:rPr sz="1800" spc="-10" dirty="0">
                <a:latin typeface="Arial Black"/>
                <a:cs typeface="Arial Black"/>
              </a:rPr>
              <a:t>d</a:t>
            </a:r>
            <a:r>
              <a:rPr sz="1800" dirty="0">
                <a:latin typeface="Arial Black"/>
                <a:cs typeface="Arial Black"/>
              </a:rPr>
              <a:t>us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spc="9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y	will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8950" y="1207876"/>
            <a:ext cx="4991735" cy="84836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1111250" algn="l"/>
                <a:tab pos="2233295" algn="l"/>
                <a:tab pos="3474085" algn="l"/>
                <a:tab pos="4127500" algn="l"/>
              </a:tabLst>
            </a:pPr>
            <a:r>
              <a:rPr sz="1800" dirty="0">
                <a:latin typeface="Arial Black"/>
                <a:cs typeface="Arial Black"/>
              </a:rPr>
              <a:t>almost	al</a:t>
            </a:r>
            <a:r>
              <a:rPr sz="1800" spc="-20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ays	dam</a:t>
            </a:r>
            <a:r>
              <a:rPr sz="1800" spc="1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ge	the	quality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1850389" algn="l"/>
                <a:tab pos="3158490" algn="l"/>
                <a:tab pos="3768090" algn="l"/>
              </a:tabLst>
            </a:pPr>
            <a:r>
              <a:rPr sz="1800" spc="-5" dirty="0">
                <a:latin typeface="Arial Black"/>
                <a:cs typeface="Arial Black"/>
              </a:rPr>
              <a:t>environment.	</a:t>
            </a:r>
            <a:r>
              <a:rPr sz="1800" dirty="0">
                <a:latin typeface="Arial Black"/>
                <a:cs typeface="Arial Black"/>
              </a:rPr>
              <a:t>Consider	the	disposal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60084" y="1207876"/>
            <a:ext cx="2282190" cy="84836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75"/>
              </a:spcBef>
              <a:tabLst>
                <a:tab pos="501015" algn="l"/>
                <a:tab pos="1153160" algn="l"/>
              </a:tabLst>
            </a:pP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the	n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tu</a:t>
            </a:r>
            <a:r>
              <a:rPr sz="1800" spc="4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al</a:t>
            </a:r>
            <a:endParaRPr sz="1800">
              <a:latin typeface="Arial Black"/>
              <a:cs typeface="Arial Black"/>
            </a:endParaRPr>
          </a:p>
          <a:p>
            <a:pPr marR="5715" algn="r">
              <a:lnSpc>
                <a:spcPct val="100000"/>
              </a:lnSpc>
              <a:spcBef>
                <a:spcPts val="1080"/>
              </a:spcBef>
              <a:tabLst>
                <a:tab pos="456565" algn="l"/>
                <a:tab pos="1797685" algn="l"/>
              </a:tabLst>
            </a:pP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</a:t>
            </a:r>
            <a:r>
              <a:rPr sz="1800" spc="-4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he</a:t>
            </a:r>
            <a:r>
              <a:rPr sz="1800" spc="-10" dirty="0">
                <a:latin typeface="Arial Black"/>
                <a:cs typeface="Arial Black"/>
              </a:rPr>
              <a:t>m</a:t>
            </a:r>
            <a:r>
              <a:rPr sz="1800" dirty="0">
                <a:latin typeface="Arial Black"/>
                <a:cs typeface="Arial Black"/>
              </a:rPr>
              <a:t>ical	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2964" y="2030730"/>
            <a:ext cx="7579995" cy="446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610" marR="5080" algn="just">
              <a:lnSpc>
                <a:spcPct val="150000"/>
              </a:lnSpc>
              <a:spcBef>
                <a:spcPts val="100"/>
              </a:spcBef>
            </a:pPr>
            <a:r>
              <a:rPr sz="1800" spc="-10" dirty="0">
                <a:latin typeface="Arial Black"/>
                <a:cs typeface="Arial Black"/>
              </a:rPr>
              <a:t>nuclear </a:t>
            </a:r>
            <a:r>
              <a:rPr sz="1800" spc="-5" dirty="0">
                <a:latin typeface="Arial Black"/>
                <a:cs typeface="Arial Black"/>
              </a:rPr>
              <a:t>wastes, </a:t>
            </a:r>
            <a:r>
              <a:rPr sz="1800" dirty="0">
                <a:latin typeface="Arial Black"/>
                <a:cs typeface="Arial Black"/>
              </a:rPr>
              <a:t>the dangerous </a:t>
            </a:r>
            <a:r>
              <a:rPr sz="1800" spc="15" dirty="0">
                <a:latin typeface="Arial Black"/>
                <a:cs typeface="Arial Black"/>
              </a:rPr>
              <a:t>mercury </a:t>
            </a:r>
            <a:r>
              <a:rPr sz="1800" spc="-25" dirty="0">
                <a:latin typeface="Arial Black"/>
                <a:cs typeface="Arial Black"/>
              </a:rPr>
              <a:t>level </a:t>
            </a:r>
            <a:r>
              <a:rPr sz="1800" dirty="0">
                <a:latin typeface="Arial Black"/>
                <a:cs typeface="Arial Black"/>
              </a:rPr>
              <a:t>in the  </a:t>
            </a:r>
            <a:r>
              <a:rPr sz="1800" spc="-5" dirty="0">
                <a:latin typeface="Arial Black"/>
                <a:cs typeface="Arial Black"/>
              </a:rPr>
              <a:t>ocean, </a:t>
            </a:r>
            <a:r>
              <a:rPr sz="1800" dirty="0">
                <a:latin typeface="Arial Black"/>
                <a:cs typeface="Arial Black"/>
              </a:rPr>
              <a:t>etc.</a:t>
            </a:r>
            <a:endParaRPr sz="1800">
              <a:latin typeface="Arial Black"/>
              <a:cs typeface="Arial Black"/>
            </a:endParaRPr>
          </a:p>
          <a:p>
            <a:pPr marL="354965" marR="50800" indent="-342900" algn="just">
              <a:lnSpc>
                <a:spcPct val="150000"/>
              </a:lnSpc>
              <a:spcBef>
                <a:spcPts val="1295"/>
              </a:spcBef>
              <a:buAutoNum type="arabicPeriod" startAt="3"/>
              <a:tabLst>
                <a:tab pos="355600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10" dirty="0">
                <a:latin typeface="Arial Black"/>
                <a:cs typeface="Arial Black"/>
              </a:rPr>
              <a:t>third </a:t>
            </a:r>
            <a:r>
              <a:rPr sz="1800" spc="-5" dirty="0">
                <a:latin typeface="Arial Black"/>
                <a:cs typeface="Arial Black"/>
              </a:rPr>
              <a:t>issue </a:t>
            </a:r>
            <a:r>
              <a:rPr sz="1800" dirty="0">
                <a:latin typeface="Arial Black"/>
                <a:cs typeface="Arial Black"/>
              </a:rPr>
              <a:t>is increased </a:t>
            </a:r>
            <a:r>
              <a:rPr sz="1800" spc="-5" dirty="0">
                <a:latin typeface="Arial Black"/>
                <a:cs typeface="Arial Black"/>
              </a:rPr>
              <a:t>governmental </a:t>
            </a:r>
            <a:r>
              <a:rPr sz="1800" dirty="0">
                <a:latin typeface="Arial Black"/>
                <a:cs typeface="Arial Black"/>
              </a:rPr>
              <a:t>intervention in  natural </a:t>
            </a:r>
            <a:r>
              <a:rPr sz="1800" spc="5" dirty="0">
                <a:latin typeface="Arial Black"/>
                <a:cs typeface="Arial Black"/>
              </a:rPr>
              <a:t>resource </a:t>
            </a:r>
            <a:r>
              <a:rPr sz="1800" dirty="0">
                <a:latin typeface="Arial Black"/>
                <a:cs typeface="Arial Black"/>
              </a:rPr>
              <a:t>management. </a:t>
            </a: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governments </a:t>
            </a:r>
            <a:r>
              <a:rPr sz="1800" spc="-15" dirty="0">
                <a:latin typeface="Arial Black"/>
                <a:cs typeface="Arial Black"/>
              </a:rPr>
              <a:t>of  </a:t>
            </a:r>
            <a:r>
              <a:rPr sz="1800" dirty="0">
                <a:latin typeface="Arial Black"/>
                <a:cs typeface="Arial Black"/>
              </a:rPr>
              <a:t>different countries </a:t>
            </a:r>
            <a:r>
              <a:rPr sz="1800" spc="25" dirty="0">
                <a:latin typeface="Arial Black"/>
                <a:cs typeface="Arial Black"/>
              </a:rPr>
              <a:t>vary </a:t>
            </a:r>
            <a:r>
              <a:rPr sz="1800" dirty="0">
                <a:latin typeface="Arial Black"/>
                <a:cs typeface="Arial Black"/>
              </a:rPr>
              <a:t>in their </a:t>
            </a:r>
            <a:r>
              <a:rPr sz="1800" spc="5" dirty="0">
                <a:latin typeface="Arial Black"/>
                <a:cs typeface="Arial Black"/>
              </a:rPr>
              <a:t>concern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10" dirty="0">
                <a:latin typeface="Arial Black"/>
                <a:cs typeface="Arial Black"/>
              </a:rPr>
              <a:t>efforts </a:t>
            </a:r>
            <a:r>
              <a:rPr sz="1800" spc="5" dirty="0">
                <a:latin typeface="Arial Black"/>
                <a:cs typeface="Arial Black"/>
              </a:rPr>
              <a:t>to  </a:t>
            </a:r>
            <a:r>
              <a:rPr sz="1800" dirty="0">
                <a:latin typeface="Arial Black"/>
                <a:cs typeface="Arial Black"/>
              </a:rPr>
              <a:t>promote a </a:t>
            </a:r>
            <a:r>
              <a:rPr sz="1800" spc="-10" dirty="0">
                <a:latin typeface="Arial Black"/>
                <a:cs typeface="Arial Black"/>
              </a:rPr>
              <a:t>clean </a:t>
            </a:r>
            <a:r>
              <a:rPr sz="1800" spc="-5" dirty="0">
                <a:latin typeface="Arial Black"/>
                <a:cs typeface="Arial Black"/>
              </a:rPr>
              <a:t>environment. Example: In </a:t>
            </a:r>
            <a:r>
              <a:rPr sz="1800" spc="-10" dirty="0">
                <a:latin typeface="Arial Black"/>
                <a:cs typeface="Arial Black"/>
              </a:rPr>
              <a:t>Germany,  </a:t>
            </a:r>
            <a:r>
              <a:rPr sz="1800" spc="-5" dirty="0">
                <a:latin typeface="Arial Black"/>
                <a:cs typeface="Arial Black"/>
              </a:rPr>
              <a:t>government </a:t>
            </a:r>
            <a:r>
              <a:rPr sz="1800" spc="5" dirty="0">
                <a:latin typeface="Arial Black"/>
                <a:cs typeface="Arial Black"/>
              </a:rPr>
              <a:t>vigorously pursue </a:t>
            </a:r>
            <a:r>
              <a:rPr sz="1800" spc="-5" dirty="0">
                <a:latin typeface="Arial Black"/>
                <a:cs typeface="Arial Black"/>
              </a:rPr>
              <a:t>environmental </a:t>
            </a:r>
            <a:r>
              <a:rPr sz="1800" spc="-20" dirty="0">
                <a:latin typeface="Arial Black"/>
                <a:cs typeface="Arial Black"/>
              </a:rPr>
              <a:t>quality.  </a:t>
            </a:r>
            <a:r>
              <a:rPr sz="1800" dirty="0">
                <a:latin typeface="Arial Black"/>
                <a:cs typeface="Arial Black"/>
              </a:rPr>
              <a:t>Otherwise, many </a:t>
            </a:r>
            <a:r>
              <a:rPr sz="1800" spc="-5" dirty="0">
                <a:latin typeface="Arial Black"/>
                <a:cs typeface="Arial Black"/>
              </a:rPr>
              <a:t>poor nations, </a:t>
            </a:r>
            <a:r>
              <a:rPr sz="1800" spc="-15" dirty="0">
                <a:latin typeface="Arial Black"/>
                <a:cs typeface="Arial Black"/>
              </a:rPr>
              <a:t>like </a:t>
            </a:r>
            <a:r>
              <a:rPr sz="1800" dirty="0">
                <a:latin typeface="Arial Black"/>
                <a:cs typeface="Arial Black"/>
              </a:rPr>
              <a:t>Bangladesh, </a:t>
            </a:r>
            <a:r>
              <a:rPr sz="1800" spc="-5" dirty="0">
                <a:latin typeface="Arial Black"/>
                <a:cs typeface="Arial Black"/>
              </a:rPr>
              <a:t>do </a:t>
            </a:r>
            <a:r>
              <a:rPr sz="1800" dirty="0">
                <a:latin typeface="Arial Black"/>
                <a:cs typeface="Arial Black"/>
              </a:rPr>
              <a:t>little  about pollution.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Black"/>
              <a:buAutoNum type="arabicPeriod" startAt="3"/>
            </a:pPr>
            <a:endParaRPr sz="1650">
              <a:latin typeface="Arial Black"/>
              <a:cs typeface="Arial Black"/>
            </a:endParaRPr>
          </a:p>
          <a:p>
            <a:pPr marL="354965" indent="-342900">
              <a:lnSpc>
                <a:spcPct val="100000"/>
              </a:lnSpc>
              <a:buAutoNum type="arabicPeriod" startAt="3"/>
              <a:tabLst>
                <a:tab pos="355600" algn="l"/>
              </a:tabLst>
            </a:pPr>
            <a:r>
              <a:rPr sz="1800" dirty="0">
                <a:latin typeface="Arial Black"/>
                <a:cs typeface="Arial Black"/>
              </a:rPr>
              <a:t>Environmentally sustainable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strategies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00426" y="970534"/>
            <a:ext cx="6169660" cy="242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consists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forces </a:t>
            </a:r>
            <a:r>
              <a:rPr sz="1800" spc="-15" dirty="0">
                <a:latin typeface="Arial Black"/>
                <a:cs typeface="Arial Black"/>
              </a:rPr>
              <a:t>close </a:t>
            </a:r>
            <a:r>
              <a:rPr sz="1800" dirty="0">
                <a:latin typeface="Arial Black"/>
                <a:cs typeface="Arial Black"/>
              </a:rPr>
              <a:t>to the </a:t>
            </a:r>
            <a:r>
              <a:rPr sz="1800" spc="-5" dirty="0">
                <a:latin typeface="Arial Black"/>
                <a:cs typeface="Arial Black"/>
              </a:rPr>
              <a:t>company </a:t>
            </a:r>
            <a:r>
              <a:rPr sz="1800" spc="-15" dirty="0">
                <a:latin typeface="Arial Black"/>
                <a:cs typeface="Arial Black"/>
              </a:rPr>
              <a:t>that  </a:t>
            </a:r>
            <a:r>
              <a:rPr sz="1800" dirty="0">
                <a:latin typeface="Arial Black"/>
                <a:cs typeface="Arial Black"/>
              </a:rPr>
              <a:t>affect its ability to </a:t>
            </a:r>
            <a:r>
              <a:rPr sz="1800" spc="10" dirty="0">
                <a:latin typeface="Arial Black"/>
                <a:cs typeface="Arial Black"/>
              </a:rPr>
              <a:t>serve </a:t>
            </a:r>
            <a:r>
              <a:rPr sz="1800" dirty="0">
                <a:latin typeface="Arial Black"/>
                <a:cs typeface="Arial Black"/>
              </a:rPr>
              <a:t>its </a:t>
            </a:r>
            <a:r>
              <a:rPr sz="1800" spc="5" dirty="0">
                <a:latin typeface="Arial Black"/>
                <a:cs typeface="Arial Black"/>
              </a:rPr>
              <a:t>customers,</a:t>
            </a:r>
            <a:r>
              <a:rPr sz="1800" spc="-5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e.g.,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company,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5" dirty="0">
                <a:latin typeface="Arial Black"/>
                <a:cs typeface="Arial Black"/>
              </a:rPr>
              <a:t>suppliers,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marketing </a:t>
            </a:r>
            <a:r>
              <a:rPr sz="1800" spc="-10" dirty="0">
                <a:latin typeface="Arial Black"/>
                <a:cs typeface="Arial Black"/>
              </a:rPr>
              <a:t>channel</a:t>
            </a:r>
            <a:r>
              <a:rPr sz="180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firms,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customer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markets,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5" dirty="0">
                <a:latin typeface="Arial Black"/>
                <a:cs typeface="Arial Black"/>
              </a:rPr>
              <a:t>competitors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publics.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04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1390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Introduction: </a:t>
            </a:r>
            <a:r>
              <a:rPr spc="-5" dirty="0"/>
              <a:t>Marketing Environment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0791" y="1127505"/>
            <a:ext cx="1586230" cy="5727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2150"/>
              </a:lnSpc>
              <a:spcBef>
                <a:spcPts val="180"/>
              </a:spcBef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Micro-  e</a:t>
            </a:r>
            <a:r>
              <a:rPr sz="1800" spc="-50" dirty="0">
                <a:solidFill>
                  <a:srgbClr val="006FC0"/>
                </a:solidFill>
                <a:latin typeface="Arial Black"/>
                <a:cs typeface="Arial Black"/>
              </a:rPr>
              <a:t>n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vi</a:t>
            </a:r>
            <a:r>
              <a:rPr sz="1800" spc="30" dirty="0">
                <a:solidFill>
                  <a:srgbClr val="006FC0"/>
                </a:solidFill>
                <a:latin typeface="Arial Black"/>
                <a:cs typeface="Arial Black"/>
              </a:rPr>
              <a:t>r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onment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76626" y="3807333"/>
            <a:ext cx="609282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consists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10" dirty="0">
                <a:latin typeface="Arial Black"/>
                <a:cs typeface="Arial Black"/>
              </a:rPr>
              <a:t>large </a:t>
            </a:r>
            <a:r>
              <a:rPr sz="1800" spc="-5" dirty="0">
                <a:latin typeface="Arial Black"/>
                <a:cs typeface="Arial Black"/>
              </a:rPr>
              <a:t>societal forces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affect 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micro-environment: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5" dirty="0">
                <a:latin typeface="Arial Black"/>
                <a:cs typeface="Arial Black"/>
              </a:rPr>
              <a:t>Demographic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Economic environment,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Natural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15" dirty="0">
                <a:latin typeface="Arial Black"/>
                <a:cs typeface="Arial Black"/>
              </a:rPr>
              <a:t>Technological</a:t>
            </a:r>
            <a:r>
              <a:rPr sz="1800" spc="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Political environment, and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5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5" dirty="0">
                <a:latin typeface="Arial Black"/>
                <a:cs typeface="Arial Black"/>
              </a:rPr>
              <a:t>Cultural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forces.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6686" y="3964685"/>
            <a:ext cx="1586230" cy="5727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2150"/>
              </a:lnSpc>
              <a:spcBef>
                <a:spcPts val="180"/>
              </a:spcBef>
            </a:pP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Macro- 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e</a:t>
            </a:r>
            <a:r>
              <a:rPr sz="1800" spc="-50" dirty="0">
                <a:solidFill>
                  <a:srgbClr val="006FC0"/>
                </a:solidFill>
                <a:latin typeface="Arial Black"/>
                <a:cs typeface="Arial Black"/>
              </a:rPr>
              <a:t>n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vi</a:t>
            </a:r>
            <a:r>
              <a:rPr sz="1800" spc="30" dirty="0">
                <a:solidFill>
                  <a:srgbClr val="006FC0"/>
                </a:solidFill>
                <a:latin typeface="Arial Black"/>
                <a:cs typeface="Arial Black"/>
              </a:rPr>
              <a:t>r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onment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35293" y="952576"/>
            <a:ext cx="21570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0085" algn="l"/>
              </a:tabLst>
            </a:pP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-20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d	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ea</a:t>
            </a:r>
            <a:r>
              <a:rPr sz="1800" spc="-10" dirty="0">
                <a:latin typeface="Arial Black"/>
                <a:cs typeface="Arial Black"/>
              </a:rPr>
              <a:t>d</a:t>
            </a:r>
            <a:r>
              <a:rPr sz="1800" spc="5" dirty="0">
                <a:latin typeface="Arial Black"/>
                <a:cs typeface="Arial Black"/>
              </a:rPr>
              <a:t>y</a:t>
            </a:r>
            <a:r>
              <a:rPr sz="1800" spc="-5" dirty="0">
                <a:latin typeface="Arial Black"/>
                <a:cs typeface="Arial Black"/>
              </a:rPr>
              <a:t>-</a:t>
            </a:r>
            <a:r>
              <a:rPr sz="1800" dirty="0">
                <a:latin typeface="Arial Black"/>
                <a:cs typeface="Arial Black"/>
              </a:rPr>
              <a:t>m</a:t>
            </a:r>
            <a:r>
              <a:rPr sz="1800" spc="-2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de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2866" y="814912"/>
            <a:ext cx="4246245" cy="126111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5"/>
              </a:spcBef>
              <a:buFont typeface="Wingdings"/>
              <a:buChar char=""/>
              <a:tabLst>
                <a:tab pos="299085" algn="l"/>
                <a:tab pos="299720" algn="l"/>
                <a:tab pos="1327785" algn="l"/>
                <a:tab pos="1692275" algn="l"/>
                <a:tab pos="2815590" algn="l"/>
              </a:tabLst>
            </a:pP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on</a:t>
            </a:r>
            <a:r>
              <a:rPr sz="1800" spc="-5" dirty="0">
                <a:latin typeface="Arial Black"/>
                <a:cs typeface="Arial Black"/>
              </a:rPr>
              <a:t>g</a:t>
            </a:r>
            <a:r>
              <a:rPr sz="1800" dirty="0">
                <a:latin typeface="Arial Black"/>
                <a:cs typeface="Arial Black"/>
              </a:rPr>
              <a:t>,	a	</a:t>
            </a:r>
            <a:r>
              <a:rPr sz="1800" spc="-3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am</a:t>
            </a:r>
            <a:r>
              <a:rPr sz="1800" spc="-10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us	sh</a:t>
            </a:r>
            <a:r>
              <a:rPr sz="1800" spc="-55" dirty="0">
                <a:latin typeface="Arial Black"/>
                <a:cs typeface="Arial Black"/>
              </a:rPr>
              <a:t>o</a:t>
            </a:r>
            <a:r>
              <a:rPr sz="1800" spc="5" dirty="0">
                <a:latin typeface="Arial Black"/>
                <a:cs typeface="Arial Black"/>
              </a:rPr>
              <a:t>w</a:t>
            </a:r>
            <a:r>
              <a:rPr sz="1800" spc="-5" dirty="0">
                <a:latin typeface="Arial Black"/>
                <a:cs typeface="Arial Black"/>
              </a:rPr>
              <a:t>-</a:t>
            </a:r>
            <a:r>
              <a:rPr sz="1800" dirty="0">
                <a:latin typeface="Arial Black"/>
                <a:cs typeface="Arial Black"/>
              </a:rPr>
              <a:t>pie</a:t>
            </a:r>
            <a:r>
              <a:rPr sz="1800" spc="-1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e</a:t>
            </a:r>
            <a:endParaRPr sz="1800">
              <a:latin typeface="Arial Black"/>
              <a:cs typeface="Arial Black"/>
            </a:endParaRPr>
          </a:p>
          <a:p>
            <a:pPr marL="299085">
              <a:lnSpc>
                <a:spcPct val="100000"/>
              </a:lnSpc>
              <a:spcBef>
                <a:spcPts val="1085"/>
              </a:spcBef>
            </a:pPr>
            <a:r>
              <a:rPr sz="1800" spc="10" dirty="0">
                <a:latin typeface="Arial Black"/>
                <a:cs typeface="Arial Black"/>
              </a:rPr>
              <a:t>garment </a:t>
            </a:r>
            <a:r>
              <a:rPr sz="1800" dirty="0">
                <a:latin typeface="Arial Black"/>
                <a:cs typeface="Arial Black"/>
              </a:rPr>
              <a:t>selling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division;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0" dirty="0">
                <a:latin typeface="Arial Black"/>
                <a:cs typeface="Arial Black"/>
              </a:rPr>
              <a:t>Kumudini,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spc="-15" dirty="0">
                <a:latin typeface="Arial Black"/>
                <a:cs typeface="Arial Black"/>
              </a:rPr>
              <a:t>like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spc="5" dirty="0">
                <a:latin typeface="Arial Black"/>
                <a:cs typeface="Arial Black"/>
              </a:rPr>
              <a:t>Arong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60066" y="2187702"/>
            <a:ext cx="6134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1941830" algn="l"/>
                <a:tab pos="3736340" algn="l"/>
                <a:tab pos="4519295" algn="l"/>
              </a:tabLst>
            </a:pPr>
            <a:r>
              <a:rPr sz="1800" dirty="0">
                <a:latin typeface="Arial Black"/>
                <a:cs typeface="Arial Black"/>
              </a:rPr>
              <a:t>-	elimin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ted	po</a:t>
            </a:r>
            <a:r>
              <a:rPr sz="1800" spc="30" dirty="0">
                <a:latin typeface="Arial Black"/>
                <a:cs typeface="Arial Black"/>
              </a:rPr>
              <a:t>l</a:t>
            </a:r>
            <a:r>
              <a:rPr sz="1800" dirty="0">
                <a:latin typeface="Arial Black"/>
                <a:cs typeface="Arial Black"/>
              </a:rPr>
              <a:t>ysty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spc="-1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ne	</a:t>
            </a:r>
            <a:r>
              <a:rPr sz="1800" spc="-5" dirty="0">
                <a:latin typeface="Arial Black"/>
                <a:cs typeface="Arial Black"/>
              </a:rPr>
              <a:t>an</a:t>
            </a:r>
            <a:r>
              <a:rPr sz="1800" dirty="0">
                <a:latin typeface="Arial Black"/>
                <a:cs typeface="Arial Black"/>
              </a:rPr>
              <a:t>d	po</a:t>
            </a:r>
            <a:r>
              <a:rPr sz="1800" spc="35" dirty="0">
                <a:latin typeface="Arial Black"/>
                <a:cs typeface="Arial Black"/>
              </a:rPr>
              <a:t>l</a:t>
            </a:r>
            <a:r>
              <a:rPr sz="1800" spc="-30" dirty="0">
                <a:latin typeface="Arial Black"/>
                <a:cs typeface="Arial Black"/>
              </a:rPr>
              <a:t>y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</a:t>
            </a:r>
            <a:r>
              <a:rPr sz="1800" spc="5" dirty="0">
                <a:latin typeface="Arial Black"/>
                <a:cs typeface="Arial Black"/>
              </a:rPr>
              <a:t>y</a:t>
            </a:r>
            <a:r>
              <a:rPr sz="1800" dirty="0">
                <a:latin typeface="Arial Black"/>
                <a:cs typeface="Arial Black"/>
              </a:rPr>
              <a:t>le</a:t>
            </a:r>
            <a:r>
              <a:rPr sz="1800" spc="-10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e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30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846577" y="2461341"/>
            <a:ext cx="3662045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  <a:tabLst>
                <a:tab pos="1045844" algn="l"/>
                <a:tab pos="1710689" algn="l"/>
                <a:tab pos="3048635" algn="l"/>
              </a:tabLst>
            </a:pPr>
            <a:r>
              <a:rPr sz="1800" dirty="0">
                <a:latin typeface="Arial Black"/>
                <a:cs typeface="Arial Black"/>
              </a:rPr>
              <a:t>ca</a:t>
            </a:r>
            <a:r>
              <a:rPr sz="1800" spc="8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ton	</a:t>
            </a:r>
            <a:r>
              <a:rPr sz="1800" spc="-5" dirty="0">
                <a:latin typeface="Arial Black"/>
                <a:cs typeface="Arial Black"/>
              </a:rPr>
              <a:t>an</a:t>
            </a:r>
            <a:r>
              <a:rPr sz="1800" dirty="0">
                <a:latin typeface="Arial Black"/>
                <a:cs typeface="Arial Black"/>
              </a:rPr>
              <a:t>d	shop</a:t>
            </a:r>
            <a:r>
              <a:rPr sz="1800" spc="-10" dirty="0">
                <a:latin typeface="Arial Black"/>
                <a:cs typeface="Arial Black"/>
              </a:rPr>
              <a:t>p</a:t>
            </a:r>
            <a:r>
              <a:rPr sz="1800" dirty="0">
                <a:latin typeface="Arial Black"/>
                <a:cs typeface="Arial Black"/>
              </a:rPr>
              <a:t>ing	b</a:t>
            </a:r>
            <a:r>
              <a:rPr sz="1800" spc="1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gs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1266825" algn="l"/>
                <a:tab pos="2829560" algn="l"/>
              </a:tabLst>
            </a:pPr>
            <a:r>
              <a:rPr sz="1800" spc="-15" dirty="0">
                <a:latin typeface="Arial Black"/>
                <a:cs typeface="Arial Black"/>
              </a:rPr>
              <a:t>smaller,	recyclable	</a:t>
            </a:r>
            <a:r>
              <a:rPr sz="1800" dirty="0">
                <a:latin typeface="Arial Black"/>
                <a:cs typeface="Arial Black"/>
              </a:rPr>
              <a:t>paper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43496" y="2461341"/>
            <a:ext cx="2049780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185"/>
              </a:spcBef>
              <a:tabLst>
                <a:tab pos="725805" algn="l"/>
                <a:tab pos="1451610" algn="l"/>
              </a:tabLst>
            </a:pPr>
            <a:r>
              <a:rPr sz="1800" spc="-5" dirty="0">
                <a:latin typeface="Arial Black"/>
                <a:cs typeface="Arial Black"/>
              </a:rPr>
              <a:t>an</a:t>
            </a:r>
            <a:r>
              <a:rPr sz="1800" dirty="0">
                <a:latin typeface="Arial Black"/>
                <a:cs typeface="Arial Black"/>
              </a:rPr>
              <a:t>d	n</a:t>
            </a:r>
            <a:r>
              <a:rPr sz="1800" spc="-40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w	uses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1579245" algn="l"/>
              </a:tabLst>
            </a:pPr>
            <a:r>
              <a:rPr sz="1800" dirty="0">
                <a:latin typeface="Arial Black"/>
                <a:cs typeface="Arial Black"/>
              </a:rPr>
              <a:t>w</a:t>
            </a:r>
            <a:r>
              <a:rPr sz="1800" spc="40" dirty="0">
                <a:latin typeface="Arial Black"/>
                <a:cs typeface="Arial Black"/>
              </a:rPr>
              <a:t>r</a:t>
            </a:r>
            <a:r>
              <a:rPr sz="1800" spc="5" dirty="0">
                <a:latin typeface="Arial Black"/>
                <a:cs typeface="Arial Black"/>
              </a:rPr>
              <a:t>a</a:t>
            </a:r>
            <a:r>
              <a:rPr sz="1800" spc="-15" dirty="0">
                <a:latin typeface="Arial Black"/>
                <a:cs typeface="Arial Black"/>
              </a:rPr>
              <a:t>p</a:t>
            </a:r>
            <a:r>
              <a:rPr sz="1800" dirty="0">
                <a:latin typeface="Arial Black"/>
                <a:cs typeface="Arial Black"/>
              </a:rPr>
              <a:t>pings	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2866" y="3422395"/>
            <a:ext cx="6590665" cy="322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napkins.</a:t>
            </a:r>
            <a:endParaRPr sz="1800">
              <a:latin typeface="Arial Black"/>
              <a:cs typeface="Arial Black"/>
            </a:endParaRPr>
          </a:p>
          <a:p>
            <a:pPr marL="299085" marR="6350" indent="-287020" algn="just">
              <a:lnSpc>
                <a:spcPct val="150000"/>
              </a:lnSpc>
              <a:spcBef>
                <a:spcPts val="1800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spc="-10" dirty="0">
                <a:latin typeface="Arial Black"/>
                <a:cs typeface="Arial Black"/>
              </a:rPr>
              <a:t>Bata, </a:t>
            </a:r>
            <a:r>
              <a:rPr sz="1800" dirty="0">
                <a:latin typeface="Arial Black"/>
                <a:cs typeface="Arial Black"/>
              </a:rPr>
              <a:t>a worldwide shoe </a:t>
            </a:r>
            <a:r>
              <a:rPr sz="1800" spc="-5" dirty="0">
                <a:latin typeface="Arial Black"/>
                <a:cs typeface="Arial Black"/>
              </a:rPr>
              <a:t>manufacturing company  </a:t>
            </a:r>
            <a:r>
              <a:rPr sz="1800" dirty="0">
                <a:latin typeface="Arial Black"/>
                <a:cs typeface="Arial Black"/>
              </a:rPr>
              <a:t>uses </a:t>
            </a:r>
            <a:r>
              <a:rPr sz="1800" spc="-10" dirty="0">
                <a:latin typeface="Arial Black"/>
                <a:cs typeface="Arial Black"/>
              </a:rPr>
              <a:t>such </a:t>
            </a:r>
            <a:r>
              <a:rPr sz="1800" dirty="0">
                <a:latin typeface="Arial Black"/>
                <a:cs typeface="Arial Black"/>
              </a:rPr>
              <a:t>type of </a:t>
            </a:r>
            <a:r>
              <a:rPr sz="1800" spc="10" dirty="0">
                <a:latin typeface="Arial Black"/>
                <a:cs typeface="Arial Black"/>
              </a:rPr>
              <a:t>cartons </a:t>
            </a:r>
            <a:r>
              <a:rPr sz="1800" dirty="0">
                <a:latin typeface="Arial Black"/>
                <a:cs typeface="Arial Black"/>
              </a:rPr>
              <a:t>in place </a:t>
            </a:r>
            <a:r>
              <a:rPr sz="1800" spc="-5" dirty="0">
                <a:latin typeface="Arial Black"/>
                <a:cs typeface="Arial Black"/>
              </a:rPr>
              <a:t>of  </a:t>
            </a:r>
            <a:r>
              <a:rPr sz="1800" dirty="0">
                <a:latin typeface="Arial Black"/>
                <a:cs typeface="Arial Black"/>
              </a:rPr>
              <a:t>polyethylene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bags.</a:t>
            </a:r>
            <a:endParaRPr sz="1800">
              <a:latin typeface="Arial Black"/>
              <a:cs typeface="Arial Black"/>
            </a:endParaRPr>
          </a:p>
          <a:p>
            <a:pPr marL="299085" marR="5080" indent="-287020" algn="just">
              <a:lnSpc>
                <a:spcPct val="150100"/>
              </a:lnSpc>
              <a:spcBef>
                <a:spcPts val="179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spc="-5" dirty="0">
                <a:latin typeface="Arial Black"/>
                <a:cs typeface="Arial Black"/>
              </a:rPr>
              <a:t>McDonald’s eliminated </a:t>
            </a:r>
            <a:r>
              <a:rPr sz="1800" dirty="0">
                <a:latin typeface="Arial Black"/>
                <a:cs typeface="Arial Black"/>
              </a:rPr>
              <a:t>polystyrene </a:t>
            </a:r>
            <a:r>
              <a:rPr sz="1800" spc="10" dirty="0">
                <a:latin typeface="Arial Black"/>
                <a:cs typeface="Arial Black"/>
              </a:rPr>
              <a:t>cartons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spc="-15" dirty="0">
                <a:latin typeface="Arial Black"/>
                <a:cs typeface="Arial Black"/>
              </a:rPr>
              <a:t>now </a:t>
            </a:r>
            <a:r>
              <a:rPr sz="1800" dirty="0">
                <a:latin typeface="Arial Black"/>
                <a:cs typeface="Arial Black"/>
              </a:rPr>
              <a:t>uses </a:t>
            </a:r>
            <a:r>
              <a:rPr sz="1800" spc="-15" dirty="0">
                <a:latin typeface="Arial Black"/>
                <a:cs typeface="Arial Black"/>
              </a:rPr>
              <a:t>smaller,</a:t>
            </a:r>
            <a:r>
              <a:rPr sz="1800" spc="57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recyclable, </a:t>
            </a:r>
            <a:r>
              <a:rPr sz="1800" spc="5" dirty="0">
                <a:latin typeface="Arial Black"/>
                <a:cs typeface="Arial Black"/>
              </a:rPr>
              <a:t>biodegradable  </a:t>
            </a:r>
            <a:r>
              <a:rPr sz="1800" dirty="0">
                <a:latin typeface="Arial Black"/>
                <a:cs typeface="Arial Black"/>
              </a:rPr>
              <a:t>paper </a:t>
            </a:r>
            <a:r>
              <a:rPr sz="1800" spc="5" dirty="0">
                <a:latin typeface="Arial Black"/>
                <a:cs typeface="Arial Black"/>
              </a:rPr>
              <a:t>wrapping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napkins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9721" y="916889"/>
            <a:ext cx="11811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Example: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9243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30" dirty="0"/>
              <a:t> </a:t>
            </a:r>
            <a:r>
              <a:rPr spc="-5" dirty="0"/>
              <a:t>Natural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6498335"/>
            <a:ext cx="548640" cy="365760"/>
            <a:chOff x="-6095" y="6498335"/>
            <a:chExt cx="548640" cy="365760"/>
          </a:xfrm>
        </p:grpSpPr>
        <p:sp>
          <p:nvSpPr>
            <p:cNvPr id="3" name="object 3"/>
            <p:cNvSpPr/>
            <p:nvPr/>
          </p:nvSpPr>
          <p:spPr>
            <a:xfrm>
              <a:off x="0" y="6504431"/>
              <a:ext cx="536448" cy="35356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504431"/>
              <a:ext cx="536575" cy="353695"/>
            </a:xfrm>
            <a:custGeom>
              <a:avLst/>
              <a:gdLst/>
              <a:ahLst/>
              <a:cxnLst/>
              <a:rect l="l" t="t" r="r" b="b"/>
              <a:pathLst>
                <a:path w="536575" h="353695">
                  <a:moveTo>
                    <a:pt x="0" y="176784"/>
                  </a:moveTo>
                  <a:lnTo>
                    <a:pt x="21078" y="107970"/>
                  </a:lnTo>
                  <a:lnTo>
                    <a:pt x="45808" y="77941"/>
                  </a:lnTo>
                  <a:lnTo>
                    <a:pt x="78560" y="51777"/>
                  </a:lnTo>
                  <a:lnTo>
                    <a:pt x="118257" y="30191"/>
                  </a:lnTo>
                  <a:lnTo>
                    <a:pt x="163818" y="13892"/>
                  </a:lnTo>
                  <a:lnTo>
                    <a:pt x="214167" y="3591"/>
                  </a:lnTo>
                  <a:lnTo>
                    <a:pt x="268224" y="0"/>
                  </a:lnTo>
                  <a:lnTo>
                    <a:pt x="322279" y="3591"/>
                  </a:lnTo>
                  <a:lnTo>
                    <a:pt x="372627" y="13892"/>
                  </a:lnTo>
                  <a:lnTo>
                    <a:pt x="418189" y="30191"/>
                  </a:lnTo>
                  <a:lnTo>
                    <a:pt x="457885" y="51777"/>
                  </a:lnTo>
                  <a:lnTo>
                    <a:pt x="490638" y="77941"/>
                  </a:lnTo>
                  <a:lnTo>
                    <a:pt x="515369" y="107970"/>
                  </a:lnTo>
                  <a:lnTo>
                    <a:pt x="536448" y="176784"/>
                  </a:lnTo>
                  <a:lnTo>
                    <a:pt x="530998" y="212412"/>
                  </a:lnTo>
                  <a:lnTo>
                    <a:pt x="490638" y="275625"/>
                  </a:lnTo>
                  <a:lnTo>
                    <a:pt x="457885" y="301789"/>
                  </a:lnTo>
                  <a:lnTo>
                    <a:pt x="418189" y="323376"/>
                  </a:lnTo>
                  <a:lnTo>
                    <a:pt x="372627" y="339675"/>
                  </a:lnTo>
                  <a:lnTo>
                    <a:pt x="322279" y="349976"/>
                  </a:lnTo>
                  <a:lnTo>
                    <a:pt x="268224" y="353568"/>
                  </a:lnTo>
                  <a:lnTo>
                    <a:pt x="214167" y="349976"/>
                  </a:lnTo>
                  <a:lnTo>
                    <a:pt x="163818" y="339675"/>
                  </a:lnTo>
                  <a:lnTo>
                    <a:pt x="118257" y="323376"/>
                  </a:lnTo>
                  <a:lnTo>
                    <a:pt x="78560" y="301789"/>
                  </a:lnTo>
                  <a:lnTo>
                    <a:pt x="45808" y="275625"/>
                  </a:lnTo>
                  <a:lnTo>
                    <a:pt x="21078" y="245596"/>
                  </a:lnTo>
                  <a:lnTo>
                    <a:pt x="0" y="17678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486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45" dirty="0"/>
              <a:t> </a:t>
            </a:r>
            <a:r>
              <a:rPr spc="-15" dirty="0"/>
              <a:t>Technology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35279" y="655319"/>
            <a:ext cx="1984375" cy="6202680"/>
            <a:chOff x="335279" y="655319"/>
            <a:chExt cx="1984375" cy="6202680"/>
          </a:xfrm>
        </p:grpSpPr>
        <p:sp>
          <p:nvSpPr>
            <p:cNvPr id="8" name="object 8"/>
            <p:cNvSpPr/>
            <p:nvPr/>
          </p:nvSpPr>
          <p:spPr>
            <a:xfrm>
              <a:off x="452627" y="655319"/>
              <a:ext cx="1566672" cy="25664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5279" y="3025138"/>
              <a:ext cx="1984248" cy="38328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0352" y="3220212"/>
              <a:ext cx="1395983" cy="33147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096770" y="810432"/>
            <a:ext cx="6457950" cy="352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99"/>
              </a:lnSpc>
              <a:spcBef>
                <a:spcPts val="100"/>
              </a:spcBef>
            </a:pPr>
            <a:r>
              <a:rPr sz="1800" spc="-15" dirty="0">
                <a:latin typeface="Arial Black"/>
                <a:cs typeface="Arial Black"/>
              </a:rPr>
              <a:t>Technological</a:t>
            </a:r>
            <a:r>
              <a:rPr sz="1800" spc="57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 is perhaps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most 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dramatic forces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create new technologies</a:t>
            </a:r>
            <a:r>
              <a:rPr sz="1800" spc="-5" dirty="0">
                <a:latin typeface="Arial Black"/>
                <a:cs typeface="Arial Black"/>
              </a:rPr>
              <a:t>, 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creating new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product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market</a:t>
            </a:r>
            <a:r>
              <a:rPr sz="1800" spc="1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opportunities</a:t>
            </a:r>
            <a:r>
              <a:rPr sz="1800" spc="5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</a:pPr>
            <a:r>
              <a:rPr sz="1800" spc="-5" dirty="0">
                <a:latin typeface="Arial Black"/>
                <a:cs typeface="Arial Black"/>
              </a:rPr>
              <a:t>Examples: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New </a:t>
            </a:r>
            <a:r>
              <a:rPr sz="1800" dirty="0">
                <a:latin typeface="Arial Black"/>
                <a:cs typeface="Arial Black"/>
              </a:rPr>
              <a:t>antibiotics </a:t>
            </a:r>
            <a:r>
              <a:rPr sz="1800" spc="-10" dirty="0">
                <a:latin typeface="Arial Black"/>
                <a:cs typeface="Arial Black"/>
              </a:rPr>
              <a:t>(saving lives),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5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10" dirty="0">
                <a:latin typeface="Arial Black"/>
                <a:cs typeface="Arial Black"/>
              </a:rPr>
              <a:t>Organ </a:t>
            </a:r>
            <a:r>
              <a:rPr sz="1800" dirty="0">
                <a:latin typeface="Arial Black"/>
                <a:cs typeface="Arial Black"/>
              </a:rPr>
              <a:t>transplants </a:t>
            </a:r>
            <a:r>
              <a:rPr sz="1800" spc="-5" dirty="0">
                <a:latin typeface="Arial Black"/>
                <a:cs typeface="Arial Black"/>
              </a:rPr>
              <a:t>(Enhancing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lives),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Notebook </a:t>
            </a:r>
            <a:r>
              <a:rPr sz="1800" spc="5" dirty="0">
                <a:latin typeface="Arial Black"/>
                <a:cs typeface="Arial Black"/>
              </a:rPr>
              <a:t>computers </a:t>
            </a:r>
            <a:r>
              <a:rPr sz="1800" spc="-5" dirty="0">
                <a:latin typeface="Arial Black"/>
                <a:cs typeface="Arial Black"/>
              </a:rPr>
              <a:t>(making </a:t>
            </a:r>
            <a:r>
              <a:rPr sz="1800" dirty="0">
                <a:latin typeface="Arial Black"/>
                <a:cs typeface="Arial Black"/>
              </a:rPr>
              <a:t>easy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life),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Cell </a:t>
            </a:r>
            <a:r>
              <a:rPr sz="1800" spc="-5" dirty="0">
                <a:latin typeface="Arial Black"/>
                <a:cs typeface="Arial Black"/>
              </a:rPr>
              <a:t>phone </a:t>
            </a:r>
            <a:r>
              <a:rPr sz="1800" dirty="0">
                <a:latin typeface="Arial Black"/>
                <a:cs typeface="Arial Black"/>
              </a:rPr>
              <a:t>&amp; </a:t>
            </a:r>
            <a:r>
              <a:rPr sz="1800" spc="5" dirty="0">
                <a:latin typeface="Arial Black"/>
                <a:cs typeface="Arial Black"/>
              </a:rPr>
              <a:t>Internet </a:t>
            </a:r>
            <a:r>
              <a:rPr sz="1800" spc="-5" dirty="0">
                <a:latin typeface="Arial Black"/>
                <a:cs typeface="Arial Black"/>
              </a:rPr>
              <a:t>(easy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communication).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245"/>
              </a:spcBef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Marketing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stimulating </a:t>
            </a:r>
            <a:r>
              <a:rPr sz="1800" spc="-10" dirty="0">
                <a:solidFill>
                  <a:srgbClr val="006FC0"/>
                </a:solidFill>
                <a:latin typeface="Arial Black"/>
                <a:cs typeface="Arial Black"/>
              </a:rPr>
              <a:t>innovation</a:t>
            </a:r>
            <a:r>
              <a:rPr sz="1800" spc="-3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07920" y="4436364"/>
            <a:ext cx="4531360" cy="368935"/>
          </a:xfrm>
          <a:prstGeom prst="rect">
            <a:avLst/>
          </a:prstGeom>
          <a:solidFill>
            <a:srgbClr val="B1BCC9"/>
          </a:solidFill>
        </p:spPr>
        <p:txBody>
          <a:bodyPr vert="horz" wrap="square" lIns="0" tIns="32384" rIns="0" bIns="0" rtlCol="0">
            <a:spAutoFit/>
          </a:bodyPr>
          <a:lstStyle/>
          <a:p>
            <a:pPr marL="378460" indent="-287020">
              <a:lnSpc>
                <a:spcPct val="100000"/>
              </a:lnSpc>
              <a:spcBef>
                <a:spcPts val="254"/>
              </a:spcBef>
              <a:buFont typeface="Wingdings"/>
              <a:buChar char=""/>
              <a:tabLst>
                <a:tab pos="378460" algn="l"/>
                <a:tab pos="379095" algn="l"/>
              </a:tabLst>
            </a:pPr>
            <a:r>
              <a:rPr sz="1800" dirty="0">
                <a:latin typeface="Arial Black"/>
                <a:cs typeface="Arial Black"/>
              </a:rPr>
              <a:t>Build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scenarios</a:t>
            </a:r>
            <a:endParaRPr sz="1800">
              <a:latin typeface="Arial Black"/>
              <a:cs typeface="Arial Black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2401061" y="4805171"/>
          <a:ext cx="5804535" cy="1487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34255"/>
                <a:gridCol w="316864"/>
                <a:gridCol w="316864"/>
                <a:gridCol w="328929"/>
              </a:tblGrid>
              <a:tr h="379475"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10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5" dirty="0">
                          <a:latin typeface="Arial Black"/>
                          <a:cs typeface="Arial Black"/>
                        </a:rPr>
                        <a:t>Enlist </a:t>
                      </a:r>
                      <a:r>
                        <a:rPr sz="1800" dirty="0">
                          <a:latin typeface="Arial Black"/>
                          <a:cs typeface="Arial Black"/>
                        </a:rPr>
                        <a:t>the</a:t>
                      </a:r>
                      <a:r>
                        <a:rPr sz="1800" spc="-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25" dirty="0">
                          <a:latin typeface="Arial Black"/>
                          <a:cs typeface="Arial Black"/>
                        </a:rPr>
                        <a:t>Web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937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5666">
                <a:tc gridSpan="2"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284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25" dirty="0">
                          <a:latin typeface="Arial Black"/>
                          <a:cs typeface="Arial Black"/>
                        </a:rPr>
                        <a:t>Talk </a:t>
                      </a:r>
                      <a:r>
                        <a:rPr sz="1800" dirty="0">
                          <a:latin typeface="Arial Black"/>
                          <a:cs typeface="Arial Black"/>
                        </a:rPr>
                        <a:t>to </a:t>
                      </a:r>
                      <a:r>
                        <a:rPr sz="1800" spc="15" dirty="0">
                          <a:latin typeface="Arial Black"/>
                          <a:cs typeface="Arial Black"/>
                        </a:rPr>
                        <a:t>early</a:t>
                      </a:r>
                      <a:r>
                        <a:rPr sz="1800" spc="-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5" dirty="0">
                          <a:latin typeface="Arial Black"/>
                          <a:cs typeface="Arial Black"/>
                        </a:rPr>
                        <a:t>adopters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6194" marB="0"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B1BC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6615">
                <a:tc gridSpan="3"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290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dirty="0">
                          <a:latin typeface="Arial Black"/>
                          <a:cs typeface="Arial Black"/>
                        </a:rPr>
                        <a:t>Use </a:t>
                      </a:r>
                      <a:r>
                        <a:rPr sz="1800" spc="-5" dirty="0">
                          <a:latin typeface="Arial Black"/>
                          <a:cs typeface="Arial Black"/>
                        </a:rPr>
                        <a:t>marketing</a:t>
                      </a:r>
                      <a:r>
                        <a:rPr sz="1800" spc="-1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dirty="0">
                          <a:latin typeface="Arial Black"/>
                          <a:cs typeface="Arial Black"/>
                        </a:rPr>
                        <a:t>research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6830" marB="0"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EC7C3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  <a:tr h="368807">
                <a:tc gridSpan="4"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Wingdings"/>
                        <a:buChar char="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800" spc="-5" dirty="0">
                          <a:latin typeface="Arial Black"/>
                          <a:cs typeface="Arial Black"/>
                        </a:rPr>
                        <a:t>Create </a:t>
                      </a:r>
                      <a:r>
                        <a:rPr sz="1800" dirty="0">
                          <a:latin typeface="Arial Black"/>
                          <a:cs typeface="Arial Black"/>
                        </a:rPr>
                        <a:t>an </a:t>
                      </a:r>
                      <a:r>
                        <a:rPr sz="1800" spc="-15" dirty="0">
                          <a:latin typeface="Arial Black"/>
                          <a:cs typeface="Arial Black"/>
                        </a:rPr>
                        <a:t>innovative</a:t>
                      </a:r>
                      <a:r>
                        <a:rPr sz="1800" spc="-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5" dirty="0">
                          <a:latin typeface="Arial Black"/>
                          <a:cs typeface="Arial Black"/>
                        </a:rPr>
                        <a:t>environment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2384" marB="0">
                    <a:solidFill>
                      <a:srgbClr val="B1BC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2407920" y="6292596"/>
            <a:ext cx="6224270" cy="368935"/>
          </a:xfrm>
          <a:custGeom>
            <a:avLst/>
            <a:gdLst/>
            <a:ahLst/>
            <a:cxnLst/>
            <a:rect l="l" t="t" r="r" b="b"/>
            <a:pathLst>
              <a:path w="6224270" h="368934">
                <a:moveTo>
                  <a:pt x="6224015" y="0"/>
                </a:moveTo>
                <a:lnTo>
                  <a:pt x="0" y="0"/>
                </a:lnTo>
                <a:lnTo>
                  <a:pt x="0" y="368807"/>
                </a:lnTo>
                <a:lnTo>
                  <a:pt x="6224015" y="368807"/>
                </a:lnTo>
                <a:lnTo>
                  <a:pt x="6224015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6537959"/>
            <a:ext cx="518160" cy="3200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87548" y="6290125"/>
            <a:ext cx="3179445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299085" algn="l"/>
              </a:tabLst>
            </a:pPr>
            <a:r>
              <a:rPr sz="1800" dirty="0">
                <a:latin typeface="Wingdings"/>
                <a:cs typeface="Wingdings"/>
              </a:rPr>
              <a:t>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Arial Black"/>
                <a:cs typeface="Arial Black"/>
              </a:rPr>
              <a:t>Cater 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entrepreneurs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486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45" dirty="0"/>
              <a:t> </a:t>
            </a:r>
            <a:r>
              <a:rPr spc="-15" dirty="0"/>
              <a:t>Technology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114294" y="1392681"/>
            <a:ext cx="5662295" cy="1588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>
              <a:lnSpc>
                <a:spcPct val="125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did </a:t>
            </a:r>
            <a:r>
              <a:rPr sz="1800" spc="-5" dirty="0">
                <a:latin typeface="Arial Black"/>
                <a:cs typeface="Arial Black"/>
              </a:rPr>
              <a:t>not </a:t>
            </a:r>
            <a:r>
              <a:rPr sz="1800" spc="-10" dirty="0">
                <a:latin typeface="Arial Black"/>
                <a:cs typeface="Arial Black"/>
              </a:rPr>
              <a:t>know </a:t>
            </a:r>
            <a:r>
              <a:rPr sz="1800" dirty="0">
                <a:latin typeface="Arial Black"/>
                <a:cs typeface="Arial Black"/>
              </a:rPr>
              <a:t>about automobiles, air phones,  </a:t>
            </a:r>
            <a:r>
              <a:rPr sz="1800" spc="5" dirty="0">
                <a:latin typeface="Arial Black"/>
                <a:cs typeface="Arial Black"/>
              </a:rPr>
              <a:t>radios,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dirty="0">
                <a:latin typeface="Arial Black"/>
                <a:cs typeface="Arial Black"/>
              </a:rPr>
              <a:t>the electric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light.</a:t>
            </a:r>
            <a:endParaRPr sz="1800">
              <a:latin typeface="Arial Black"/>
              <a:cs typeface="Arial Black"/>
            </a:endParaRPr>
          </a:p>
          <a:p>
            <a:pPr marL="12700" marR="5080">
              <a:lnSpc>
                <a:spcPct val="125000"/>
              </a:lnSpc>
              <a:spcBef>
                <a:spcPts val="1500"/>
              </a:spcBef>
              <a:tabLst>
                <a:tab pos="1835150" algn="l"/>
                <a:tab pos="4048125" algn="l"/>
                <a:tab pos="5241925" algn="l"/>
              </a:tabLst>
            </a:pPr>
            <a:r>
              <a:rPr sz="1800" dirty="0">
                <a:latin typeface="Arial Black"/>
                <a:cs typeface="Arial Black"/>
              </a:rPr>
              <a:t>did </a:t>
            </a:r>
            <a:r>
              <a:rPr sz="1800" spc="-5" dirty="0">
                <a:latin typeface="Arial Black"/>
                <a:cs typeface="Arial Black"/>
              </a:rPr>
              <a:t>not </a:t>
            </a:r>
            <a:r>
              <a:rPr sz="1800" spc="-10" dirty="0">
                <a:latin typeface="Arial Black"/>
                <a:cs typeface="Arial Black"/>
              </a:rPr>
              <a:t>know </a:t>
            </a:r>
            <a:r>
              <a:rPr sz="1800" dirty="0">
                <a:latin typeface="Arial Black"/>
                <a:cs typeface="Arial Black"/>
              </a:rPr>
              <a:t>about </a:t>
            </a:r>
            <a:r>
              <a:rPr sz="1800" spc="-5" dirty="0">
                <a:latin typeface="Arial Black"/>
                <a:cs typeface="Arial Black"/>
              </a:rPr>
              <a:t>television, </a:t>
            </a:r>
            <a:r>
              <a:rPr sz="1800" dirty="0">
                <a:latin typeface="Arial Black"/>
                <a:cs typeface="Arial Black"/>
              </a:rPr>
              <a:t>aerosol cans,  autom</a:t>
            </a:r>
            <a:r>
              <a:rPr sz="1800" spc="-3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tic	dish</a:t>
            </a:r>
            <a:r>
              <a:rPr sz="1800" spc="-20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ashe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s,	</a:t>
            </a:r>
            <a:r>
              <a:rPr sz="1800" spc="1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oom	ai</a:t>
            </a:r>
            <a:r>
              <a:rPr sz="1800" spc="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-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14294" y="4243196"/>
            <a:ext cx="5662295" cy="2052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pills,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spc="15" dirty="0">
                <a:latin typeface="Arial Black"/>
                <a:cs typeface="Arial Black"/>
              </a:rPr>
              <a:t>earth</a:t>
            </a:r>
            <a:r>
              <a:rPr sz="1800" spc="-5" dirty="0">
                <a:latin typeface="Arial Black"/>
                <a:cs typeface="Arial Black"/>
              </a:rPr>
              <a:t> satellites.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</a:pPr>
            <a:r>
              <a:rPr sz="1800" dirty="0">
                <a:latin typeface="Arial Black"/>
                <a:cs typeface="Arial Black"/>
              </a:rPr>
              <a:t>did</a:t>
            </a:r>
            <a:r>
              <a:rPr sz="1800" spc="17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not</a:t>
            </a:r>
            <a:r>
              <a:rPr sz="1800" spc="18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know</a:t>
            </a:r>
            <a:r>
              <a:rPr sz="1800" spc="1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about</a:t>
            </a:r>
            <a:r>
              <a:rPr sz="1800" spc="18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personal</a:t>
            </a:r>
            <a:r>
              <a:rPr sz="1800" spc="18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computers,</a:t>
            </a:r>
            <a:r>
              <a:rPr sz="1800" spc="19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CD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dirty="0">
                <a:latin typeface="Arial Black"/>
                <a:cs typeface="Arial Black"/>
              </a:rPr>
              <a:t>players, </a:t>
            </a:r>
            <a:r>
              <a:rPr sz="1800" spc="-15" dirty="0">
                <a:latin typeface="Arial Black"/>
                <a:cs typeface="Arial Black"/>
              </a:rPr>
              <a:t>VCRs,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dirty="0">
                <a:latin typeface="Arial Black"/>
                <a:cs typeface="Arial Black"/>
              </a:rPr>
              <a:t>the World </a:t>
            </a:r>
            <a:r>
              <a:rPr sz="1800" spc="15" dirty="0">
                <a:latin typeface="Arial Black"/>
                <a:cs typeface="Arial Black"/>
              </a:rPr>
              <a:t>Wide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Web.</a:t>
            </a:r>
            <a:endParaRPr sz="1800">
              <a:latin typeface="Arial Black"/>
              <a:cs typeface="Arial Black"/>
            </a:endParaRPr>
          </a:p>
          <a:p>
            <a:pPr marL="12700" marR="5715">
              <a:lnSpc>
                <a:spcPct val="125000"/>
              </a:lnSpc>
              <a:spcBef>
                <a:spcPts val="1500"/>
              </a:spcBef>
              <a:tabLst>
                <a:tab pos="905510" algn="l"/>
                <a:tab pos="1628139" algn="l"/>
                <a:tab pos="1658620" algn="l"/>
                <a:tab pos="2225675" algn="l"/>
                <a:tab pos="3216275" algn="l"/>
                <a:tab pos="3658235" algn="l"/>
                <a:tab pos="4253865" algn="l"/>
                <a:tab pos="4502785" algn="l"/>
                <a:tab pos="5012055" algn="l"/>
                <a:tab pos="5393055" algn="l"/>
              </a:tabLst>
            </a:pPr>
            <a:r>
              <a:rPr sz="1800" spc="-50" dirty="0">
                <a:latin typeface="Arial Black"/>
                <a:cs typeface="Arial Black"/>
              </a:rPr>
              <a:t>e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10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y	n</a:t>
            </a:r>
            <a:r>
              <a:rPr sz="1800" spc="-1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w	te</a:t>
            </a:r>
            <a:r>
              <a:rPr sz="1800" spc="-35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hnolo</a:t>
            </a:r>
            <a:r>
              <a:rPr sz="1800" spc="15" dirty="0">
                <a:latin typeface="Arial Black"/>
                <a:cs typeface="Arial Black"/>
              </a:rPr>
              <a:t>g</a:t>
            </a:r>
            <a:r>
              <a:rPr sz="1800" dirty="0">
                <a:latin typeface="Arial Black"/>
                <a:cs typeface="Arial Black"/>
              </a:rPr>
              <a:t>y	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eplaces	</a:t>
            </a:r>
            <a:r>
              <a:rPr sz="1800" spc="-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n	older  te</a:t>
            </a:r>
            <a:r>
              <a:rPr sz="1800" spc="-35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hnolo</a:t>
            </a:r>
            <a:r>
              <a:rPr sz="1800" spc="30" dirty="0">
                <a:latin typeface="Arial Black"/>
                <a:cs typeface="Arial Black"/>
              </a:rPr>
              <a:t>g</a:t>
            </a:r>
            <a:r>
              <a:rPr sz="1800" spc="5" dirty="0">
                <a:latin typeface="Arial Black"/>
                <a:cs typeface="Arial Black"/>
              </a:rPr>
              <a:t>y</a:t>
            </a:r>
            <a:r>
              <a:rPr sz="1800" dirty="0">
                <a:latin typeface="Arial Black"/>
                <a:cs typeface="Arial Black"/>
              </a:rPr>
              <a:t>;		old	indus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ries	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800" spc="-5" dirty="0">
                <a:latin typeface="Arial Black"/>
                <a:cs typeface="Arial Black"/>
              </a:rPr>
              <a:t>fightin</a:t>
            </a:r>
            <a:r>
              <a:rPr sz="1800" dirty="0">
                <a:latin typeface="Arial Black"/>
                <a:cs typeface="Arial Black"/>
              </a:rPr>
              <a:t>g	</a:t>
            </a:r>
            <a:r>
              <a:rPr sz="1800" spc="5" dirty="0">
                <a:latin typeface="Arial Black"/>
                <a:cs typeface="Arial Black"/>
              </a:rPr>
              <a:t>to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14294" y="6316033"/>
            <a:ext cx="4845050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spc="5" dirty="0">
                <a:latin typeface="Arial Black"/>
                <a:cs typeface="Arial Black"/>
              </a:rPr>
              <a:t>survive, </a:t>
            </a:r>
            <a:r>
              <a:rPr sz="1800" dirty="0">
                <a:latin typeface="Arial Black"/>
                <a:cs typeface="Arial Black"/>
              </a:rPr>
              <a:t>adapting </a:t>
            </a:r>
            <a:r>
              <a:rPr sz="1800" spc="-5" dirty="0">
                <a:latin typeface="Arial Black"/>
                <a:cs typeface="Arial Black"/>
              </a:rPr>
              <a:t>new technologies…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32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19429" y="904113"/>
            <a:ext cx="7262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technological environment </a:t>
            </a:r>
            <a:r>
              <a:rPr sz="1800" spc="-10" dirty="0">
                <a:latin typeface="Arial Black"/>
                <a:cs typeface="Arial Black"/>
              </a:rPr>
              <a:t>changes </a:t>
            </a:r>
            <a:r>
              <a:rPr sz="1800" spc="-15" dirty="0">
                <a:latin typeface="Arial Black"/>
                <a:cs typeface="Arial Black"/>
              </a:rPr>
              <a:t>rapidly.</a:t>
            </a:r>
            <a:r>
              <a:rPr sz="1800" spc="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Example: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9429" y="1438402"/>
            <a:ext cx="2138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 Black"/>
                <a:cs typeface="Arial Black"/>
              </a:rPr>
              <a:t>Abraham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Lincoln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9429" y="2311400"/>
            <a:ext cx="2084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Black"/>
                <a:cs typeface="Arial Black"/>
              </a:rPr>
              <a:t>Woodrow</a:t>
            </a:r>
            <a:r>
              <a:rPr sz="1800" spc="-6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Wilson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429" y="3023742"/>
            <a:ext cx="8056880" cy="1176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72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conditioners, antibiotics </a:t>
            </a:r>
            <a:r>
              <a:rPr sz="1800" spc="-5" dirty="0">
                <a:latin typeface="Arial Black"/>
                <a:cs typeface="Arial Black"/>
              </a:rPr>
              <a:t>or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computers.</a:t>
            </a:r>
            <a:endParaRPr sz="1800">
              <a:latin typeface="Arial Black"/>
              <a:cs typeface="Arial Black"/>
            </a:endParaRPr>
          </a:p>
          <a:p>
            <a:pPr marR="5080" algn="r">
              <a:lnSpc>
                <a:spcPct val="100000"/>
              </a:lnSpc>
              <a:spcBef>
                <a:spcPts val="2040"/>
              </a:spcBef>
              <a:tabLst>
                <a:tab pos="2394585" algn="l"/>
                <a:tab pos="2933700" algn="l"/>
                <a:tab pos="3499485" algn="l"/>
                <a:tab pos="4325620" algn="l"/>
                <a:tab pos="5197475" algn="l"/>
                <a:tab pos="6860540" algn="l"/>
              </a:tabLst>
            </a:pPr>
            <a:r>
              <a:rPr sz="2700" spc="-7" baseline="1543" dirty="0">
                <a:latin typeface="Arial Black"/>
                <a:cs typeface="Arial Black"/>
              </a:rPr>
              <a:t>F</a:t>
            </a:r>
            <a:r>
              <a:rPr sz="1800" spc="22" baseline="2314" dirty="0">
                <a:latin typeface="Arial Black"/>
                <a:cs typeface="Arial Black"/>
              </a:rPr>
              <a:t>r</a:t>
            </a:r>
            <a:r>
              <a:rPr sz="1800" baseline="2314" dirty="0">
                <a:latin typeface="Arial Black"/>
                <a:cs typeface="Arial Black"/>
              </a:rPr>
              <a:t>ankl</a:t>
            </a:r>
            <a:r>
              <a:rPr sz="1800" spc="-15" baseline="2314" dirty="0">
                <a:latin typeface="Arial Black"/>
                <a:cs typeface="Arial Black"/>
              </a:rPr>
              <a:t>i</a:t>
            </a:r>
            <a:r>
              <a:rPr sz="1800" baseline="2314" dirty="0">
                <a:latin typeface="Arial Black"/>
                <a:cs typeface="Arial Black"/>
              </a:rPr>
              <a:t>n </a:t>
            </a:r>
            <a:r>
              <a:rPr sz="1800" spc="-37" baseline="2314" dirty="0">
                <a:latin typeface="Arial Black"/>
                <a:cs typeface="Arial Black"/>
              </a:rPr>
              <a:t>D</a:t>
            </a:r>
            <a:r>
              <a:rPr sz="1800" baseline="2314" dirty="0">
                <a:latin typeface="Arial Black"/>
                <a:cs typeface="Arial Black"/>
              </a:rPr>
              <a:t>.</a:t>
            </a:r>
            <a:r>
              <a:rPr sz="1800" spc="15" baseline="2314" dirty="0">
                <a:latin typeface="Arial Black"/>
                <a:cs typeface="Arial Black"/>
              </a:rPr>
              <a:t> </a:t>
            </a:r>
            <a:r>
              <a:rPr sz="2700" spc="-67" baseline="1543" dirty="0">
                <a:latin typeface="Arial Black"/>
                <a:cs typeface="Arial Black"/>
              </a:rPr>
              <a:t>R</a:t>
            </a:r>
            <a:r>
              <a:rPr sz="2700" baseline="1543" dirty="0">
                <a:latin typeface="Arial Black"/>
                <a:cs typeface="Arial Black"/>
              </a:rPr>
              <a:t>oos</a:t>
            </a:r>
            <a:r>
              <a:rPr sz="2700" spc="-67" baseline="1543" dirty="0">
                <a:latin typeface="Arial Black"/>
                <a:cs typeface="Arial Black"/>
              </a:rPr>
              <a:t>ev</a:t>
            </a:r>
            <a:r>
              <a:rPr sz="2700" baseline="1543" dirty="0">
                <a:latin typeface="Arial Black"/>
                <a:cs typeface="Arial Black"/>
              </a:rPr>
              <a:t>elt	</a:t>
            </a:r>
            <a:r>
              <a:rPr sz="1800" dirty="0">
                <a:latin typeface="Arial Black"/>
                <a:cs typeface="Arial Black"/>
              </a:rPr>
              <a:t>did	</a:t>
            </a:r>
            <a:r>
              <a:rPr sz="1800" spc="-5" dirty="0">
                <a:latin typeface="Arial Black"/>
                <a:cs typeface="Arial Black"/>
              </a:rPr>
              <a:t>no</a:t>
            </a:r>
            <a:r>
              <a:rPr sz="1800" dirty="0">
                <a:latin typeface="Arial Black"/>
                <a:cs typeface="Arial Black"/>
              </a:rPr>
              <a:t>t	kn</a:t>
            </a:r>
            <a:r>
              <a:rPr sz="1800" spc="-5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w	</a:t>
            </a:r>
            <a:r>
              <a:rPr sz="1800" spc="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bo</a:t>
            </a:r>
            <a:r>
              <a:rPr sz="1800" spc="-10" dirty="0">
                <a:latin typeface="Arial Black"/>
                <a:cs typeface="Arial Black"/>
              </a:rPr>
              <a:t>u</a:t>
            </a:r>
            <a:r>
              <a:rPr sz="1800" dirty="0">
                <a:latin typeface="Arial Black"/>
                <a:cs typeface="Arial Black"/>
              </a:rPr>
              <a:t>t	</a:t>
            </a:r>
            <a:r>
              <a:rPr sz="1800" spc="-10" dirty="0">
                <a:latin typeface="Arial Black"/>
                <a:cs typeface="Arial Black"/>
              </a:rPr>
              <a:t>X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</a:t>
            </a:r>
            <a:r>
              <a:rPr sz="1800" spc="30" dirty="0">
                <a:latin typeface="Arial Black"/>
                <a:cs typeface="Arial Black"/>
              </a:rPr>
              <a:t>g</a:t>
            </a:r>
            <a:r>
              <a:rPr sz="1800" spc="35" dirty="0">
                <a:latin typeface="Arial Black"/>
                <a:cs typeface="Arial Black"/>
              </a:rPr>
              <a:t>r</a:t>
            </a:r>
            <a:r>
              <a:rPr sz="1800" spc="1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ph</a:t>
            </a:r>
            <a:r>
              <a:rPr sz="1800" spc="-155" dirty="0">
                <a:latin typeface="Arial Black"/>
                <a:cs typeface="Arial Black"/>
              </a:rPr>
              <a:t>y</a:t>
            </a:r>
            <a:r>
              <a:rPr sz="1800" dirty="0">
                <a:latin typeface="Arial Black"/>
                <a:cs typeface="Arial Black"/>
              </a:rPr>
              <a:t>,	synthetic</a:t>
            </a:r>
            <a:endParaRPr sz="1800">
              <a:latin typeface="Arial Black"/>
              <a:cs typeface="Arial Black"/>
            </a:endParaRPr>
          </a:p>
          <a:p>
            <a:pPr marR="6350" algn="r">
              <a:lnSpc>
                <a:spcPct val="100000"/>
              </a:lnSpc>
              <a:spcBef>
                <a:spcPts val="540"/>
              </a:spcBef>
              <a:tabLst>
                <a:tab pos="1651635" algn="l"/>
                <a:tab pos="2424430" algn="l"/>
                <a:tab pos="3935095" algn="l"/>
                <a:tab pos="4741545" algn="l"/>
              </a:tabLst>
            </a:pPr>
            <a:r>
              <a:rPr sz="1800" dirty="0">
                <a:latin typeface="Arial Black"/>
                <a:cs typeface="Arial Black"/>
              </a:rPr>
              <a:t>dete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gen</a:t>
            </a:r>
            <a:r>
              <a:rPr sz="1800" spc="-1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s,	t</a:t>
            </a:r>
            <a:r>
              <a:rPr sz="1800" spc="1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pe	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eco</a:t>
            </a:r>
            <a:r>
              <a:rPr sz="1800" spc="4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de</a:t>
            </a:r>
            <a:r>
              <a:rPr sz="1800" spc="3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s,	bi</a:t>
            </a:r>
            <a:r>
              <a:rPr sz="1800" spc="8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th	cont</a:t>
            </a:r>
            <a:r>
              <a:rPr sz="1800" spc="3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ol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429" y="4755007"/>
            <a:ext cx="20599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Arial Black"/>
                <a:cs typeface="Arial Black"/>
              </a:rPr>
              <a:t>John </a:t>
            </a:r>
            <a:r>
              <a:rPr sz="1800" spc="-140" dirty="0">
                <a:latin typeface="Arial Black"/>
                <a:cs typeface="Arial Black"/>
              </a:rPr>
              <a:t>F.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Kennedy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4423" y="5608726"/>
            <a:ext cx="2073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 Black"/>
                <a:cs typeface="Arial Black"/>
              </a:rPr>
              <a:t>Barak </a:t>
            </a:r>
            <a:r>
              <a:rPr sz="1800" dirty="0">
                <a:latin typeface="Arial Black"/>
                <a:cs typeface="Arial Black"/>
              </a:rPr>
              <a:t>Obama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??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033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40" dirty="0"/>
              <a:t> </a:t>
            </a:r>
            <a:r>
              <a:rPr spc="-5" dirty="0"/>
              <a:t>Political</a:t>
            </a:r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26083" y="859199"/>
            <a:ext cx="7884795" cy="541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25000"/>
              </a:lnSpc>
              <a:spcBef>
                <a:spcPts val="105"/>
              </a:spcBef>
            </a:pPr>
            <a:r>
              <a:rPr sz="1800" dirty="0">
                <a:latin typeface="Arial Black"/>
                <a:cs typeface="Arial Black"/>
              </a:rPr>
              <a:t>Marketing </a:t>
            </a:r>
            <a:r>
              <a:rPr sz="1800" spc="-5" dirty="0">
                <a:latin typeface="Arial Black"/>
                <a:cs typeface="Arial Black"/>
              </a:rPr>
              <a:t>decisions </a:t>
            </a:r>
            <a:r>
              <a:rPr sz="1800" spc="5" dirty="0">
                <a:latin typeface="Arial Black"/>
                <a:cs typeface="Arial Black"/>
              </a:rPr>
              <a:t>are strongly </a:t>
            </a:r>
            <a:r>
              <a:rPr sz="1800" dirty="0">
                <a:latin typeface="Arial Black"/>
                <a:cs typeface="Arial Black"/>
              </a:rPr>
              <a:t>affected </a:t>
            </a:r>
            <a:r>
              <a:rPr sz="1800" spc="-5" dirty="0">
                <a:latin typeface="Arial Black"/>
                <a:cs typeface="Arial Black"/>
              </a:rPr>
              <a:t>by </a:t>
            </a:r>
            <a:r>
              <a:rPr sz="1800" spc="-10" dirty="0">
                <a:latin typeface="Arial Black"/>
                <a:cs typeface="Arial Black"/>
              </a:rPr>
              <a:t>developments </a:t>
            </a:r>
            <a:r>
              <a:rPr sz="1800" spc="-5" dirty="0">
                <a:latin typeface="Arial Black"/>
                <a:cs typeface="Arial Black"/>
              </a:rPr>
              <a:t>in  </a:t>
            </a:r>
            <a:r>
              <a:rPr sz="1800" dirty="0">
                <a:latin typeface="Arial Black"/>
                <a:cs typeface="Arial Black"/>
              </a:rPr>
              <a:t>the political </a:t>
            </a:r>
            <a:r>
              <a:rPr sz="1800" spc="-5" dirty="0">
                <a:latin typeface="Arial Black"/>
                <a:cs typeface="Arial Black"/>
              </a:rPr>
              <a:t>environments,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dirty="0">
                <a:latin typeface="Arial Black"/>
                <a:cs typeface="Arial Black"/>
              </a:rPr>
              <a:t>consists </a:t>
            </a:r>
            <a:r>
              <a:rPr sz="1800" spc="-5" dirty="0">
                <a:latin typeface="Arial Black"/>
                <a:cs typeface="Arial Black"/>
              </a:rPr>
              <a:t>of laws, government  </a:t>
            </a:r>
            <a:r>
              <a:rPr sz="1800" dirty="0">
                <a:latin typeface="Arial Black"/>
                <a:cs typeface="Arial Black"/>
              </a:rPr>
              <a:t>agencies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5" dirty="0">
                <a:latin typeface="Arial Black"/>
                <a:cs typeface="Arial Black"/>
              </a:rPr>
              <a:t>pressure groups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influence and </a:t>
            </a:r>
            <a:r>
              <a:rPr sz="1800" dirty="0">
                <a:latin typeface="Arial Black"/>
                <a:cs typeface="Arial Black"/>
              </a:rPr>
              <a:t>limit </a:t>
            </a:r>
            <a:r>
              <a:rPr sz="1800" spc="-5" dirty="0">
                <a:latin typeface="Arial Black"/>
                <a:cs typeface="Arial Black"/>
              </a:rPr>
              <a:t>various  </a:t>
            </a:r>
            <a:r>
              <a:rPr sz="1800" dirty="0">
                <a:latin typeface="Arial Black"/>
                <a:cs typeface="Arial Black"/>
              </a:rPr>
              <a:t>organizations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individuals in a </a:t>
            </a:r>
            <a:r>
              <a:rPr sz="1800" spc="-10" dirty="0">
                <a:latin typeface="Arial Black"/>
                <a:cs typeface="Arial Black"/>
              </a:rPr>
              <a:t>given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society.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00">
              <a:latin typeface="Arial Black"/>
              <a:cs typeface="Arial Black"/>
            </a:endParaRPr>
          </a:p>
          <a:p>
            <a:pPr marL="12700" marR="5080" algn="just">
              <a:lnSpc>
                <a:spcPct val="125000"/>
              </a:lnSpc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political </a:t>
            </a:r>
            <a:r>
              <a:rPr sz="1800" spc="5" dirty="0">
                <a:latin typeface="Arial Black"/>
                <a:cs typeface="Arial Black"/>
              </a:rPr>
              <a:t>arena </a:t>
            </a:r>
            <a:r>
              <a:rPr sz="1800" spc="-5" dirty="0">
                <a:latin typeface="Arial Black"/>
                <a:cs typeface="Arial Black"/>
              </a:rPr>
              <a:t>has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huge influence upon </a:t>
            </a:r>
            <a:r>
              <a:rPr sz="1800" dirty="0">
                <a:latin typeface="Arial Black"/>
                <a:cs typeface="Arial Black"/>
              </a:rPr>
              <a:t>the regulation  of </a:t>
            </a:r>
            <a:r>
              <a:rPr sz="1800" spc="-5" dirty="0">
                <a:latin typeface="Arial Black"/>
                <a:cs typeface="Arial Black"/>
              </a:rPr>
              <a:t>businesses, </a:t>
            </a:r>
            <a:r>
              <a:rPr sz="1800" dirty="0">
                <a:latin typeface="Arial Black"/>
                <a:cs typeface="Arial Black"/>
              </a:rPr>
              <a:t>and the spending </a:t>
            </a:r>
            <a:r>
              <a:rPr sz="1800" spc="-15" dirty="0">
                <a:latin typeface="Arial Black"/>
                <a:cs typeface="Arial Black"/>
              </a:rPr>
              <a:t>power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5" dirty="0">
                <a:latin typeface="Arial Black"/>
                <a:cs typeface="Arial Black"/>
              </a:rPr>
              <a:t>consumers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other businesses. Therefore, considering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issues: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Stability </a:t>
            </a:r>
            <a:r>
              <a:rPr sz="1800" spc="-5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the political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environment;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5" dirty="0">
                <a:latin typeface="Arial Black"/>
                <a:cs typeface="Arial Black"/>
              </a:rPr>
              <a:t>Government </a:t>
            </a:r>
            <a:r>
              <a:rPr sz="1800" spc="-10" dirty="0">
                <a:latin typeface="Arial Black"/>
                <a:cs typeface="Arial Black"/>
              </a:rPr>
              <a:t>policy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laws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spc="10" dirty="0">
                <a:latin typeface="Arial Black"/>
                <a:cs typeface="Arial Black"/>
              </a:rPr>
              <a:t>rules </a:t>
            </a:r>
            <a:r>
              <a:rPr sz="1800" dirty="0">
                <a:latin typeface="Arial Black"/>
                <a:cs typeface="Arial Black"/>
              </a:rPr>
              <a:t>&amp; regulations,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tax;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5" dirty="0">
                <a:latin typeface="Arial Black"/>
                <a:cs typeface="Arial Black"/>
              </a:rPr>
              <a:t>Government's </a:t>
            </a:r>
            <a:r>
              <a:rPr sz="1800" dirty="0">
                <a:latin typeface="Arial Black"/>
                <a:cs typeface="Arial Black"/>
              </a:rPr>
              <a:t>position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marketing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ethics;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5" dirty="0">
                <a:latin typeface="Arial Black"/>
                <a:cs typeface="Arial Black"/>
              </a:rPr>
              <a:t>Government's </a:t>
            </a:r>
            <a:r>
              <a:rPr sz="1800" spc="-10" dirty="0">
                <a:latin typeface="Arial Black"/>
                <a:cs typeface="Arial Black"/>
              </a:rPr>
              <a:t>policy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the total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economy;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10" dirty="0">
                <a:latin typeface="Arial Black"/>
                <a:cs typeface="Arial Black"/>
              </a:rPr>
              <a:t>Government’s </a:t>
            </a:r>
            <a:r>
              <a:rPr sz="1800" dirty="0">
                <a:latin typeface="Arial Black"/>
                <a:cs typeface="Arial Black"/>
              </a:rPr>
              <a:t>view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culture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religion;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10" dirty="0">
                <a:latin typeface="Arial Black"/>
                <a:cs typeface="Arial Black"/>
              </a:rPr>
              <a:t>Trading</a:t>
            </a:r>
            <a:r>
              <a:rPr sz="1800" spc="18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agreements</a:t>
            </a:r>
            <a:r>
              <a:rPr sz="1800" spc="20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between</a:t>
            </a:r>
            <a:r>
              <a:rPr sz="1800" spc="18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governments</a:t>
            </a:r>
            <a:r>
              <a:rPr sz="1800" spc="195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such</a:t>
            </a:r>
            <a:r>
              <a:rPr sz="1800" spc="18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as</a:t>
            </a:r>
            <a:r>
              <a:rPr sz="1800" spc="19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EU,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6438" y="6361143"/>
            <a:ext cx="4307205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spc="-25" dirty="0">
                <a:latin typeface="Arial Black"/>
                <a:cs typeface="Arial Black"/>
              </a:rPr>
              <a:t>SAFTA, NAFTA, </a:t>
            </a:r>
            <a:r>
              <a:rPr sz="1800" dirty="0">
                <a:latin typeface="Arial Black"/>
                <a:cs typeface="Arial Black"/>
              </a:rPr>
              <a:t>ASEAN, </a:t>
            </a:r>
            <a:r>
              <a:rPr sz="1800" spc="-5" dirty="0">
                <a:latin typeface="Arial Black"/>
                <a:cs typeface="Arial Black"/>
              </a:rPr>
              <a:t>or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others?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6498335"/>
            <a:ext cx="548640" cy="365760"/>
            <a:chOff x="-6095" y="6498335"/>
            <a:chExt cx="548640" cy="365760"/>
          </a:xfrm>
        </p:grpSpPr>
        <p:sp>
          <p:nvSpPr>
            <p:cNvPr id="3" name="object 3"/>
            <p:cNvSpPr/>
            <p:nvPr/>
          </p:nvSpPr>
          <p:spPr>
            <a:xfrm>
              <a:off x="0" y="6504431"/>
              <a:ext cx="536448" cy="35356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504431"/>
              <a:ext cx="536575" cy="353695"/>
            </a:xfrm>
            <a:custGeom>
              <a:avLst/>
              <a:gdLst/>
              <a:ahLst/>
              <a:cxnLst/>
              <a:rect l="l" t="t" r="r" b="b"/>
              <a:pathLst>
                <a:path w="536575" h="353695">
                  <a:moveTo>
                    <a:pt x="0" y="176784"/>
                  </a:moveTo>
                  <a:lnTo>
                    <a:pt x="21078" y="107970"/>
                  </a:lnTo>
                  <a:lnTo>
                    <a:pt x="45808" y="77941"/>
                  </a:lnTo>
                  <a:lnTo>
                    <a:pt x="78560" y="51777"/>
                  </a:lnTo>
                  <a:lnTo>
                    <a:pt x="118257" y="30191"/>
                  </a:lnTo>
                  <a:lnTo>
                    <a:pt x="163818" y="13892"/>
                  </a:lnTo>
                  <a:lnTo>
                    <a:pt x="214167" y="3591"/>
                  </a:lnTo>
                  <a:lnTo>
                    <a:pt x="268224" y="0"/>
                  </a:lnTo>
                  <a:lnTo>
                    <a:pt x="322279" y="3591"/>
                  </a:lnTo>
                  <a:lnTo>
                    <a:pt x="372627" y="13892"/>
                  </a:lnTo>
                  <a:lnTo>
                    <a:pt x="418189" y="30191"/>
                  </a:lnTo>
                  <a:lnTo>
                    <a:pt x="457885" y="51777"/>
                  </a:lnTo>
                  <a:lnTo>
                    <a:pt x="490638" y="77941"/>
                  </a:lnTo>
                  <a:lnTo>
                    <a:pt x="515369" y="107970"/>
                  </a:lnTo>
                  <a:lnTo>
                    <a:pt x="536448" y="176784"/>
                  </a:lnTo>
                  <a:lnTo>
                    <a:pt x="530998" y="212412"/>
                  </a:lnTo>
                  <a:lnTo>
                    <a:pt x="490638" y="275625"/>
                  </a:lnTo>
                  <a:lnTo>
                    <a:pt x="457885" y="301789"/>
                  </a:lnTo>
                  <a:lnTo>
                    <a:pt x="418189" y="323376"/>
                  </a:lnTo>
                  <a:lnTo>
                    <a:pt x="372627" y="339675"/>
                  </a:lnTo>
                  <a:lnTo>
                    <a:pt x="322279" y="349976"/>
                  </a:lnTo>
                  <a:lnTo>
                    <a:pt x="268224" y="353568"/>
                  </a:lnTo>
                  <a:lnTo>
                    <a:pt x="214167" y="349976"/>
                  </a:lnTo>
                  <a:lnTo>
                    <a:pt x="163818" y="339675"/>
                  </a:lnTo>
                  <a:lnTo>
                    <a:pt x="118257" y="323376"/>
                  </a:lnTo>
                  <a:lnTo>
                    <a:pt x="78560" y="301789"/>
                  </a:lnTo>
                  <a:lnTo>
                    <a:pt x="45808" y="275625"/>
                  </a:lnTo>
                  <a:lnTo>
                    <a:pt x="21078" y="245596"/>
                  </a:lnTo>
                  <a:lnTo>
                    <a:pt x="0" y="17678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03415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40" dirty="0"/>
              <a:t> </a:t>
            </a:r>
            <a:r>
              <a:rPr spc="-5" dirty="0"/>
              <a:t>Political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90117" y="873378"/>
            <a:ext cx="5661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Political and </a:t>
            </a: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legal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environment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of</a:t>
            </a:r>
            <a:r>
              <a:rPr sz="1800" spc="8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marketing: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8972" y="1466088"/>
            <a:ext cx="4859020" cy="368935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latin typeface="Arial Black"/>
                <a:cs typeface="Arial Black"/>
              </a:rPr>
              <a:t>Laws and regulations on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technology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57604" y="1818513"/>
            <a:ext cx="2388870" cy="134239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30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dirty="0">
                <a:latin typeface="Arial Black"/>
                <a:cs typeface="Arial Black"/>
              </a:rPr>
              <a:t>New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technology</a:t>
            </a:r>
            <a:endParaRPr sz="1800">
              <a:latin typeface="Arial Black"/>
              <a:cs typeface="Arial Black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spc="-5" dirty="0">
                <a:latin typeface="Arial Black"/>
                <a:cs typeface="Arial Black"/>
              </a:rPr>
              <a:t>Society</a:t>
            </a:r>
            <a:endParaRPr sz="1800">
              <a:latin typeface="Arial Black"/>
              <a:cs typeface="Arial Black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dirty="0">
                <a:latin typeface="Arial Black"/>
                <a:cs typeface="Arial Black"/>
              </a:rPr>
              <a:t>Businesses</a:t>
            </a:r>
            <a:endParaRPr sz="1800">
              <a:latin typeface="Arial Black"/>
              <a:cs typeface="Arial Black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spc="5" dirty="0">
                <a:latin typeface="Arial Black"/>
                <a:cs typeface="Arial Black"/>
              </a:rPr>
              <a:t>Consumers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57604" y="3805808"/>
            <a:ext cx="6702425" cy="128460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55600" marR="5080" indent="-355600">
              <a:lnSpc>
                <a:spcPct val="152200"/>
              </a:lnSpc>
              <a:spcBef>
                <a:spcPts val="145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dirty="0">
                <a:latin typeface="Arial Black"/>
                <a:cs typeface="Arial Black"/>
              </a:rPr>
              <a:t>Legislation affects </a:t>
            </a:r>
            <a:r>
              <a:rPr sz="1800" spc="-5" dirty="0">
                <a:latin typeface="Arial Black"/>
                <a:cs typeface="Arial Black"/>
              </a:rPr>
              <a:t>marketing </a:t>
            </a:r>
            <a:r>
              <a:rPr sz="1800" dirty="0">
                <a:latin typeface="Arial Black"/>
                <a:cs typeface="Arial Black"/>
              </a:rPr>
              <a:t>varies </a:t>
            </a:r>
            <a:r>
              <a:rPr sz="1800" spc="-10" dirty="0">
                <a:latin typeface="Arial Black"/>
                <a:cs typeface="Arial Black"/>
              </a:rPr>
              <a:t>state </a:t>
            </a:r>
            <a:r>
              <a:rPr sz="1800" dirty="0">
                <a:latin typeface="Arial Black"/>
                <a:cs typeface="Arial Black"/>
              </a:rPr>
              <a:t>by </a:t>
            </a:r>
            <a:r>
              <a:rPr sz="1800" spc="-10" dirty="0">
                <a:latin typeface="Arial Black"/>
                <a:cs typeface="Arial Black"/>
              </a:rPr>
              <a:t>state  </a:t>
            </a:r>
            <a:r>
              <a:rPr sz="1800" b="1" i="1" spc="-5" dirty="0">
                <a:latin typeface="Liberation Sans Narrow"/>
                <a:cs typeface="Liberation Sans Narrow"/>
              </a:rPr>
              <a:t>Oregon</a:t>
            </a:r>
            <a:r>
              <a:rPr sz="1800" b="1" spc="-5" dirty="0">
                <a:latin typeface="Liberation Sans Narrow"/>
                <a:cs typeface="Liberation Sans Narrow"/>
              </a:rPr>
              <a:t>: limits utility advertising </a:t>
            </a:r>
            <a:r>
              <a:rPr sz="1800" b="1" dirty="0">
                <a:latin typeface="Liberation Sans Narrow"/>
                <a:cs typeface="Liberation Sans Narrow"/>
              </a:rPr>
              <a:t>to </a:t>
            </a:r>
            <a:r>
              <a:rPr sz="1800" b="1" spc="-5" dirty="0">
                <a:latin typeface="Liberation Sans Narrow"/>
                <a:cs typeface="Liberation Sans Narrow"/>
              </a:rPr>
              <a:t>0.5 percent </a:t>
            </a:r>
            <a:r>
              <a:rPr sz="1800" b="1" dirty="0">
                <a:latin typeface="Liberation Sans Narrow"/>
                <a:cs typeface="Liberation Sans Narrow"/>
              </a:rPr>
              <a:t>of </a:t>
            </a:r>
            <a:r>
              <a:rPr sz="1800" b="1" spc="-5" dirty="0">
                <a:latin typeface="Liberation Sans Narrow"/>
                <a:cs typeface="Liberation Sans Narrow"/>
              </a:rPr>
              <a:t>net income.  </a:t>
            </a:r>
            <a:r>
              <a:rPr sz="1800" b="1" i="1" spc="-5" dirty="0">
                <a:latin typeface="Liberation Sans Narrow"/>
                <a:cs typeface="Liberation Sans Narrow"/>
              </a:rPr>
              <a:t>California</a:t>
            </a:r>
            <a:r>
              <a:rPr sz="1800" b="1" spc="-5" dirty="0">
                <a:latin typeface="Liberation Sans Narrow"/>
                <a:cs typeface="Liberation Sans Narrow"/>
              </a:rPr>
              <a:t>: bans </a:t>
            </a:r>
            <a:r>
              <a:rPr sz="1800" b="1" dirty="0">
                <a:latin typeface="Liberation Sans Narrow"/>
                <a:cs typeface="Liberation Sans Narrow"/>
              </a:rPr>
              <a:t>fats </a:t>
            </a:r>
            <a:r>
              <a:rPr sz="1800" b="1" spc="-5" dirty="0">
                <a:latin typeface="Liberation Sans Narrow"/>
                <a:cs typeface="Liberation Sans Narrow"/>
              </a:rPr>
              <a:t>in restaurants and</a:t>
            </a:r>
            <a:r>
              <a:rPr sz="1800" b="1" spc="75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bakeries.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8972" y="3477767"/>
            <a:ext cx="4859020" cy="368935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1800" spc="-10" dirty="0">
                <a:latin typeface="Arial Black"/>
                <a:cs typeface="Arial Black"/>
              </a:rPr>
              <a:t>State </a:t>
            </a:r>
            <a:r>
              <a:rPr sz="1800" dirty="0">
                <a:latin typeface="Arial Black"/>
                <a:cs typeface="Arial Black"/>
              </a:rPr>
              <a:t>or </a:t>
            </a:r>
            <a:r>
              <a:rPr sz="1800" spc="5" dirty="0">
                <a:latin typeface="Arial Black"/>
                <a:cs typeface="Arial Black"/>
              </a:rPr>
              <a:t>regional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laws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8972" y="5190744"/>
            <a:ext cx="4859020" cy="368935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3111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5"/>
              </a:spcBef>
            </a:pPr>
            <a:r>
              <a:rPr sz="1800" spc="5" dirty="0">
                <a:latin typeface="Arial Black"/>
                <a:cs typeface="Arial Black"/>
              </a:rPr>
              <a:t>Regulatory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agencies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60651" y="5622125"/>
            <a:ext cx="5095240" cy="68516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35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dirty="0">
                <a:latin typeface="Arial Black"/>
                <a:cs typeface="Arial Black"/>
              </a:rPr>
              <a:t>Consumer product </a:t>
            </a:r>
            <a:r>
              <a:rPr sz="1800" spc="-10" dirty="0">
                <a:latin typeface="Arial Black"/>
                <a:cs typeface="Arial Black"/>
              </a:rPr>
              <a:t>safety</a:t>
            </a:r>
            <a:r>
              <a:rPr sz="1800" spc="-5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commission</a:t>
            </a:r>
            <a:endParaRPr sz="1800">
              <a:latin typeface="Arial Black"/>
              <a:cs typeface="Arial Black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lr>
                <a:srgbClr val="70433A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800" spc="-5" dirty="0">
                <a:latin typeface="Arial Black"/>
                <a:cs typeface="Arial Black"/>
              </a:rPr>
              <a:t>Federal </a:t>
            </a:r>
            <a:r>
              <a:rPr sz="1800" spc="5" dirty="0">
                <a:latin typeface="Arial Black"/>
                <a:cs typeface="Arial Black"/>
              </a:rPr>
              <a:t>trade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commission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6537959"/>
            <a:ext cx="518159" cy="320040"/>
            <a:chOff x="0" y="6537959"/>
            <a:chExt cx="518159" cy="320040"/>
          </a:xfrm>
        </p:grpSpPr>
        <p:sp>
          <p:nvSpPr>
            <p:cNvPr id="15" name="object 15"/>
            <p:cNvSpPr/>
            <p:nvPr/>
          </p:nvSpPr>
          <p:spPr>
            <a:xfrm>
              <a:off x="0" y="6537959"/>
              <a:ext cx="362712" cy="3200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2400" y="6537959"/>
              <a:ext cx="288036" cy="3200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0124" y="6537959"/>
              <a:ext cx="288035" cy="32004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60651" y="6313290"/>
            <a:ext cx="3812540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355600" algn="l"/>
              </a:tabLst>
            </a:pPr>
            <a:r>
              <a:rPr sz="1800" dirty="0">
                <a:solidFill>
                  <a:srgbClr val="70433A"/>
                </a:solidFill>
                <a:latin typeface="Wingdings"/>
                <a:cs typeface="Wingdings"/>
              </a:rPr>
              <a:t></a:t>
            </a:r>
            <a:r>
              <a:rPr sz="1800" dirty="0">
                <a:solidFill>
                  <a:srgbClr val="70433A"/>
                </a:solidFill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Arial Black"/>
                <a:cs typeface="Arial Black"/>
              </a:rPr>
              <a:t>Food </a:t>
            </a:r>
            <a:r>
              <a:rPr sz="1800" dirty="0">
                <a:latin typeface="Arial Black"/>
                <a:cs typeface="Arial Black"/>
              </a:rPr>
              <a:t>&amp; </a:t>
            </a:r>
            <a:r>
              <a:rPr sz="1800" spc="15" dirty="0">
                <a:latin typeface="Arial Black"/>
                <a:cs typeface="Arial Black"/>
              </a:rPr>
              <a:t>Drug</a:t>
            </a:r>
            <a:r>
              <a:rPr sz="1800" spc="-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administration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739" y="6606031"/>
            <a:ext cx="3644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45" dirty="0">
                <a:latin typeface="Carlito"/>
                <a:cs typeface="Carlito"/>
              </a:rPr>
              <a:t> </a:t>
            </a:r>
            <a:fld id="{81D60167-4931-47E6-BA6A-407CBD079E47}" type="slidenum">
              <a:rPr sz="1200" b="1" dirty="0">
                <a:latin typeface="Carlito"/>
                <a:cs typeface="Carlito"/>
              </a:rPr>
              <a:pPr marL="12700">
                <a:lnSpc>
                  <a:spcPts val="1240"/>
                </a:lnSpc>
              </a:pPr>
              <a:t>34</a:t>
            </a:fld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375403" y="3240023"/>
            <a:ext cx="2049780" cy="1417320"/>
            <a:chOff x="4375403" y="3240023"/>
            <a:chExt cx="2049780" cy="1417320"/>
          </a:xfrm>
        </p:grpSpPr>
        <p:sp>
          <p:nvSpPr>
            <p:cNvPr id="4" name="object 4"/>
            <p:cNvSpPr/>
            <p:nvPr/>
          </p:nvSpPr>
          <p:spPr>
            <a:xfrm>
              <a:off x="4381499" y="3246119"/>
              <a:ext cx="2037588" cy="14051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81499" y="3246119"/>
              <a:ext cx="2037714" cy="1405255"/>
            </a:xfrm>
            <a:custGeom>
              <a:avLst/>
              <a:gdLst/>
              <a:ahLst/>
              <a:cxnLst/>
              <a:rect l="l" t="t" r="r" b="b"/>
              <a:pathLst>
                <a:path w="2037714" h="1405254">
                  <a:moveTo>
                    <a:pt x="0" y="234187"/>
                  </a:moveTo>
                  <a:lnTo>
                    <a:pt x="4760" y="187006"/>
                  </a:lnTo>
                  <a:lnTo>
                    <a:pt x="18411" y="143053"/>
                  </a:lnTo>
                  <a:lnTo>
                    <a:pt x="40009" y="103274"/>
                  </a:lnTo>
                  <a:lnTo>
                    <a:pt x="68611" y="68611"/>
                  </a:lnTo>
                  <a:lnTo>
                    <a:pt x="103274" y="40009"/>
                  </a:lnTo>
                  <a:lnTo>
                    <a:pt x="143053" y="18411"/>
                  </a:lnTo>
                  <a:lnTo>
                    <a:pt x="187006" y="4760"/>
                  </a:lnTo>
                  <a:lnTo>
                    <a:pt x="234187" y="0"/>
                  </a:lnTo>
                  <a:lnTo>
                    <a:pt x="1803400" y="0"/>
                  </a:lnTo>
                  <a:lnTo>
                    <a:pt x="1850581" y="4760"/>
                  </a:lnTo>
                  <a:lnTo>
                    <a:pt x="1894534" y="18411"/>
                  </a:lnTo>
                  <a:lnTo>
                    <a:pt x="1934313" y="40009"/>
                  </a:lnTo>
                  <a:lnTo>
                    <a:pt x="1968976" y="68611"/>
                  </a:lnTo>
                  <a:lnTo>
                    <a:pt x="1997578" y="103274"/>
                  </a:lnTo>
                  <a:lnTo>
                    <a:pt x="2019176" y="143053"/>
                  </a:lnTo>
                  <a:lnTo>
                    <a:pt x="2032827" y="187006"/>
                  </a:lnTo>
                  <a:lnTo>
                    <a:pt x="2037588" y="234187"/>
                  </a:lnTo>
                  <a:lnTo>
                    <a:pt x="2037588" y="1170939"/>
                  </a:lnTo>
                  <a:lnTo>
                    <a:pt x="2032827" y="1218121"/>
                  </a:lnTo>
                  <a:lnTo>
                    <a:pt x="2019176" y="1262074"/>
                  </a:lnTo>
                  <a:lnTo>
                    <a:pt x="1997578" y="1301853"/>
                  </a:lnTo>
                  <a:lnTo>
                    <a:pt x="1968976" y="1336516"/>
                  </a:lnTo>
                  <a:lnTo>
                    <a:pt x="1934313" y="1365118"/>
                  </a:lnTo>
                  <a:lnTo>
                    <a:pt x="1894534" y="1386716"/>
                  </a:lnTo>
                  <a:lnTo>
                    <a:pt x="1850581" y="1400367"/>
                  </a:lnTo>
                  <a:lnTo>
                    <a:pt x="1803400" y="1405127"/>
                  </a:lnTo>
                  <a:lnTo>
                    <a:pt x="234187" y="1405127"/>
                  </a:lnTo>
                  <a:lnTo>
                    <a:pt x="187006" y="1400367"/>
                  </a:lnTo>
                  <a:lnTo>
                    <a:pt x="143053" y="1386716"/>
                  </a:lnTo>
                  <a:lnTo>
                    <a:pt x="103274" y="1365118"/>
                  </a:lnTo>
                  <a:lnTo>
                    <a:pt x="68611" y="1336516"/>
                  </a:lnTo>
                  <a:lnTo>
                    <a:pt x="40009" y="1301853"/>
                  </a:lnTo>
                  <a:lnTo>
                    <a:pt x="18411" y="1262074"/>
                  </a:lnTo>
                  <a:lnTo>
                    <a:pt x="4760" y="1218121"/>
                  </a:lnTo>
                  <a:lnTo>
                    <a:pt x="0" y="1170939"/>
                  </a:lnTo>
                  <a:lnTo>
                    <a:pt x="0" y="23418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623304" y="2253995"/>
            <a:ext cx="2234565" cy="2239010"/>
            <a:chOff x="6623304" y="2253995"/>
            <a:chExt cx="2234565" cy="2239010"/>
          </a:xfrm>
        </p:grpSpPr>
        <p:sp>
          <p:nvSpPr>
            <p:cNvPr id="7" name="object 7"/>
            <p:cNvSpPr/>
            <p:nvPr/>
          </p:nvSpPr>
          <p:spPr>
            <a:xfrm>
              <a:off x="6629400" y="2260091"/>
              <a:ext cx="2221992" cy="22265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29400" y="2260091"/>
              <a:ext cx="2222500" cy="2226945"/>
            </a:xfrm>
            <a:custGeom>
              <a:avLst/>
              <a:gdLst/>
              <a:ahLst/>
              <a:cxnLst/>
              <a:rect l="l" t="t" r="r" b="b"/>
              <a:pathLst>
                <a:path w="2222500" h="2226945">
                  <a:moveTo>
                    <a:pt x="0" y="2226563"/>
                  </a:moveTo>
                  <a:lnTo>
                    <a:pt x="2221992" y="2226563"/>
                  </a:lnTo>
                  <a:lnTo>
                    <a:pt x="2221992" y="0"/>
                  </a:lnTo>
                  <a:lnTo>
                    <a:pt x="0" y="0"/>
                  </a:lnTo>
                  <a:lnTo>
                    <a:pt x="0" y="222656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9160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Macro </a:t>
            </a:r>
            <a:r>
              <a:rPr spc="-5" dirty="0"/>
              <a:t>Environment:</a:t>
            </a:r>
            <a:r>
              <a:rPr spc="-45" dirty="0"/>
              <a:t> </a:t>
            </a:r>
            <a:r>
              <a:rPr spc="5" dirty="0"/>
              <a:t>Culture</a:t>
            </a:r>
          </a:p>
        </p:txBody>
      </p:sp>
      <p:sp>
        <p:nvSpPr>
          <p:cNvPr id="10" name="object 10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71219" y="924813"/>
            <a:ext cx="7906384" cy="5534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algn="just">
              <a:lnSpc>
                <a:spcPct val="125099"/>
              </a:lnSpc>
              <a:spcBef>
                <a:spcPts val="95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cultural </a:t>
            </a:r>
            <a:r>
              <a:rPr sz="1800" spc="-5" dirty="0">
                <a:latin typeface="Arial Black"/>
                <a:cs typeface="Arial Black"/>
              </a:rPr>
              <a:t>environment </a:t>
            </a:r>
            <a:r>
              <a:rPr sz="1800" dirty="0">
                <a:latin typeface="Arial Black"/>
                <a:cs typeface="Arial Black"/>
              </a:rPr>
              <a:t>is made </a:t>
            </a:r>
            <a:r>
              <a:rPr sz="1800" spc="5" dirty="0">
                <a:latin typeface="Arial Black"/>
                <a:cs typeface="Arial Black"/>
              </a:rPr>
              <a:t>up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institutions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other 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forces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dirty="0">
                <a:latin typeface="Arial Black"/>
                <a:cs typeface="Arial Black"/>
              </a:rPr>
              <a:t>affect a </a:t>
            </a:r>
            <a:r>
              <a:rPr sz="1800" spc="-10" dirty="0">
                <a:solidFill>
                  <a:srgbClr val="FF0000"/>
                </a:solidFill>
                <a:latin typeface="Arial Black"/>
                <a:cs typeface="Arial Black"/>
              </a:rPr>
              <a:t>society’s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basic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values</a:t>
            </a:r>
            <a:r>
              <a:rPr sz="1800" spc="-5" dirty="0">
                <a:latin typeface="Arial Black"/>
                <a:cs typeface="Arial Black"/>
              </a:rPr>
              <a:t>, </a:t>
            </a:r>
            <a:r>
              <a:rPr sz="1800" dirty="0">
                <a:latin typeface="Arial Black"/>
                <a:cs typeface="Arial Black"/>
              </a:rPr>
              <a:t>perceptions,  preferences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behaviors.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2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major </a:t>
            </a:r>
            <a:r>
              <a:rPr sz="1800" spc="5" dirty="0">
                <a:latin typeface="Arial Black"/>
                <a:cs typeface="Arial Black"/>
              </a:rPr>
              <a:t>cultural </a:t>
            </a:r>
            <a:r>
              <a:rPr sz="1800" dirty="0">
                <a:latin typeface="Arial Black"/>
                <a:cs typeface="Arial Black"/>
              </a:rPr>
              <a:t>values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a society </a:t>
            </a:r>
            <a:r>
              <a:rPr sz="1800" spc="5" dirty="0">
                <a:latin typeface="Arial Black"/>
                <a:cs typeface="Arial Black"/>
              </a:rPr>
              <a:t>are</a:t>
            </a:r>
            <a:r>
              <a:rPr sz="1800" spc="4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expressed: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10" dirty="0">
                <a:latin typeface="Arial Black"/>
                <a:cs typeface="Arial Black"/>
              </a:rPr>
              <a:t>people’s </a:t>
            </a:r>
            <a:r>
              <a:rPr sz="1800" dirty="0">
                <a:latin typeface="Arial Black"/>
                <a:cs typeface="Arial Black"/>
              </a:rPr>
              <a:t>view </a:t>
            </a:r>
            <a:r>
              <a:rPr sz="1800" spc="-5" dirty="0">
                <a:latin typeface="Arial Black"/>
                <a:cs typeface="Arial Black"/>
              </a:rPr>
              <a:t>of themselves and</a:t>
            </a:r>
            <a:r>
              <a:rPr sz="1800" spc="10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others,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views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organizations,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20" dirty="0">
                <a:latin typeface="Arial Black"/>
                <a:cs typeface="Arial Black"/>
              </a:rPr>
              <a:t>society,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nature, and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universe.</a:t>
            </a:r>
            <a:endParaRPr sz="1800">
              <a:latin typeface="Arial Black"/>
              <a:cs typeface="Arial Black"/>
            </a:endParaRPr>
          </a:p>
          <a:p>
            <a:pPr marL="58419">
              <a:lnSpc>
                <a:spcPct val="100000"/>
              </a:lnSpc>
              <a:spcBef>
                <a:spcPts val="2025"/>
              </a:spcBef>
              <a:tabLst>
                <a:tab pos="899794" algn="l"/>
                <a:tab pos="1880870" algn="l"/>
                <a:tab pos="2621915" algn="l"/>
                <a:tab pos="3848735" algn="l"/>
                <a:tab pos="5150485" algn="l"/>
                <a:tab pos="6294120" algn="l"/>
                <a:tab pos="6906895" algn="l"/>
              </a:tabLst>
            </a:pPr>
            <a:r>
              <a:rPr sz="1800" spc="-5" dirty="0">
                <a:latin typeface="Arial Black"/>
                <a:cs typeface="Arial Black"/>
              </a:rPr>
              <a:t>Some	</a:t>
            </a:r>
            <a:r>
              <a:rPr sz="1800" dirty="0">
                <a:latin typeface="Arial Black"/>
                <a:cs typeface="Arial Black"/>
              </a:rPr>
              <a:t>people	seek	personal	pleasure,	</a:t>
            </a:r>
            <a:r>
              <a:rPr sz="1800" spc="-5" dirty="0">
                <a:latin typeface="Arial Black"/>
                <a:cs typeface="Arial Black"/>
              </a:rPr>
              <a:t>wanting	fun,	</a:t>
            </a:r>
            <a:r>
              <a:rPr sz="1800" spc="-10" dirty="0">
                <a:latin typeface="Arial Black"/>
                <a:cs typeface="Arial Black"/>
              </a:rPr>
              <a:t>change,</a:t>
            </a:r>
            <a:endParaRPr sz="1800">
              <a:latin typeface="Arial Black"/>
              <a:cs typeface="Arial Black"/>
            </a:endParaRPr>
          </a:p>
          <a:p>
            <a:pPr marL="58419">
              <a:lnSpc>
                <a:spcPct val="100000"/>
              </a:lnSpc>
              <a:spcBef>
                <a:spcPts val="540"/>
              </a:spcBef>
            </a:pPr>
            <a:r>
              <a:rPr sz="1800" dirty="0">
                <a:latin typeface="Arial Black"/>
                <a:cs typeface="Arial Black"/>
              </a:rPr>
              <a:t>and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escape.</a:t>
            </a:r>
            <a:endParaRPr sz="1800">
              <a:latin typeface="Arial Black"/>
              <a:cs typeface="Arial Black"/>
            </a:endParaRPr>
          </a:p>
          <a:p>
            <a:pPr marL="58419" marR="5080">
              <a:lnSpc>
                <a:spcPct val="125000"/>
              </a:lnSpc>
              <a:spcBef>
                <a:spcPts val="5"/>
              </a:spcBef>
            </a:pPr>
            <a:r>
              <a:rPr sz="1800" dirty="0">
                <a:latin typeface="Arial Black"/>
                <a:cs typeface="Arial Black"/>
              </a:rPr>
              <a:t>Other seek </a:t>
            </a:r>
            <a:r>
              <a:rPr sz="1800" spc="-5" dirty="0">
                <a:latin typeface="Arial Black"/>
                <a:cs typeface="Arial Black"/>
              </a:rPr>
              <a:t>self-realization </a:t>
            </a:r>
            <a:r>
              <a:rPr sz="1800" dirty="0">
                <a:latin typeface="Arial Black"/>
                <a:cs typeface="Arial Black"/>
              </a:rPr>
              <a:t>through religion, recreation, </a:t>
            </a:r>
            <a:r>
              <a:rPr sz="1800" spc="-5" dirty="0">
                <a:latin typeface="Arial Black"/>
                <a:cs typeface="Arial Black"/>
              </a:rPr>
              <a:t>or the  </a:t>
            </a:r>
            <a:r>
              <a:rPr sz="1800" spc="-20" dirty="0">
                <a:latin typeface="Arial Black"/>
                <a:cs typeface="Arial Black"/>
              </a:rPr>
              <a:t>avoid </a:t>
            </a:r>
            <a:r>
              <a:rPr sz="1800" spc="5" dirty="0">
                <a:latin typeface="Arial Black"/>
                <a:cs typeface="Arial Black"/>
              </a:rPr>
              <a:t>pursuit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10" dirty="0">
                <a:latin typeface="Arial Black"/>
                <a:cs typeface="Arial Black"/>
              </a:rPr>
              <a:t>careers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other </a:t>
            </a:r>
            <a:r>
              <a:rPr sz="1800" spc="-10" dirty="0">
                <a:latin typeface="Arial Black"/>
                <a:cs typeface="Arial Black"/>
              </a:rPr>
              <a:t>life</a:t>
            </a:r>
            <a:r>
              <a:rPr sz="1800" spc="19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goals.</a:t>
            </a:r>
            <a:endParaRPr sz="1800">
              <a:latin typeface="Arial Black"/>
              <a:cs typeface="Arial Black"/>
            </a:endParaRPr>
          </a:p>
          <a:p>
            <a:pPr marL="387985">
              <a:lnSpc>
                <a:spcPct val="100000"/>
              </a:lnSpc>
              <a:spcBef>
                <a:spcPts val="1805"/>
              </a:spcBef>
            </a:pPr>
            <a:r>
              <a:rPr sz="1900" i="1" spc="-70" dirty="0">
                <a:latin typeface="Arial Black"/>
                <a:cs typeface="Arial Black"/>
              </a:rPr>
              <a:t>Example: </a:t>
            </a:r>
            <a:r>
              <a:rPr sz="1800" b="1" i="1" spc="-5" dirty="0">
                <a:latin typeface="Liberation Sans Narrow"/>
                <a:cs typeface="Liberation Sans Narrow"/>
              </a:rPr>
              <a:t>International Lux </a:t>
            </a:r>
            <a:r>
              <a:rPr sz="1800" b="1" spc="-5" dirty="0">
                <a:latin typeface="Liberation Sans Narrow"/>
                <a:cs typeface="Liberation Sans Narrow"/>
              </a:rPr>
              <a:t>soap has </a:t>
            </a:r>
            <a:r>
              <a:rPr sz="1800" b="1" dirty="0">
                <a:latin typeface="Liberation Sans Narrow"/>
                <a:cs typeface="Liberation Sans Narrow"/>
              </a:rPr>
              <a:t>four </a:t>
            </a:r>
            <a:r>
              <a:rPr sz="1800" b="1" spc="-5" dirty="0">
                <a:latin typeface="Liberation Sans Narrow"/>
                <a:cs typeface="Liberation Sans Narrow"/>
              </a:rPr>
              <a:t>colorful and natural</a:t>
            </a:r>
            <a:r>
              <a:rPr sz="1800" b="1" spc="165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contaminations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207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Evaluation </a:t>
            </a:r>
            <a:r>
              <a:rPr dirty="0"/>
              <a:t>of </a:t>
            </a:r>
            <a:r>
              <a:rPr spc="-5" dirty="0"/>
              <a:t>Environmental</a:t>
            </a:r>
            <a:r>
              <a:rPr spc="95" dirty="0"/>
              <a:t> </a:t>
            </a:r>
            <a:r>
              <a:rPr dirty="0"/>
              <a:t>Analysis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7380" y="810514"/>
            <a:ext cx="8049259" cy="5907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006FC0"/>
                </a:solidFill>
                <a:latin typeface="Arial Black"/>
                <a:cs typeface="Arial Black"/>
              </a:rPr>
              <a:t>SWOT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 analysis:</a:t>
            </a:r>
            <a:endParaRPr sz="1800">
              <a:latin typeface="Arial Black"/>
              <a:cs typeface="Arial Black"/>
            </a:endParaRPr>
          </a:p>
          <a:p>
            <a:pPr marL="476250" marR="6350" algn="just">
              <a:lnSpc>
                <a:spcPct val="150000"/>
              </a:lnSpc>
              <a:spcBef>
                <a:spcPts val="225"/>
              </a:spcBef>
            </a:pPr>
            <a:r>
              <a:rPr sz="1800" spc="-25" dirty="0">
                <a:latin typeface="Arial Black"/>
                <a:cs typeface="Arial Black"/>
              </a:rPr>
              <a:t>SWOT </a:t>
            </a:r>
            <a:r>
              <a:rPr sz="1800" spc="5" dirty="0">
                <a:latin typeface="Arial Black"/>
                <a:cs typeface="Arial Black"/>
              </a:rPr>
              <a:t>analysis </a:t>
            </a:r>
            <a:r>
              <a:rPr sz="1800" dirty="0">
                <a:latin typeface="Arial Black"/>
                <a:cs typeface="Arial Black"/>
              </a:rPr>
              <a:t>is a tool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auditing </a:t>
            </a:r>
            <a:r>
              <a:rPr sz="1800" spc="-5" dirty="0">
                <a:latin typeface="Arial Black"/>
                <a:cs typeface="Arial Black"/>
              </a:rPr>
              <a:t>an </a:t>
            </a:r>
            <a:r>
              <a:rPr sz="1800" dirty="0">
                <a:latin typeface="Arial Black"/>
                <a:cs typeface="Arial Black"/>
              </a:rPr>
              <a:t>organization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its  </a:t>
            </a:r>
            <a:r>
              <a:rPr sz="1800" spc="-5" dirty="0">
                <a:latin typeface="Arial Black"/>
                <a:cs typeface="Arial Black"/>
              </a:rPr>
              <a:t>environment. It is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first stage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planning </a:t>
            </a:r>
            <a:r>
              <a:rPr sz="1800" spc="-5" dirty="0">
                <a:latin typeface="Arial Black"/>
                <a:cs typeface="Arial Black"/>
              </a:rPr>
              <a:t>and helps  </a:t>
            </a:r>
            <a:r>
              <a:rPr sz="1800" spc="5" dirty="0">
                <a:latin typeface="Arial Black"/>
                <a:cs typeface="Arial Black"/>
              </a:rPr>
              <a:t>marketers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10" dirty="0">
                <a:latin typeface="Arial Black"/>
                <a:cs typeface="Arial Black"/>
              </a:rPr>
              <a:t>focus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spc="-25" dirty="0">
                <a:latin typeface="Arial Black"/>
                <a:cs typeface="Arial Black"/>
              </a:rPr>
              <a:t>key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issues.</a:t>
            </a:r>
            <a:endParaRPr sz="1800">
              <a:latin typeface="Arial Black"/>
              <a:cs typeface="Arial Black"/>
            </a:endParaRPr>
          </a:p>
          <a:p>
            <a:pPr marL="476250" algn="just">
              <a:lnSpc>
                <a:spcPct val="100000"/>
              </a:lnSpc>
              <a:spcBef>
                <a:spcPts val="2240"/>
              </a:spcBef>
            </a:pPr>
            <a:r>
              <a:rPr sz="1800" spc="-25" dirty="0">
                <a:latin typeface="Arial Black"/>
                <a:cs typeface="Arial Black"/>
              </a:rPr>
              <a:t>SWOT </a:t>
            </a:r>
            <a:r>
              <a:rPr sz="1800" dirty="0">
                <a:latin typeface="Arial Black"/>
                <a:cs typeface="Arial Black"/>
              </a:rPr>
              <a:t>stands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900" i="1" spc="-55" dirty="0">
                <a:latin typeface="Arial Black"/>
                <a:cs typeface="Arial Black"/>
              </a:rPr>
              <a:t>strengths, </a:t>
            </a:r>
            <a:r>
              <a:rPr sz="1900" i="1" spc="-70" dirty="0">
                <a:latin typeface="Arial Black"/>
                <a:cs typeface="Arial Black"/>
              </a:rPr>
              <a:t>weaknesses, </a:t>
            </a:r>
            <a:r>
              <a:rPr sz="1900" i="1" spc="-50" dirty="0">
                <a:latin typeface="Arial Black"/>
                <a:cs typeface="Arial Black"/>
              </a:rPr>
              <a:t>opportunities</a:t>
            </a:r>
            <a:r>
              <a:rPr sz="1800" spc="-50" dirty="0">
                <a:latin typeface="Arial Black"/>
                <a:cs typeface="Arial Black"/>
              </a:rPr>
              <a:t>,</a:t>
            </a:r>
            <a:r>
              <a:rPr sz="1800" spc="2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476250" algn="just">
              <a:lnSpc>
                <a:spcPct val="100000"/>
              </a:lnSpc>
              <a:spcBef>
                <a:spcPts val="960"/>
              </a:spcBef>
            </a:pPr>
            <a:r>
              <a:rPr sz="1900" i="1" spc="-50" dirty="0">
                <a:latin typeface="Arial Black"/>
                <a:cs typeface="Arial Black"/>
              </a:rPr>
              <a:t>threats</a:t>
            </a:r>
            <a:r>
              <a:rPr sz="1800" spc="-50" dirty="0">
                <a:latin typeface="Arial Black"/>
                <a:cs typeface="Arial Black"/>
              </a:rPr>
              <a:t>. </a:t>
            </a:r>
            <a:r>
              <a:rPr sz="1800" dirty="0">
                <a:latin typeface="Arial Black"/>
                <a:cs typeface="Arial Black"/>
              </a:rPr>
              <a:t>Strengths </a:t>
            </a:r>
            <a:r>
              <a:rPr sz="1800" spc="-5" dirty="0">
                <a:latin typeface="Arial Black"/>
                <a:cs typeface="Arial Black"/>
              </a:rPr>
              <a:t>and weaknesses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10" dirty="0">
                <a:latin typeface="Arial Black"/>
                <a:cs typeface="Arial Black"/>
              </a:rPr>
              <a:t>internal</a:t>
            </a:r>
            <a:r>
              <a:rPr sz="1800" spc="4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factors.</a:t>
            </a:r>
            <a:endParaRPr sz="1800">
              <a:latin typeface="Arial Black"/>
              <a:cs typeface="Arial Black"/>
            </a:endParaRPr>
          </a:p>
          <a:p>
            <a:pPr marL="476250" marR="8255" algn="just">
              <a:lnSpc>
                <a:spcPct val="150000"/>
              </a:lnSpc>
              <a:spcBef>
                <a:spcPts val="1245"/>
              </a:spcBef>
            </a:pPr>
            <a:r>
              <a:rPr sz="1800" dirty="0">
                <a:latin typeface="Arial Black"/>
                <a:cs typeface="Arial Black"/>
              </a:rPr>
              <a:t>Once </a:t>
            </a:r>
            <a:r>
              <a:rPr sz="1800" spc="-25" dirty="0">
                <a:latin typeface="Arial Black"/>
                <a:cs typeface="Arial Black"/>
              </a:rPr>
              <a:t>key </a:t>
            </a:r>
            <a:r>
              <a:rPr sz="1800" dirty="0">
                <a:latin typeface="Arial Black"/>
                <a:cs typeface="Arial Black"/>
              </a:rPr>
              <a:t>issues </a:t>
            </a:r>
            <a:r>
              <a:rPr sz="1800" spc="-25" dirty="0">
                <a:latin typeface="Arial Black"/>
                <a:cs typeface="Arial Black"/>
              </a:rPr>
              <a:t>have </a:t>
            </a:r>
            <a:r>
              <a:rPr sz="1800" spc="-5" dirty="0">
                <a:latin typeface="Arial Black"/>
                <a:cs typeface="Arial Black"/>
              </a:rPr>
              <a:t>been </a:t>
            </a:r>
            <a:r>
              <a:rPr sz="1800" dirty="0">
                <a:latin typeface="Arial Black"/>
                <a:cs typeface="Arial Black"/>
              </a:rPr>
              <a:t>identified, they </a:t>
            </a:r>
            <a:r>
              <a:rPr sz="1800" spc="-10" dirty="0">
                <a:latin typeface="Arial Black"/>
                <a:cs typeface="Arial Black"/>
              </a:rPr>
              <a:t>feed </a:t>
            </a:r>
            <a:r>
              <a:rPr sz="1800" dirty="0">
                <a:latin typeface="Arial Black"/>
                <a:cs typeface="Arial Black"/>
              </a:rPr>
              <a:t>into  </a:t>
            </a:r>
            <a:r>
              <a:rPr sz="1800" spc="-5" dirty="0">
                <a:latin typeface="Arial Black"/>
                <a:cs typeface="Arial Black"/>
              </a:rPr>
              <a:t>marketing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objectives.</a:t>
            </a:r>
            <a:endParaRPr sz="1800">
              <a:latin typeface="Arial Black"/>
              <a:cs typeface="Arial Black"/>
            </a:endParaRPr>
          </a:p>
          <a:p>
            <a:pPr marL="476250" marR="6350" algn="just">
              <a:lnSpc>
                <a:spcPct val="143800"/>
              </a:lnSpc>
              <a:spcBef>
                <a:spcPts val="1390"/>
              </a:spcBef>
            </a:pPr>
            <a:r>
              <a:rPr sz="1800" spc="-5" dirty="0">
                <a:latin typeface="Arial Black"/>
                <a:cs typeface="Arial Black"/>
              </a:rPr>
              <a:t>It can be </a:t>
            </a:r>
            <a:r>
              <a:rPr sz="1800" dirty="0">
                <a:latin typeface="Arial Black"/>
                <a:cs typeface="Arial Black"/>
              </a:rPr>
              <a:t>used in conjunction with other tools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audit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analysis, </a:t>
            </a:r>
            <a:r>
              <a:rPr sz="1800" spc="-15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900" i="1" spc="-80" dirty="0">
                <a:latin typeface="Arial Black"/>
                <a:cs typeface="Arial Black"/>
              </a:rPr>
              <a:t>PEST </a:t>
            </a:r>
            <a:r>
              <a:rPr sz="1900" i="1" spc="-55" dirty="0">
                <a:latin typeface="Arial Black"/>
                <a:cs typeface="Arial Black"/>
              </a:rPr>
              <a:t>analysis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900" i="1" spc="-50" dirty="0">
                <a:latin typeface="Arial Black"/>
                <a:cs typeface="Arial Black"/>
              </a:rPr>
              <a:t>Porter's </a:t>
            </a:r>
            <a:r>
              <a:rPr sz="1900" i="1" spc="-70" dirty="0">
                <a:latin typeface="Arial Black"/>
                <a:cs typeface="Arial Black"/>
              </a:rPr>
              <a:t>Five-Forces  </a:t>
            </a:r>
            <a:r>
              <a:rPr sz="1900" i="1" spc="-50" dirty="0">
                <a:latin typeface="Arial Black"/>
                <a:cs typeface="Arial Black"/>
              </a:rPr>
              <a:t>analysis</a:t>
            </a:r>
            <a:r>
              <a:rPr sz="1800" spc="-50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  <a:p>
            <a:pPr marL="476250" algn="just">
              <a:lnSpc>
                <a:spcPct val="100000"/>
              </a:lnSpc>
              <a:spcBef>
                <a:spcPts val="2320"/>
              </a:spcBef>
            </a:pPr>
            <a:r>
              <a:rPr sz="1800" spc="-5" dirty="0">
                <a:latin typeface="Arial Black"/>
                <a:cs typeface="Arial Black"/>
              </a:rPr>
              <a:t>It</a:t>
            </a:r>
            <a:r>
              <a:rPr sz="1800" spc="10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</a:t>
            </a:r>
            <a:r>
              <a:rPr sz="1800" spc="10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10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very</a:t>
            </a:r>
            <a:r>
              <a:rPr sz="1800" spc="9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popular</a:t>
            </a:r>
            <a:r>
              <a:rPr sz="1800" spc="10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tool</a:t>
            </a:r>
            <a:r>
              <a:rPr sz="1800" spc="9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with</a:t>
            </a:r>
            <a:r>
              <a:rPr sz="1800" spc="10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marketing</a:t>
            </a:r>
            <a:r>
              <a:rPr sz="1800" spc="1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students</a:t>
            </a:r>
            <a:r>
              <a:rPr sz="1800" spc="1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because</a:t>
            </a:r>
            <a:r>
              <a:rPr sz="1800" spc="10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it</a:t>
            </a:r>
            <a:endParaRPr sz="1800">
              <a:latin typeface="Arial Black"/>
              <a:cs typeface="Arial Black"/>
            </a:endParaRPr>
          </a:p>
          <a:p>
            <a:pPr marL="476250" algn="just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Arial Black"/>
                <a:cs typeface="Arial Black"/>
              </a:rPr>
              <a:t>is </a:t>
            </a:r>
            <a:r>
              <a:rPr sz="1800" spc="-10" dirty="0">
                <a:latin typeface="Arial Black"/>
                <a:cs typeface="Arial Black"/>
              </a:rPr>
              <a:t>quick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easy to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learn.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6567931"/>
            <a:ext cx="338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37</a:t>
            </a:r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1372" y="1336547"/>
            <a:ext cx="7523988" cy="2516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71372" y="4111752"/>
            <a:ext cx="7523988" cy="25161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7380" y="810514"/>
            <a:ext cx="7890509" cy="400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006FC0"/>
                </a:solidFill>
                <a:latin typeface="Arial Black"/>
                <a:cs typeface="Arial Black"/>
              </a:rPr>
              <a:t>SWOT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 analysis: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750">
              <a:latin typeface="Arial Black"/>
              <a:cs typeface="Arial Black"/>
            </a:endParaRPr>
          </a:p>
          <a:p>
            <a:pPr marL="535940">
              <a:lnSpc>
                <a:spcPct val="100000"/>
              </a:lnSpc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strength </a:t>
            </a:r>
            <a:r>
              <a:rPr sz="1800" spc="-5" dirty="0">
                <a:latin typeface="Arial Black"/>
                <a:cs typeface="Arial Black"/>
              </a:rPr>
              <a:t>could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be:</a:t>
            </a:r>
            <a:endParaRPr sz="1800">
              <a:latin typeface="Arial Black"/>
              <a:cs typeface="Arial Black"/>
            </a:endParaRPr>
          </a:p>
          <a:p>
            <a:pPr marL="1336040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336040" algn="l"/>
                <a:tab pos="1336675" algn="l"/>
              </a:tabLst>
            </a:pPr>
            <a:r>
              <a:rPr sz="1800" spc="-40" dirty="0">
                <a:latin typeface="Arial Black"/>
                <a:cs typeface="Arial Black"/>
              </a:rPr>
              <a:t>Your </a:t>
            </a:r>
            <a:r>
              <a:rPr sz="1800" dirty="0">
                <a:latin typeface="Arial Black"/>
                <a:cs typeface="Arial Black"/>
              </a:rPr>
              <a:t>specialist </a:t>
            </a:r>
            <a:r>
              <a:rPr sz="1800" spc="-5" dirty="0">
                <a:latin typeface="Arial Black"/>
                <a:cs typeface="Arial Black"/>
              </a:rPr>
              <a:t>marketing</a:t>
            </a:r>
            <a:r>
              <a:rPr sz="1800" spc="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expertise,</a:t>
            </a:r>
            <a:endParaRPr sz="1800">
              <a:latin typeface="Arial Black"/>
              <a:cs typeface="Arial Black"/>
            </a:endParaRPr>
          </a:p>
          <a:p>
            <a:pPr marL="1336040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336040" algn="l"/>
                <a:tab pos="1336675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40" dirty="0">
                <a:latin typeface="Arial Black"/>
                <a:cs typeface="Arial Black"/>
              </a:rPr>
              <a:t>new, </a:t>
            </a:r>
            <a:r>
              <a:rPr sz="1800" spc="-15" dirty="0">
                <a:latin typeface="Arial Black"/>
                <a:cs typeface="Arial Black"/>
              </a:rPr>
              <a:t>innovative </a:t>
            </a:r>
            <a:r>
              <a:rPr sz="1800" dirty="0">
                <a:latin typeface="Arial Black"/>
                <a:cs typeface="Arial Black"/>
              </a:rPr>
              <a:t>product or</a:t>
            </a:r>
            <a:r>
              <a:rPr sz="1800" spc="35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service,</a:t>
            </a:r>
            <a:endParaRPr sz="1800">
              <a:latin typeface="Arial Black"/>
              <a:cs typeface="Arial Black"/>
            </a:endParaRPr>
          </a:p>
          <a:p>
            <a:pPr marL="1336040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336040" algn="l"/>
                <a:tab pos="1336675" algn="l"/>
              </a:tabLst>
            </a:pPr>
            <a:r>
              <a:rPr sz="1800" spc="-5" dirty="0">
                <a:latin typeface="Arial Black"/>
                <a:cs typeface="Arial Black"/>
              </a:rPr>
              <a:t>Location of</a:t>
            </a:r>
            <a:r>
              <a:rPr sz="1800" spc="10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business,</a:t>
            </a:r>
            <a:endParaRPr sz="1800">
              <a:latin typeface="Arial Black"/>
              <a:cs typeface="Arial Black"/>
            </a:endParaRPr>
          </a:p>
          <a:p>
            <a:pPr marL="1336040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336040" algn="l"/>
                <a:tab pos="1336675" algn="l"/>
              </a:tabLst>
            </a:pPr>
            <a:r>
              <a:rPr sz="1800" dirty="0">
                <a:latin typeface="Arial Black"/>
                <a:cs typeface="Arial Black"/>
              </a:rPr>
              <a:t>Quality processes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procedures,</a:t>
            </a:r>
            <a:endParaRPr sz="1800">
              <a:latin typeface="Arial Black"/>
              <a:cs typeface="Arial Black"/>
            </a:endParaRPr>
          </a:p>
          <a:p>
            <a:pPr marL="1336040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336040" algn="l"/>
                <a:tab pos="1336675" algn="l"/>
                <a:tab pos="1953260" algn="l"/>
                <a:tab pos="2758440" algn="l"/>
                <a:tab pos="3756660" algn="l"/>
                <a:tab pos="4157345" algn="l"/>
                <a:tab pos="5407025" algn="l"/>
                <a:tab pos="6057900" algn="l"/>
                <a:tab pos="6803390" algn="l"/>
                <a:tab pos="7621905" algn="l"/>
              </a:tabLst>
            </a:pPr>
            <a:r>
              <a:rPr sz="1800" dirty="0">
                <a:latin typeface="Arial Black"/>
                <a:cs typeface="Arial Black"/>
              </a:rPr>
              <a:t>Any	oth</a:t>
            </a:r>
            <a:r>
              <a:rPr sz="1800" spc="-1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r	aspe</a:t>
            </a:r>
            <a:r>
              <a:rPr sz="1800" spc="-1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t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</a:t>
            </a:r>
            <a:r>
              <a:rPr sz="1800" spc="-15" dirty="0">
                <a:latin typeface="Arial Black"/>
                <a:cs typeface="Arial Black"/>
              </a:rPr>
              <a:t>b</a:t>
            </a:r>
            <a:r>
              <a:rPr sz="1800" dirty="0">
                <a:latin typeface="Arial Black"/>
                <a:cs typeface="Arial Black"/>
              </a:rPr>
              <a:t>usiness	th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	a</a:t>
            </a:r>
            <a:r>
              <a:rPr sz="1800" spc="5" dirty="0">
                <a:latin typeface="Arial Black"/>
                <a:cs typeface="Arial Black"/>
              </a:rPr>
              <a:t>d</a:t>
            </a:r>
            <a:r>
              <a:rPr sz="1800" dirty="0">
                <a:latin typeface="Arial Black"/>
                <a:cs typeface="Arial Black"/>
              </a:rPr>
              <a:t>ds	val</a:t>
            </a:r>
            <a:r>
              <a:rPr sz="1800" spc="-15" dirty="0">
                <a:latin typeface="Arial Black"/>
                <a:cs typeface="Arial Black"/>
              </a:rPr>
              <a:t>u</a:t>
            </a:r>
            <a:r>
              <a:rPr sz="1800" dirty="0">
                <a:latin typeface="Arial Black"/>
                <a:cs typeface="Arial Black"/>
              </a:rPr>
              <a:t>e	to</a:t>
            </a:r>
            <a:endParaRPr sz="1800">
              <a:latin typeface="Arial Black"/>
              <a:cs typeface="Arial Black"/>
            </a:endParaRPr>
          </a:p>
          <a:p>
            <a:pPr marL="1336040">
              <a:lnSpc>
                <a:spcPct val="100000"/>
              </a:lnSpc>
              <a:spcBef>
                <a:spcPts val="545"/>
              </a:spcBef>
            </a:pPr>
            <a:r>
              <a:rPr sz="1800" dirty="0">
                <a:latin typeface="Arial Black"/>
                <a:cs typeface="Arial Black"/>
              </a:rPr>
              <a:t>product </a:t>
            </a:r>
            <a:r>
              <a:rPr sz="1800" spc="-5" dirty="0">
                <a:latin typeface="Arial Black"/>
                <a:cs typeface="Arial Black"/>
              </a:rPr>
              <a:t>or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service.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50">
              <a:latin typeface="Arial Black"/>
              <a:cs typeface="Arial Black"/>
            </a:endParaRPr>
          </a:p>
          <a:p>
            <a:pPr marL="535940">
              <a:lnSpc>
                <a:spcPct val="100000"/>
              </a:lnSpc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weakness </a:t>
            </a:r>
            <a:r>
              <a:rPr sz="1800" dirty="0">
                <a:latin typeface="Arial Black"/>
                <a:cs typeface="Arial Black"/>
              </a:rPr>
              <a:t>could</a:t>
            </a:r>
            <a:r>
              <a:rPr sz="1800" spc="-5" dirty="0">
                <a:latin typeface="Arial Black"/>
                <a:cs typeface="Arial Black"/>
              </a:rPr>
              <a:t> be:</a:t>
            </a:r>
            <a:endParaRPr sz="1800">
              <a:latin typeface="Arial Black"/>
              <a:cs typeface="Arial Black"/>
            </a:endParaRPr>
          </a:p>
          <a:p>
            <a:pPr marL="127952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79525" algn="l"/>
                <a:tab pos="1280160" algn="l"/>
              </a:tabLst>
            </a:pPr>
            <a:r>
              <a:rPr sz="1800" spc="-10" dirty="0">
                <a:latin typeface="Arial Black"/>
                <a:cs typeface="Arial Black"/>
              </a:rPr>
              <a:t>Lack </a:t>
            </a:r>
            <a:r>
              <a:rPr sz="1800" spc="-5" dirty="0">
                <a:latin typeface="Arial Black"/>
                <a:cs typeface="Arial Black"/>
              </a:rPr>
              <a:t>of marketing</a:t>
            </a:r>
            <a:r>
              <a:rPr sz="1800" spc="1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expertise,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59500" y="4860417"/>
            <a:ext cx="2359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4615" algn="l"/>
                <a:tab pos="2117090" algn="l"/>
              </a:tabLst>
            </a:pPr>
            <a:r>
              <a:rPr sz="1800" dirty="0">
                <a:latin typeface="Arial Black"/>
                <a:cs typeface="Arial Black"/>
              </a:rPr>
              <a:t>s</a:t>
            </a:r>
            <a:r>
              <a:rPr sz="1800" spc="-10" dirty="0">
                <a:latin typeface="Arial Black"/>
                <a:cs typeface="Arial Black"/>
              </a:rPr>
              <a:t>e</a:t>
            </a:r>
            <a:r>
              <a:rPr sz="1800" spc="11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vices	</a:t>
            </a:r>
            <a:r>
              <a:rPr sz="1800" spc="-5" dirty="0">
                <a:latin typeface="Arial Black"/>
                <a:cs typeface="Arial Black"/>
              </a:rPr>
              <a:t>(</a:t>
            </a:r>
            <a:r>
              <a:rPr sz="1800" dirty="0">
                <a:latin typeface="Arial Black"/>
                <a:cs typeface="Arial Black"/>
              </a:rPr>
              <a:t>i.</a:t>
            </a:r>
            <a:r>
              <a:rPr sz="1800" spc="-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.	in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08200" y="4791837"/>
            <a:ext cx="4292600" cy="1740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25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  <a:tab pos="2630805" algn="l"/>
                <a:tab pos="4025900" algn="l"/>
              </a:tabLst>
            </a:pPr>
            <a:r>
              <a:rPr sz="1800" dirty="0">
                <a:latin typeface="Arial Black"/>
                <a:cs typeface="Arial Black"/>
              </a:rPr>
              <a:t>Undi</a:t>
            </a:r>
            <a:r>
              <a:rPr sz="1800" spc="40" dirty="0">
                <a:latin typeface="Arial Black"/>
                <a:cs typeface="Arial Black"/>
              </a:rPr>
              <a:t>f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ent</a:t>
            </a:r>
            <a:r>
              <a:rPr sz="1800" spc="10" dirty="0">
                <a:latin typeface="Arial Black"/>
                <a:cs typeface="Arial Black"/>
              </a:rPr>
              <a:t>i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ted	p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oducts	</a:t>
            </a:r>
            <a:r>
              <a:rPr sz="1800" spc="-5" dirty="0">
                <a:latin typeface="Arial Black"/>
                <a:cs typeface="Arial Black"/>
              </a:rPr>
              <a:t>or  relation 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competitors),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5" dirty="0">
                <a:latin typeface="Arial Black"/>
                <a:cs typeface="Arial Black"/>
              </a:rPr>
              <a:t>Location of</a:t>
            </a:r>
            <a:r>
              <a:rPr sz="1800" spc="10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business,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5" dirty="0">
                <a:latin typeface="Arial Black"/>
                <a:cs typeface="Arial Black"/>
              </a:rPr>
              <a:t>Poor </a:t>
            </a:r>
            <a:r>
              <a:rPr sz="1800" dirty="0">
                <a:latin typeface="Arial Black"/>
                <a:cs typeface="Arial Black"/>
              </a:rPr>
              <a:t>quality </a:t>
            </a:r>
            <a:r>
              <a:rPr sz="1800" spc="-5" dirty="0">
                <a:latin typeface="Arial Black"/>
                <a:cs typeface="Arial Black"/>
              </a:rPr>
              <a:t>goods or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services,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Damaged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reputation.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280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</a:t>
            </a:r>
            <a:r>
              <a:rPr spc="-25" dirty="0"/>
              <a:t> SWOT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8739" y="6567931"/>
            <a:ext cx="338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38</a:t>
            </a:r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42416" y="3831335"/>
            <a:ext cx="7626096" cy="25161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22070" y="3825621"/>
            <a:ext cx="7456805" cy="242633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threat </a:t>
            </a:r>
            <a:r>
              <a:rPr sz="1800" dirty="0">
                <a:latin typeface="Arial Black"/>
                <a:cs typeface="Arial Black"/>
              </a:rPr>
              <a:t>could be:</a:t>
            </a:r>
            <a:endParaRPr sz="1800">
              <a:latin typeface="Arial Black"/>
              <a:cs typeface="Arial Black"/>
            </a:endParaRPr>
          </a:p>
          <a:p>
            <a:pPr marL="756285" indent="-28765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new </a:t>
            </a:r>
            <a:r>
              <a:rPr sz="1800" dirty="0">
                <a:latin typeface="Arial Black"/>
                <a:cs typeface="Arial Black"/>
              </a:rPr>
              <a:t>competitor in </a:t>
            </a:r>
            <a:r>
              <a:rPr sz="1800" spc="-5" dirty="0">
                <a:latin typeface="Arial Black"/>
                <a:cs typeface="Arial Black"/>
              </a:rPr>
              <a:t>home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market,</a:t>
            </a:r>
            <a:endParaRPr sz="1800">
              <a:latin typeface="Arial Black"/>
              <a:cs typeface="Arial Black"/>
            </a:endParaRPr>
          </a:p>
          <a:p>
            <a:pPr marL="756285" indent="-28765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Price </a:t>
            </a:r>
            <a:r>
              <a:rPr sz="1800" spc="5" dirty="0">
                <a:latin typeface="Arial Black"/>
                <a:cs typeface="Arial Black"/>
              </a:rPr>
              <a:t>wars </a:t>
            </a:r>
            <a:r>
              <a:rPr sz="1800" dirty="0">
                <a:latin typeface="Arial Black"/>
                <a:cs typeface="Arial Black"/>
              </a:rPr>
              <a:t>with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competitors,</a:t>
            </a:r>
            <a:endParaRPr sz="1800">
              <a:latin typeface="Arial Black"/>
              <a:cs typeface="Arial Black"/>
            </a:endParaRPr>
          </a:p>
          <a:p>
            <a:pPr marL="756285" indent="-28765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Competitor </a:t>
            </a:r>
            <a:r>
              <a:rPr sz="1800" spc="-5" dirty="0">
                <a:latin typeface="Arial Black"/>
                <a:cs typeface="Arial Black"/>
              </a:rPr>
              <a:t>has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40" dirty="0">
                <a:latin typeface="Arial Black"/>
                <a:cs typeface="Arial Black"/>
              </a:rPr>
              <a:t>new, </a:t>
            </a:r>
            <a:r>
              <a:rPr sz="1800" spc="-15" dirty="0">
                <a:latin typeface="Arial Black"/>
                <a:cs typeface="Arial Black"/>
              </a:rPr>
              <a:t>innovative </a:t>
            </a:r>
            <a:r>
              <a:rPr sz="1800" dirty="0">
                <a:latin typeface="Arial Black"/>
                <a:cs typeface="Arial Black"/>
              </a:rPr>
              <a:t>product or</a:t>
            </a:r>
            <a:r>
              <a:rPr sz="1800" spc="3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service,</a:t>
            </a:r>
            <a:endParaRPr sz="1800">
              <a:latin typeface="Arial Black"/>
              <a:cs typeface="Arial Black"/>
            </a:endParaRPr>
          </a:p>
          <a:p>
            <a:pPr marL="756285" marR="5080" indent="-287020">
              <a:lnSpc>
                <a:spcPct val="125000"/>
              </a:lnSpc>
              <a:buFont typeface="Wingdings"/>
              <a:buChar char=""/>
              <a:tabLst>
                <a:tab pos="756285" algn="l"/>
                <a:tab pos="756920" algn="l"/>
                <a:tab pos="2467610" algn="l"/>
                <a:tab pos="3223895" algn="l"/>
                <a:tab pos="4423410" algn="l"/>
                <a:tab pos="5481320" algn="l"/>
                <a:tab pos="5904865" algn="l"/>
                <a:tab pos="7202170" algn="l"/>
              </a:tabLst>
            </a:pPr>
            <a:r>
              <a:rPr sz="1800" dirty="0">
                <a:latin typeface="Arial Black"/>
                <a:cs typeface="Arial Black"/>
              </a:rPr>
              <a:t>Compe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it</a:t>
            </a:r>
            <a:r>
              <a:rPr sz="1800" spc="-10" dirty="0">
                <a:latin typeface="Arial Black"/>
                <a:cs typeface="Arial Black"/>
              </a:rPr>
              <a:t>o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s	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	supe</a:t>
            </a:r>
            <a:r>
              <a:rPr sz="1800" spc="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ior	access	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o	</a:t>
            </a:r>
            <a:r>
              <a:rPr sz="1800" spc="-4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hann</a:t>
            </a:r>
            <a:r>
              <a:rPr sz="1800" spc="5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ls	</a:t>
            </a:r>
            <a:r>
              <a:rPr sz="1800" spc="-5" dirty="0">
                <a:latin typeface="Arial Black"/>
                <a:cs typeface="Arial Black"/>
              </a:rPr>
              <a:t>of  </a:t>
            </a:r>
            <a:r>
              <a:rPr sz="1800" dirty="0">
                <a:latin typeface="Arial Black"/>
                <a:cs typeface="Arial Black"/>
              </a:rPr>
              <a:t>distribution,</a:t>
            </a:r>
            <a:endParaRPr sz="1800">
              <a:latin typeface="Arial Black"/>
              <a:cs typeface="Arial Black"/>
            </a:endParaRPr>
          </a:p>
          <a:p>
            <a:pPr marL="756285" indent="-28765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20" dirty="0">
                <a:latin typeface="Arial Black"/>
                <a:cs typeface="Arial Black"/>
              </a:rPr>
              <a:t>Taxation </a:t>
            </a:r>
            <a:r>
              <a:rPr sz="1800" dirty="0">
                <a:latin typeface="Arial Black"/>
                <a:cs typeface="Arial Black"/>
              </a:rPr>
              <a:t>is introduced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product </a:t>
            </a:r>
            <a:r>
              <a:rPr sz="1800" spc="-5" dirty="0">
                <a:latin typeface="Arial Black"/>
                <a:cs typeface="Arial Black"/>
              </a:rPr>
              <a:t>or</a:t>
            </a:r>
            <a:r>
              <a:rPr sz="1800" spc="20" dirty="0">
                <a:latin typeface="Arial Black"/>
                <a:cs typeface="Arial Black"/>
              </a:rPr>
              <a:t> </a:t>
            </a:r>
            <a:r>
              <a:rPr sz="1800" spc="15" dirty="0">
                <a:latin typeface="Arial Black"/>
                <a:cs typeface="Arial Black"/>
              </a:rPr>
              <a:t>service.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45970" y="6441744"/>
            <a:ext cx="52463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0000"/>
                </a:solidFill>
                <a:latin typeface="Arial Black"/>
                <a:cs typeface="Arial Black"/>
              </a:rPr>
              <a:t>Opportunities </a:t>
            </a:r>
            <a:r>
              <a:rPr sz="1600" spc="-5" dirty="0">
                <a:solidFill>
                  <a:srgbClr val="FF0000"/>
                </a:solidFill>
                <a:latin typeface="Arial Black"/>
                <a:cs typeface="Arial Black"/>
              </a:rPr>
              <a:t>and threats </a:t>
            </a:r>
            <a:r>
              <a:rPr sz="1600" spc="5" dirty="0">
                <a:solidFill>
                  <a:srgbClr val="FF0000"/>
                </a:solidFill>
                <a:latin typeface="Arial Black"/>
                <a:cs typeface="Arial Black"/>
              </a:rPr>
              <a:t>are </a:t>
            </a:r>
            <a:r>
              <a:rPr sz="1600" dirty="0">
                <a:solidFill>
                  <a:srgbClr val="FF0000"/>
                </a:solidFill>
                <a:latin typeface="Arial Black"/>
                <a:cs typeface="Arial Black"/>
              </a:rPr>
              <a:t>external factors.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42416" y="1203960"/>
            <a:ext cx="7626096" cy="25161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979409" y="2294890"/>
            <a:ext cx="610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o</a:t>
            </a:r>
            <a:r>
              <a:rPr sz="1800" spc="40" dirty="0">
                <a:latin typeface="Arial Black"/>
                <a:cs typeface="Arial Black"/>
              </a:rPr>
              <a:t>f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er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79244" y="2226310"/>
            <a:ext cx="619442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1275" indent="-287020">
              <a:lnSpc>
                <a:spcPct val="125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  <a:tab pos="1449705" algn="l"/>
                <a:tab pos="2199640" algn="l"/>
                <a:tab pos="2988945" algn="l"/>
                <a:tab pos="4147820" algn="l"/>
                <a:tab pos="5641340" algn="l"/>
              </a:tabLst>
            </a:pPr>
            <a:r>
              <a:rPr sz="1800" dirty="0">
                <a:latin typeface="Arial Black"/>
                <a:cs typeface="Arial Black"/>
              </a:rPr>
              <a:t>M</a:t>
            </a:r>
            <a:r>
              <a:rPr sz="1800" spc="-60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ving	into	</a:t>
            </a:r>
            <a:r>
              <a:rPr sz="1800" spc="-5" dirty="0">
                <a:latin typeface="Arial Black"/>
                <a:cs typeface="Arial Black"/>
              </a:rPr>
              <a:t>ne</a:t>
            </a:r>
            <a:r>
              <a:rPr sz="1800" dirty="0">
                <a:latin typeface="Arial Black"/>
                <a:cs typeface="Arial Black"/>
              </a:rPr>
              <a:t>w	ma</a:t>
            </a:r>
            <a:r>
              <a:rPr sz="1800" spc="60" dirty="0">
                <a:latin typeface="Arial Black"/>
                <a:cs typeface="Arial Black"/>
              </a:rPr>
              <a:t>r</a:t>
            </a:r>
            <a:r>
              <a:rPr sz="1800" spc="-65" dirty="0">
                <a:latin typeface="Arial Black"/>
                <a:cs typeface="Arial Black"/>
              </a:rPr>
              <a:t>k</a:t>
            </a:r>
            <a:r>
              <a:rPr sz="1800" dirty="0">
                <a:latin typeface="Arial Black"/>
                <a:cs typeface="Arial Black"/>
              </a:rPr>
              <a:t>et	s</a:t>
            </a:r>
            <a:r>
              <a:rPr sz="1800" spc="50" dirty="0">
                <a:latin typeface="Arial Black"/>
                <a:cs typeface="Arial Black"/>
              </a:rPr>
              <a:t>e</a:t>
            </a:r>
            <a:r>
              <a:rPr sz="1800" spc="-15" dirty="0">
                <a:latin typeface="Arial Black"/>
                <a:cs typeface="Arial Black"/>
              </a:rPr>
              <a:t>g</a:t>
            </a:r>
            <a:r>
              <a:rPr sz="1800" dirty="0">
                <a:latin typeface="Arial Black"/>
                <a:cs typeface="Arial Black"/>
              </a:rPr>
              <a:t>ments	th</a:t>
            </a:r>
            <a:r>
              <a:rPr sz="1800" spc="-3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  </a:t>
            </a:r>
            <a:r>
              <a:rPr sz="1800" spc="-15" dirty="0">
                <a:latin typeface="Arial Black"/>
                <a:cs typeface="Arial Black"/>
              </a:rPr>
              <a:t>improved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profits,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new </a:t>
            </a:r>
            <a:r>
              <a:rPr sz="1800" dirty="0">
                <a:latin typeface="Arial Black"/>
                <a:cs typeface="Arial Black"/>
              </a:rPr>
              <a:t>international</a:t>
            </a:r>
            <a:r>
              <a:rPr sz="1800" spc="-5" dirty="0">
                <a:latin typeface="Arial Black"/>
                <a:cs typeface="Arial Black"/>
              </a:rPr>
              <a:t> market,</a:t>
            </a:r>
            <a:endParaRPr sz="1800">
              <a:latin typeface="Arial Black"/>
              <a:cs typeface="Arial Black"/>
            </a:endParaRPr>
          </a:p>
          <a:p>
            <a:pPr marL="2990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market vacated by an ineffective </a:t>
            </a:r>
            <a:r>
              <a:rPr sz="1800" spc="-15" dirty="0">
                <a:latin typeface="Arial Black"/>
                <a:cs typeface="Arial Black"/>
              </a:rPr>
              <a:t>competitor.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7380" y="810514"/>
            <a:ext cx="6994525" cy="1441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006FC0"/>
                </a:solidFill>
                <a:latin typeface="Arial Black"/>
                <a:cs typeface="Arial Black"/>
              </a:rPr>
              <a:t>SWOT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 analysis:</a:t>
            </a:r>
            <a:endParaRPr sz="1800">
              <a:latin typeface="Arial Black"/>
              <a:cs typeface="Arial Black"/>
            </a:endParaRPr>
          </a:p>
          <a:p>
            <a:pPr marL="507365">
              <a:lnSpc>
                <a:spcPct val="100000"/>
              </a:lnSpc>
              <a:spcBef>
                <a:spcPts val="1425"/>
              </a:spcBef>
            </a:pPr>
            <a:r>
              <a:rPr sz="1800" dirty="0">
                <a:latin typeface="Arial Black"/>
                <a:cs typeface="Arial Black"/>
              </a:rPr>
              <a:t>An </a:t>
            </a:r>
            <a:r>
              <a:rPr sz="1800" spc="5" dirty="0">
                <a:solidFill>
                  <a:srgbClr val="6F2F9F"/>
                </a:solidFill>
                <a:latin typeface="Arial Black"/>
                <a:cs typeface="Arial Black"/>
              </a:rPr>
              <a:t>opportunity </a:t>
            </a:r>
            <a:r>
              <a:rPr sz="1800" dirty="0">
                <a:latin typeface="Arial Black"/>
                <a:cs typeface="Arial Black"/>
              </a:rPr>
              <a:t>could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be:</a:t>
            </a:r>
            <a:endParaRPr sz="1800">
              <a:latin typeface="Arial Black"/>
              <a:cs typeface="Arial Black"/>
            </a:endParaRPr>
          </a:p>
          <a:p>
            <a:pPr marL="1250950" indent="-28765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50950" algn="l"/>
                <a:tab pos="1251585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10" dirty="0">
                <a:latin typeface="Arial Black"/>
                <a:cs typeface="Arial Black"/>
              </a:rPr>
              <a:t>developing </a:t>
            </a:r>
            <a:r>
              <a:rPr sz="1800" spc="-5" dirty="0">
                <a:latin typeface="Arial Black"/>
                <a:cs typeface="Arial Black"/>
              </a:rPr>
              <a:t>market </a:t>
            </a:r>
            <a:r>
              <a:rPr sz="1800" spc="-10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internet,</a:t>
            </a:r>
            <a:endParaRPr sz="1800">
              <a:latin typeface="Arial Black"/>
              <a:cs typeface="Arial Black"/>
            </a:endParaRPr>
          </a:p>
          <a:p>
            <a:pPr marL="1250950" indent="-28765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1250950" algn="l"/>
                <a:tab pos="1251585" algn="l"/>
              </a:tabLst>
            </a:pPr>
            <a:r>
              <a:rPr sz="1800" spc="10" dirty="0">
                <a:latin typeface="Arial Black"/>
                <a:cs typeface="Arial Black"/>
              </a:rPr>
              <a:t>Mergers, </a:t>
            </a:r>
            <a:r>
              <a:rPr sz="1800" dirty="0">
                <a:latin typeface="Arial Black"/>
                <a:cs typeface="Arial Black"/>
              </a:rPr>
              <a:t>joint </a:t>
            </a:r>
            <a:r>
              <a:rPr sz="1800" spc="-5" dirty="0">
                <a:latin typeface="Arial Black"/>
                <a:cs typeface="Arial Black"/>
              </a:rPr>
              <a:t>ventures or </a:t>
            </a:r>
            <a:r>
              <a:rPr sz="1800" spc="5" dirty="0">
                <a:latin typeface="Arial Black"/>
                <a:cs typeface="Arial Black"/>
              </a:rPr>
              <a:t>strategic</a:t>
            </a:r>
            <a:r>
              <a:rPr sz="1800" spc="-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alliances,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39" y="6567931"/>
            <a:ext cx="338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39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280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</a:t>
            </a:r>
            <a:r>
              <a:rPr spc="-25" dirty="0"/>
              <a:t> SWOT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marR="853440" indent="-343535">
              <a:lnSpc>
                <a:spcPct val="122800"/>
              </a:lnSpc>
              <a:spcBef>
                <a:spcPts val="125"/>
              </a:spcBef>
              <a:buAutoNum type="arabicPeriod"/>
              <a:tabLst>
                <a:tab pos="356235" algn="l"/>
              </a:tabLst>
            </a:pPr>
            <a:r>
              <a:rPr b="0" spc="10" dirty="0">
                <a:latin typeface="Arial Black"/>
                <a:cs typeface="Arial Black"/>
              </a:rPr>
              <a:t>The </a:t>
            </a:r>
            <a:r>
              <a:rPr sz="1900" b="0" i="1" spc="-45" dirty="0">
                <a:latin typeface="Arial Black"/>
                <a:cs typeface="Arial Black"/>
              </a:rPr>
              <a:t>internal </a:t>
            </a:r>
            <a:r>
              <a:rPr sz="1900" b="0" i="1" spc="-65" dirty="0">
                <a:latin typeface="Arial Black"/>
                <a:cs typeface="Arial Black"/>
              </a:rPr>
              <a:t>environment </a:t>
            </a:r>
            <a:r>
              <a:rPr spc="-5" dirty="0"/>
              <a:t>e.g. staff </a:t>
            </a:r>
            <a:r>
              <a:rPr dirty="0"/>
              <a:t>(or </a:t>
            </a:r>
            <a:r>
              <a:rPr spc="-5" dirty="0"/>
              <a:t>internal  customers), office </a:t>
            </a:r>
            <a:r>
              <a:rPr spc="-15" dirty="0"/>
              <a:t>technology, </a:t>
            </a:r>
            <a:r>
              <a:rPr spc="-5" dirty="0"/>
              <a:t>wages and finance,</a:t>
            </a:r>
            <a:r>
              <a:rPr spc="110" dirty="0"/>
              <a:t> </a:t>
            </a:r>
            <a:r>
              <a:rPr spc="-5" dirty="0"/>
              <a:t>etc.</a:t>
            </a:r>
            <a:endParaRPr sz="1900">
              <a:latin typeface="Arial Black"/>
              <a:cs typeface="Arial Black"/>
            </a:endParaRP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AutoNum type="arabicPeriod"/>
              <a:tabLst>
                <a:tab pos="356235" algn="l"/>
              </a:tabLst>
            </a:pPr>
            <a:r>
              <a:rPr b="0" spc="10" dirty="0">
                <a:latin typeface="Arial Black"/>
                <a:cs typeface="Arial Black"/>
              </a:rPr>
              <a:t>The </a:t>
            </a:r>
            <a:r>
              <a:rPr sz="1900" b="0" i="1" spc="-65" dirty="0">
                <a:latin typeface="Arial Black"/>
                <a:cs typeface="Arial Black"/>
              </a:rPr>
              <a:t>micro-environment </a:t>
            </a:r>
            <a:r>
              <a:rPr spc="-5" dirty="0"/>
              <a:t>e.g. </a:t>
            </a:r>
            <a:r>
              <a:rPr dirty="0"/>
              <a:t>our </a:t>
            </a:r>
            <a:r>
              <a:rPr spc="-5" dirty="0"/>
              <a:t>external</a:t>
            </a:r>
            <a:r>
              <a:rPr spc="70" dirty="0"/>
              <a:t> </a:t>
            </a:r>
            <a:r>
              <a:rPr spc="-5" dirty="0"/>
              <a:t>customers,</a:t>
            </a:r>
            <a:endParaRPr sz="1900">
              <a:latin typeface="Arial Black"/>
              <a:cs typeface="Arial Black"/>
            </a:endParaRPr>
          </a:p>
          <a:p>
            <a:pPr marL="355600">
              <a:lnSpc>
                <a:spcPct val="100000"/>
              </a:lnSpc>
              <a:spcBef>
                <a:spcPts val="520"/>
              </a:spcBef>
            </a:pPr>
            <a:r>
              <a:rPr spc="-5" dirty="0"/>
              <a:t>agents and distributors, suppliers, our competitors,</a:t>
            </a:r>
            <a:r>
              <a:rPr spc="110" dirty="0"/>
              <a:t> </a:t>
            </a:r>
            <a:r>
              <a:rPr spc="-5" dirty="0"/>
              <a:t>etc.</a:t>
            </a:r>
          </a:p>
          <a:p>
            <a:pPr marL="355600" marR="5080" indent="-343535">
              <a:lnSpc>
                <a:spcPts val="2700"/>
              </a:lnSpc>
              <a:spcBef>
                <a:spcPts val="180"/>
              </a:spcBef>
              <a:buAutoNum type="arabicPeriod" startAt="3"/>
              <a:tabLst>
                <a:tab pos="356235" algn="l"/>
              </a:tabLst>
            </a:pPr>
            <a:r>
              <a:rPr b="0" spc="10" dirty="0">
                <a:latin typeface="Arial Black"/>
                <a:cs typeface="Arial Black"/>
              </a:rPr>
              <a:t>The </a:t>
            </a:r>
            <a:r>
              <a:rPr sz="1900" b="0" i="1" spc="-65" dirty="0">
                <a:latin typeface="Arial Black"/>
                <a:cs typeface="Arial Black"/>
              </a:rPr>
              <a:t>macro-environment </a:t>
            </a:r>
            <a:r>
              <a:rPr spc="-5" dirty="0"/>
              <a:t>e.g. </a:t>
            </a:r>
            <a:r>
              <a:rPr spc="-5" dirty="0">
                <a:solidFill>
                  <a:srgbClr val="FF0000"/>
                </a:solidFill>
              </a:rPr>
              <a:t>P</a:t>
            </a:r>
            <a:r>
              <a:rPr spc="-5" dirty="0"/>
              <a:t>olitical (and </a:t>
            </a:r>
            <a:r>
              <a:rPr spc="-10" dirty="0"/>
              <a:t>legal) </a:t>
            </a:r>
            <a:r>
              <a:rPr spc="-5" dirty="0"/>
              <a:t>forces, </a:t>
            </a:r>
            <a:r>
              <a:rPr spc="-5" dirty="0">
                <a:solidFill>
                  <a:srgbClr val="FF0000"/>
                </a:solidFill>
              </a:rPr>
              <a:t> E</a:t>
            </a:r>
            <a:r>
              <a:rPr spc="-5" dirty="0"/>
              <a:t>conomic forces, </a:t>
            </a:r>
            <a:r>
              <a:rPr spc="-5" dirty="0">
                <a:solidFill>
                  <a:srgbClr val="FF0000"/>
                </a:solidFill>
              </a:rPr>
              <a:t>S</a:t>
            </a:r>
            <a:r>
              <a:rPr spc="-5" dirty="0"/>
              <a:t>ocio-cultural forces, and </a:t>
            </a:r>
            <a:r>
              <a:rPr spc="-15" dirty="0">
                <a:solidFill>
                  <a:srgbClr val="FF0000"/>
                </a:solidFill>
              </a:rPr>
              <a:t>T</a:t>
            </a:r>
            <a:r>
              <a:rPr spc="-15" dirty="0"/>
              <a:t>echnological</a:t>
            </a:r>
            <a:r>
              <a:rPr spc="190" dirty="0"/>
              <a:t> </a:t>
            </a:r>
            <a:r>
              <a:rPr spc="-5" dirty="0"/>
              <a:t>forces.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29405" y="4019169"/>
            <a:ext cx="4330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These are </a:t>
            </a:r>
            <a:r>
              <a:rPr sz="1800" spc="-10" dirty="0">
                <a:solidFill>
                  <a:srgbClr val="FF0000"/>
                </a:solidFill>
                <a:latin typeface="Arial Black"/>
                <a:cs typeface="Arial Black"/>
              </a:rPr>
              <a:t>known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as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PEST</a:t>
            </a:r>
            <a:r>
              <a:rPr sz="1800" spc="-6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factors.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380" y="810514"/>
            <a:ext cx="7848600" cy="76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PEST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analysis:</a:t>
            </a:r>
            <a:endParaRPr sz="1800">
              <a:latin typeface="Arial Black"/>
              <a:cs typeface="Arial Black"/>
            </a:endParaRPr>
          </a:p>
          <a:p>
            <a:pPr marL="2033905">
              <a:lnSpc>
                <a:spcPct val="100000"/>
              </a:lnSpc>
              <a:spcBef>
                <a:spcPts val="1500"/>
              </a:spcBef>
            </a:pPr>
            <a:r>
              <a:rPr sz="1800" spc="10" dirty="0">
                <a:latin typeface="Arial Black"/>
                <a:cs typeface="Arial Black"/>
              </a:rPr>
              <a:t>Org's </a:t>
            </a:r>
            <a:r>
              <a:rPr sz="1800" dirty="0">
                <a:latin typeface="Arial Black"/>
                <a:cs typeface="Arial Black"/>
              </a:rPr>
              <a:t>marketing </a:t>
            </a:r>
            <a:r>
              <a:rPr sz="1800" spc="-5" dirty="0">
                <a:latin typeface="Arial Black"/>
                <a:cs typeface="Arial Black"/>
              </a:rPr>
              <a:t>environment </a:t>
            </a:r>
            <a:r>
              <a:rPr sz="1800" dirty="0">
                <a:latin typeface="Arial Black"/>
                <a:cs typeface="Arial Black"/>
              </a:rPr>
              <a:t>is made up</a:t>
            </a:r>
            <a:r>
              <a:rPr sz="1800" spc="-6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from: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9495" y="1292352"/>
            <a:ext cx="746760" cy="2441575"/>
            <a:chOff x="539495" y="1292352"/>
            <a:chExt cx="746760" cy="2441575"/>
          </a:xfrm>
        </p:grpSpPr>
        <p:sp>
          <p:nvSpPr>
            <p:cNvPr id="8" name="object 8"/>
            <p:cNvSpPr/>
            <p:nvPr/>
          </p:nvSpPr>
          <p:spPr>
            <a:xfrm>
              <a:off x="548639" y="1298448"/>
              <a:ext cx="731519" cy="7315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8639" y="1298448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19" h="731519">
                  <a:moveTo>
                    <a:pt x="0" y="365760"/>
                  </a:moveTo>
                  <a:lnTo>
                    <a:pt x="2849" y="319869"/>
                  </a:lnTo>
                  <a:lnTo>
                    <a:pt x="11170" y="275682"/>
                  </a:lnTo>
                  <a:lnTo>
                    <a:pt x="24619" y="233542"/>
                  </a:lnTo>
                  <a:lnTo>
                    <a:pt x="42854" y="193790"/>
                  </a:lnTo>
                  <a:lnTo>
                    <a:pt x="65531" y="156770"/>
                  </a:lnTo>
                  <a:lnTo>
                    <a:pt x="92308" y="122822"/>
                  </a:lnTo>
                  <a:lnTo>
                    <a:pt x="122843" y="92291"/>
                  </a:lnTo>
                  <a:lnTo>
                    <a:pt x="156792" y="65517"/>
                  </a:lnTo>
                  <a:lnTo>
                    <a:pt x="193813" y="42844"/>
                  </a:lnTo>
                  <a:lnTo>
                    <a:pt x="233563" y="24613"/>
                  </a:lnTo>
                  <a:lnTo>
                    <a:pt x="275699" y="11167"/>
                  </a:lnTo>
                  <a:lnTo>
                    <a:pt x="319879" y="2848"/>
                  </a:lnTo>
                  <a:lnTo>
                    <a:pt x="365759" y="0"/>
                  </a:lnTo>
                  <a:lnTo>
                    <a:pt x="411640" y="2848"/>
                  </a:lnTo>
                  <a:lnTo>
                    <a:pt x="455820" y="11167"/>
                  </a:lnTo>
                  <a:lnTo>
                    <a:pt x="497956" y="24613"/>
                  </a:lnTo>
                  <a:lnTo>
                    <a:pt x="537706" y="42844"/>
                  </a:lnTo>
                  <a:lnTo>
                    <a:pt x="574727" y="65517"/>
                  </a:lnTo>
                  <a:lnTo>
                    <a:pt x="608676" y="92291"/>
                  </a:lnTo>
                  <a:lnTo>
                    <a:pt x="639211" y="122822"/>
                  </a:lnTo>
                  <a:lnTo>
                    <a:pt x="665988" y="156770"/>
                  </a:lnTo>
                  <a:lnTo>
                    <a:pt x="688665" y="193790"/>
                  </a:lnTo>
                  <a:lnTo>
                    <a:pt x="706900" y="233542"/>
                  </a:lnTo>
                  <a:lnTo>
                    <a:pt x="720349" y="275682"/>
                  </a:lnTo>
                  <a:lnTo>
                    <a:pt x="728670" y="319869"/>
                  </a:lnTo>
                  <a:lnTo>
                    <a:pt x="731519" y="365760"/>
                  </a:lnTo>
                  <a:lnTo>
                    <a:pt x="728670" y="411650"/>
                  </a:lnTo>
                  <a:lnTo>
                    <a:pt x="720349" y="455837"/>
                  </a:lnTo>
                  <a:lnTo>
                    <a:pt x="706900" y="497977"/>
                  </a:lnTo>
                  <a:lnTo>
                    <a:pt x="688665" y="537729"/>
                  </a:lnTo>
                  <a:lnTo>
                    <a:pt x="665988" y="574749"/>
                  </a:lnTo>
                  <a:lnTo>
                    <a:pt x="639211" y="608697"/>
                  </a:lnTo>
                  <a:lnTo>
                    <a:pt x="608676" y="639228"/>
                  </a:lnTo>
                  <a:lnTo>
                    <a:pt x="574727" y="666002"/>
                  </a:lnTo>
                  <a:lnTo>
                    <a:pt x="537706" y="688675"/>
                  </a:lnTo>
                  <a:lnTo>
                    <a:pt x="497956" y="706906"/>
                  </a:lnTo>
                  <a:lnTo>
                    <a:pt x="455820" y="720352"/>
                  </a:lnTo>
                  <a:lnTo>
                    <a:pt x="411640" y="728671"/>
                  </a:lnTo>
                  <a:lnTo>
                    <a:pt x="365759" y="731519"/>
                  </a:lnTo>
                  <a:lnTo>
                    <a:pt x="319879" y="728671"/>
                  </a:lnTo>
                  <a:lnTo>
                    <a:pt x="275699" y="720352"/>
                  </a:lnTo>
                  <a:lnTo>
                    <a:pt x="233563" y="706906"/>
                  </a:lnTo>
                  <a:lnTo>
                    <a:pt x="193813" y="688675"/>
                  </a:lnTo>
                  <a:lnTo>
                    <a:pt x="156792" y="666002"/>
                  </a:lnTo>
                  <a:lnTo>
                    <a:pt x="122843" y="639228"/>
                  </a:lnTo>
                  <a:lnTo>
                    <a:pt x="92308" y="608697"/>
                  </a:lnTo>
                  <a:lnTo>
                    <a:pt x="65531" y="574749"/>
                  </a:lnTo>
                  <a:lnTo>
                    <a:pt x="42854" y="537729"/>
                  </a:lnTo>
                  <a:lnTo>
                    <a:pt x="24619" y="497977"/>
                  </a:lnTo>
                  <a:lnTo>
                    <a:pt x="11170" y="455837"/>
                  </a:lnTo>
                  <a:lnTo>
                    <a:pt x="2849" y="411650"/>
                  </a:lnTo>
                  <a:lnTo>
                    <a:pt x="0" y="36576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5591" y="1860804"/>
              <a:ext cx="731520" cy="7315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5591" y="1860804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19" h="731519">
                  <a:moveTo>
                    <a:pt x="0" y="365760"/>
                  </a:moveTo>
                  <a:lnTo>
                    <a:pt x="2849" y="319869"/>
                  </a:lnTo>
                  <a:lnTo>
                    <a:pt x="11170" y="275682"/>
                  </a:lnTo>
                  <a:lnTo>
                    <a:pt x="24619" y="233542"/>
                  </a:lnTo>
                  <a:lnTo>
                    <a:pt x="42854" y="193790"/>
                  </a:lnTo>
                  <a:lnTo>
                    <a:pt x="65531" y="156770"/>
                  </a:lnTo>
                  <a:lnTo>
                    <a:pt x="92308" y="122822"/>
                  </a:lnTo>
                  <a:lnTo>
                    <a:pt x="122843" y="92291"/>
                  </a:lnTo>
                  <a:lnTo>
                    <a:pt x="156792" y="65517"/>
                  </a:lnTo>
                  <a:lnTo>
                    <a:pt x="193813" y="42844"/>
                  </a:lnTo>
                  <a:lnTo>
                    <a:pt x="233563" y="24613"/>
                  </a:lnTo>
                  <a:lnTo>
                    <a:pt x="275699" y="11167"/>
                  </a:lnTo>
                  <a:lnTo>
                    <a:pt x="319879" y="2848"/>
                  </a:lnTo>
                  <a:lnTo>
                    <a:pt x="365760" y="0"/>
                  </a:lnTo>
                  <a:lnTo>
                    <a:pt x="411640" y="2848"/>
                  </a:lnTo>
                  <a:lnTo>
                    <a:pt x="455820" y="11167"/>
                  </a:lnTo>
                  <a:lnTo>
                    <a:pt x="497956" y="24613"/>
                  </a:lnTo>
                  <a:lnTo>
                    <a:pt x="537706" y="42844"/>
                  </a:lnTo>
                  <a:lnTo>
                    <a:pt x="574727" y="65517"/>
                  </a:lnTo>
                  <a:lnTo>
                    <a:pt x="608676" y="92291"/>
                  </a:lnTo>
                  <a:lnTo>
                    <a:pt x="639211" y="122822"/>
                  </a:lnTo>
                  <a:lnTo>
                    <a:pt x="665988" y="156770"/>
                  </a:lnTo>
                  <a:lnTo>
                    <a:pt x="688665" y="193790"/>
                  </a:lnTo>
                  <a:lnTo>
                    <a:pt x="706900" y="233542"/>
                  </a:lnTo>
                  <a:lnTo>
                    <a:pt x="720349" y="275682"/>
                  </a:lnTo>
                  <a:lnTo>
                    <a:pt x="728670" y="319869"/>
                  </a:lnTo>
                  <a:lnTo>
                    <a:pt x="731520" y="365760"/>
                  </a:lnTo>
                  <a:lnTo>
                    <a:pt x="728670" y="411650"/>
                  </a:lnTo>
                  <a:lnTo>
                    <a:pt x="720349" y="455837"/>
                  </a:lnTo>
                  <a:lnTo>
                    <a:pt x="706900" y="497977"/>
                  </a:lnTo>
                  <a:lnTo>
                    <a:pt x="688665" y="537729"/>
                  </a:lnTo>
                  <a:lnTo>
                    <a:pt x="665988" y="574749"/>
                  </a:lnTo>
                  <a:lnTo>
                    <a:pt x="639211" y="608697"/>
                  </a:lnTo>
                  <a:lnTo>
                    <a:pt x="608676" y="639228"/>
                  </a:lnTo>
                  <a:lnTo>
                    <a:pt x="574727" y="666002"/>
                  </a:lnTo>
                  <a:lnTo>
                    <a:pt x="537706" y="688675"/>
                  </a:lnTo>
                  <a:lnTo>
                    <a:pt x="497956" y="706906"/>
                  </a:lnTo>
                  <a:lnTo>
                    <a:pt x="455820" y="720352"/>
                  </a:lnTo>
                  <a:lnTo>
                    <a:pt x="411640" y="728671"/>
                  </a:lnTo>
                  <a:lnTo>
                    <a:pt x="365760" y="731520"/>
                  </a:lnTo>
                  <a:lnTo>
                    <a:pt x="319879" y="728671"/>
                  </a:lnTo>
                  <a:lnTo>
                    <a:pt x="275699" y="720352"/>
                  </a:lnTo>
                  <a:lnTo>
                    <a:pt x="233563" y="706906"/>
                  </a:lnTo>
                  <a:lnTo>
                    <a:pt x="193813" y="688675"/>
                  </a:lnTo>
                  <a:lnTo>
                    <a:pt x="156792" y="666002"/>
                  </a:lnTo>
                  <a:lnTo>
                    <a:pt x="122843" y="639228"/>
                  </a:lnTo>
                  <a:lnTo>
                    <a:pt x="92308" y="608697"/>
                  </a:lnTo>
                  <a:lnTo>
                    <a:pt x="65531" y="574749"/>
                  </a:lnTo>
                  <a:lnTo>
                    <a:pt x="42854" y="537729"/>
                  </a:lnTo>
                  <a:lnTo>
                    <a:pt x="24619" y="497977"/>
                  </a:lnTo>
                  <a:lnTo>
                    <a:pt x="11170" y="455837"/>
                  </a:lnTo>
                  <a:lnTo>
                    <a:pt x="2849" y="411650"/>
                  </a:lnTo>
                  <a:lnTo>
                    <a:pt x="0" y="36576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5591" y="2423160"/>
              <a:ext cx="731520" cy="7315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5591" y="2423160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19" h="731519">
                  <a:moveTo>
                    <a:pt x="0" y="365760"/>
                  </a:moveTo>
                  <a:lnTo>
                    <a:pt x="2849" y="319869"/>
                  </a:lnTo>
                  <a:lnTo>
                    <a:pt x="11170" y="275682"/>
                  </a:lnTo>
                  <a:lnTo>
                    <a:pt x="24619" y="233542"/>
                  </a:lnTo>
                  <a:lnTo>
                    <a:pt x="42854" y="193790"/>
                  </a:lnTo>
                  <a:lnTo>
                    <a:pt x="65531" y="156770"/>
                  </a:lnTo>
                  <a:lnTo>
                    <a:pt x="92308" y="122822"/>
                  </a:lnTo>
                  <a:lnTo>
                    <a:pt x="122843" y="92291"/>
                  </a:lnTo>
                  <a:lnTo>
                    <a:pt x="156792" y="65517"/>
                  </a:lnTo>
                  <a:lnTo>
                    <a:pt x="193813" y="42844"/>
                  </a:lnTo>
                  <a:lnTo>
                    <a:pt x="233563" y="24613"/>
                  </a:lnTo>
                  <a:lnTo>
                    <a:pt x="275699" y="11167"/>
                  </a:lnTo>
                  <a:lnTo>
                    <a:pt x="319879" y="2848"/>
                  </a:lnTo>
                  <a:lnTo>
                    <a:pt x="365760" y="0"/>
                  </a:lnTo>
                  <a:lnTo>
                    <a:pt x="411640" y="2848"/>
                  </a:lnTo>
                  <a:lnTo>
                    <a:pt x="455820" y="11167"/>
                  </a:lnTo>
                  <a:lnTo>
                    <a:pt x="497956" y="24613"/>
                  </a:lnTo>
                  <a:lnTo>
                    <a:pt x="537706" y="42844"/>
                  </a:lnTo>
                  <a:lnTo>
                    <a:pt x="574727" y="65517"/>
                  </a:lnTo>
                  <a:lnTo>
                    <a:pt x="608676" y="92291"/>
                  </a:lnTo>
                  <a:lnTo>
                    <a:pt x="639211" y="122822"/>
                  </a:lnTo>
                  <a:lnTo>
                    <a:pt x="665988" y="156770"/>
                  </a:lnTo>
                  <a:lnTo>
                    <a:pt x="688665" y="193790"/>
                  </a:lnTo>
                  <a:lnTo>
                    <a:pt x="706900" y="233542"/>
                  </a:lnTo>
                  <a:lnTo>
                    <a:pt x="720349" y="275682"/>
                  </a:lnTo>
                  <a:lnTo>
                    <a:pt x="728670" y="319869"/>
                  </a:lnTo>
                  <a:lnTo>
                    <a:pt x="731520" y="365760"/>
                  </a:lnTo>
                  <a:lnTo>
                    <a:pt x="728670" y="411650"/>
                  </a:lnTo>
                  <a:lnTo>
                    <a:pt x="720349" y="455837"/>
                  </a:lnTo>
                  <a:lnTo>
                    <a:pt x="706900" y="497977"/>
                  </a:lnTo>
                  <a:lnTo>
                    <a:pt x="688665" y="537729"/>
                  </a:lnTo>
                  <a:lnTo>
                    <a:pt x="665988" y="574749"/>
                  </a:lnTo>
                  <a:lnTo>
                    <a:pt x="639211" y="608697"/>
                  </a:lnTo>
                  <a:lnTo>
                    <a:pt x="608676" y="639228"/>
                  </a:lnTo>
                  <a:lnTo>
                    <a:pt x="574727" y="666002"/>
                  </a:lnTo>
                  <a:lnTo>
                    <a:pt x="537706" y="688675"/>
                  </a:lnTo>
                  <a:lnTo>
                    <a:pt x="497956" y="706906"/>
                  </a:lnTo>
                  <a:lnTo>
                    <a:pt x="455820" y="720352"/>
                  </a:lnTo>
                  <a:lnTo>
                    <a:pt x="411640" y="728671"/>
                  </a:lnTo>
                  <a:lnTo>
                    <a:pt x="365760" y="731519"/>
                  </a:lnTo>
                  <a:lnTo>
                    <a:pt x="319879" y="728671"/>
                  </a:lnTo>
                  <a:lnTo>
                    <a:pt x="275699" y="720352"/>
                  </a:lnTo>
                  <a:lnTo>
                    <a:pt x="233563" y="706906"/>
                  </a:lnTo>
                  <a:lnTo>
                    <a:pt x="193813" y="688675"/>
                  </a:lnTo>
                  <a:lnTo>
                    <a:pt x="156792" y="666002"/>
                  </a:lnTo>
                  <a:lnTo>
                    <a:pt x="122843" y="639228"/>
                  </a:lnTo>
                  <a:lnTo>
                    <a:pt x="92308" y="608697"/>
                  </a:lnTo>
                  <a:lnTo>
                    <a:pt x="65531" y="574749"/>
                  </a:lnTo>
                  <a:lnTo>
                    <a:pt x="42854" y="537729"/>
                  </a:lnTo>
                  <a:lnTo>
                    <a:pt x="24619" y="497977"/>
                  </a:lnTo>
                  <a:lnTo>
                    <a:pt x="11170" y="455837"/>
                  </a:lnTo>
                  <a:lnTo>
                    <a:pt x="2849" y="411650"/>
                  </a:lnTo>
                  <a:lnTo>
                    <a:pt x="0" y="365760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5591" y="2996184"/>
              <a:ext cx="731520" cy="7315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5591" y="2996184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19" h="731520">
                  <a:moveTo>
                    <a:pt x="0" y="365760"/>
                  </a:moveTo>
                  <a:lnTo>
                    <a:pt x="2849" y="319869"/>
                  </a:lnTo>
                  <a:lnTo>
                    <a:pt x="11170" y="275682"/>
                  </a:lnTo>
                  <a:lnTo>
                    <a:pt x="24619" y="233542"/>
                  </a:lnTo>
                  <a:lnTo>
                    <a:pt x="42854" y="193790"/>
                  </a:lnTo>
                  <a:lnTo>
                    <a:pt x="65531" y="156770"/>
                  </a:lnTo>
                  <a:lnTo>
                    <a:pt x="92308" y="122822"/>
                  </a:lnTo>
                  <a:lnTo>
                    <a:pt x="122843" y="92291"/>
                  </a:lnTo>
                  <a:lnTo>
                    <a:pt x="156792" y="65517"/>
                  </a:lnTo>
                  <a:lnTo>
                    <a:pt x="193813" y="42844"/>
                  </a:lnTo>
                  <a:lnTo>
                    <a:pt x="233563" y="24613"/>
                  </a:lnTo>
                  <a:lnTo>
                    <a:pt x="275699" y="11167"/>
                  </a:lnTo>
                  <a:lnTo>
                    <a:pt x="319879" y="2848"/>
                  </a:lnTo>
                  <a:lnTo>
                    <a:pt x="365760" y="0"/>
                  </a:lnTo>
                  <a:lnTo>
                    <a:pt x="411640" y="2848"/>
                  </a:lnTo>
                  <a:lnTo>
                    <a:pt x="455820" y="11167"/>
                  </a:lnTo>
                  <a:lnTo>
                    <a:pt x="497956" y="24613"/>
                  </a:lnTo>
                  <a:lnTo>
                    <a:pt x="537706" y="42844"/>
                  </a:lnTo>
                  <a:lnTo>
                    <a:pt x="574727" y="65517"/>
                  </a:lnTo>
                  <a:lnTo>
                    <a:pt x="608676" y="92291"/>
                  </a:lnTo>
                  <a:lnTo>
                    <a:pt x="639211" y="122822"/>
                  </a:lnTo>
                  <a:lnTo>
                    <a:pt x="665988" y="156770"/>
                  </a:lnTo>
                  <a:lnTo>
                    <a:pt x="688665" y="193790"/>
                  </a:lnTo>
                  <a:lnTo>
                    <a:pt x="706900" y="233542"/>
                  </a:lnTo>
                  <a:lnTo>
                    <a:pt x="720349" y="275682"/>
                  </a:lnTo>
                  <a:lnTo>
                    <a:pt x="728670" y="319869"/>
                  </a:lnTo>
                  <a:lnTo>
                    <a:pt x="731520" y="365760"/>
                  </a:lnTo>
                  <a:lnTo>
                    <a:pt x="728670" y="411650"/>
                  </a:lnTo>
                  <a:lnTo>
                    <a:pt x="720349" y="455837"/>
                  </a:lnTo>
                  <a:lnTo>
                    <a:pt x="706900" y="497977"/>
                  </a:lnTo>
                  <a:lnTo>
                    <a:pt x="688665" y="537729"/>
                  </a:lnTo>
                  <a:lnTo>
                    <a:pt x="665988" y="574749"/>
                  </a:lnTo>
                  <a:lnTo>
                    <a:pt x="639211" y="608697"/>
                  </a:lnTo>
                  <a:lnTo>
                    <a:pt x="608676" y="639228"/>
                  </a:lnTo>
                  <a:lnTo>
                    <a:pt x="574727" y="666002"/>
                  </a:lnTo>
                  <a:lnTo>
                    <a:pt x="537706" y="688675"/>
                  </a:lnTo>
                  <a:lnTo>
                    <a:pt x="497956" y="706906"/>
                  </a:lnTo>
                  <a:lnTo>
                    <a:pt x="455820" y="720352"/>
                  </a:lnTo>
                  <a:lnTo>
                    <a:pt x="411640" y="728671"/>
                  </a:lnTo>
                  <a:lnTo>
                    <a:pt x="365760" y="731519"/>
                  </a:lnTo>
                  <a:lnTo>
                    <a:pt x="319879" y="728671"/>
                  </a:lnTo>
                  <a:lnTo>
                    <a:pt x="275699" y="720352"/>
                  </a:lnTo>
                  <a:lnTo>
                    <a:pt x="233563" y="706906"/>
                  </a:lnTo>
                  <a:lnTo>
                    <a:pt x="193813" y="688675"/>
                  </a:lnTo>
                  <a:lnTo>
                    <a:pt x="156792" y="666002"/>
                  </a:lnTo>
                  <a:lnTo>
                    <a:pt x="122843" y="639228"/>
                  </a:lnTo>
                  <a:lnTo>
                    <a:pt x="92308" y="608697"/>
                  </a:lnTo>
                  <a:lnTo>
                    <a:pt x="65531" y="574749"/>
                  </a:lnTo>
                  <a:lnTo>
                    <a:pt x="42854" y="537729"/>
                  </a:lnTo>
                  <a:lnTo>
                    <a:pt x="24619" y="497977"/>
                  </a:lnTo>
                  <a:lnTo>
                    <a:pt x="11170" y="455837"/>
                  </a:lnTo>
                  <a:lnTo>
                    <a:pt x="2849" y="411650"/>
                  </a:lnTo>
                  <a:lnTo>
                    <a:pt x="0" y="36576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33119" y="1288796"/>
            <a:ext cx="145351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P</a:t>
            </a:r>
            <a:r>
              <a:rPr sz="2000" b="1" spc="-5" dirty="0">
                <a:latin typeface="Liberation Sans Narrow"/>
                <a:cs typeface="Liberation Sans Narrow"/>
              </a:rPr>
              <a:t>olitical  </a:t>
            </a:r>
            <a:r>
              <a:rPr sz="24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E</a:t>
            </a:r>
            <a:r>
              <a:rPr sz="2000" b="1" spc="-5" dirty="0">
                <a:latin typeface="Liberation Sans Narrow"/>
                <a:cs typeface="Liberation Sans Narrow"/>
              </a:rPr>
              <a:t>conomic  </a:t>
            </a:r>
            <a:r>
              <a:rPr sz="24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S</a:t>
            </a:r>
            <a:r>
              <a:rPr sz="2000" b="1" spc="-5" dirty="0">
                <a:latin typeface="Liberation Sans Narrow"/>
                <a:cs typeface="Liberation Sans Narrow"/>
              </a:rPr>
              <a:t>ocio-cultural  </a:t>
            </a:r>
            <a:r>
              <a:rPr sz="2400"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T</a:t>
            </a:r>
            <a:r>
              <a:rPr sz="2000" b="1" spc="-5" dirty="0">
                <a:latin typeface="Liberation Sans Narrow"/>
                <a:cs typeface="Liberation Sans Narrow"/>
              </a:rPr>
              <a:t>echn</a:t>
            </a:r>
            <a:r>
              <a:rPr sz="2000" b="1" spc="5" dirty="0">
                <a:latin typeface="Liberation Sans Narrow"/>
                <a:cs typeface="Liberation Sans Narrow"/>
              </a:rPr>
              <a:t>o</a:t>
            </a:r>
            <a:r>
              <a:rPr sz="2000" b="1" spc="-5" dirty="0">
                <a:latin typeface="Liberation Sans Narrow"/>
                <a:cs typeface="Liberation Sans Narrow"/>
              </a:rPr>
              <a:t>logi</a:t>
            </a:r>
            <a:r>
              <a:rPr sz="2000" b="1" spc="-10" dirty="0">
                <a:latin typeface="Liberation Sans Narrow"/>
                <a:cs typeface="Liberation Sans Narrow"/>
              </a:rPr>
              <a:t>c</a:t>
            </a:r>
            <a:r>
              <a:rPr sz="2000" b="1" spc="-5" dirty="0">
                <a:latin typeface="Liberation Sans Narrow"/>
                <a:cs typeface="Liberation Sans Narrow"/>
              </a:rPr>
              <a:t>al</a:t>
            </a:r>
            <a:endParaRPr sz="2000">
              <a:latin typeface="Liberation Sans Narrow"/>
              <a:cs typeface="Liberation Sans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1006" y="4384016"/>
            <a:ext cx="5279390" cy="815975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1800" spc="15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economic factor holds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10" dirty="0">
                <a:latin typeface="Arial Black"/>
                <a:cs typeface="Arial Black"/>
              </a:rPr>
              <a:t> followings-</a:t>
            </a:r>
            <a:endParaRPr sz="1800">
              <a:latin typeface="Arial Black"/>
              <a:cs typeface="Arial Black"/>
            </a:endParaRPr>
          </a:p>
          <a:p>
            <a:pPr marL="812165" indent="-343535">
              <a:lnSpc>
                <a:spcPct val="100000"/>
              </a:lnSpc>
              <a:spcBef>
                <a:spcPts val="950"/>
              </a:spcBef>
              <a:buFont typeface="Wingdings"/>
              <a:buChar char=""/>
              <a:tabLst>
                <a:tab pos="812165" algn="l"/>
                <a:tab pos="812800" algn="l"/>
              </a:tabLst>
            </a:pPr>
            <a:r>
              <a:rPr sz="1800" dirty="0">
                <a:latin typeface="Arial Black"/>
                <a:cs typeface="Arial Black"/>
              </a:rPr>
              <a:t>Interest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rates,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48180" y="5174335"/>
            <a:ext cx="7139305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8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20" dirty="0">
                <a:latin typeface="Arial Black"/>
                <a:cs typeface="Arial Black"/>
              </a:rPr>
              <a:t>level </a:t>
            </a:r>
            <a:r>
              <a:rPr sz="1800" dirty="0">
                <a:latin typeface="Arial Black"/>
                <a:cs typeface="Arial Black"/>
              </a:rPr>
              <a:t>of </a:t>
            </a:r>
            <a:r>
              <a:rPr sz="1800" spc="-5" dirty="0">
                <a:latin typeface="Arial Black"/>
                <a:cs typeface="Arial Black"/>
              </a:rPr>
              <a:t>inflation employment </a:t>
            </a:r>
            <a:r>
              <a:rPr sz="1800" spc="-20" dirty="0">
                <a:latin typeface="Arial Black"/>
                <a:cs typeface="Arial Black"/>
              </a:rPr>
              <a:t>level </a:t>
            </a:r>
            <a:r>
              <a:rPr sz="1800" dirty="0">
                <a:latin typeface="Arial Black"/>
                <a:cs typeface="Arial Black"/>
              </a:rPr>
              <a:t>per</a:t>
            </a:r>
            <a:r>
              <a:rPr sz="1800" spc="10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capita,</a:t>
            </a:r>
            <a:endParaRPr sz="1800">
              <a:latin typeface="Arial Black"/>
              <a:cs typeface="Arial Black"/>
            </a:endParaRPr>
          </a:p>
          <a:p>
            <a:pPr marL="355600" marR="5080" indent="-342900">
              <a:lnSpc>
                <a:spcPts val="3240"/>
              </a:lnSpc>
              <a:spcBef>
                <a:spcPts val="28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5" dirty="0">
                <a:latin typeface="Arial Black"/>
                <a:cs typeface="Arial Black"/>
              </a:rPr>
              <a:t>Long-term </a:t>
            </a:r>
            <a:r>
              <a:rPr sz="1800" dirty="0">
                <a:latin typeface="Arial Black"/>
                <a:cs typeface="Arial Black"/>
              </a:rPr>
              <a:t>prospects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the economy </a:t>
            </a:r>
            <a:r>
              <a:rPr sz="1800" spc="5" dirty="0">
                <a:latin typeface="Arial Black"/>
                <a:cs typeface="Arial Black"/>
              </a:rPr>
              <a:t>Gross</a:t>
            </a:r>
            <a:r>
              <a:rPr sz="1800" spc="-6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Domestic  Product </a:t>
            </a:r>
            <a:r>
              <a:rPr sz="1800" spc="-5" dirty="0">
                <a:latin typeface="Arial Black"/>
                <a:cs typeface="Arial Black"/>
              </a:rPr>
              <a:t>(GDP) </a:t>
            </a:r>
            <a:r>
              <a:rPr sz="1800" dirty="0">
                <a:latin typeface="Arial Black"/>
                <a:cs typeface="Arial Black"/>
              </a:rPr>
              <a:t>per capita, and so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on.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366255" y="4436642"/>
            <a:ext cx="2235200" cy="774065"/>
            <a:chOff x="6366255" y="4436642"/>
            <a:chExt cx="2235200" cy="774065"/>
          </a:xfrm>
        </p:grpSpPr>
        <p:sp>
          <p:nvSpPr>
            <p:cNvPr id="20" name="object 20"/>
            <p:cNvSpPr/>
            <p:nvPr/>
          </p:nvSpPr>
          <p:spPr>
            <a:xfrm>
              <a:off x="6372351" y="4442738"/>
              <a:ext cx="2223135" cy="762000"/>
            </a:xfrm>
            <a:custGeom>
              <a:avLst/>
              <a:gdLst/>
              <a:ahLst/>
              <a:cxnLst/>
              <a:rect l="l" t="t" r="r" b="b"/>
              <a:pathLst>
                <a:path w="2223134" h="762000">
                  <a:moveTo>
                    <a:pt x="1719515" y="0"/>
                  </a:moveTo>
                  <a:lnTo>
                    <a:pt x="1669521" y="3807"/>
                  </a:lnTo>
                  <a:lnTo>
                    <a:pt x="1620694" y="11640"/>
                  </a:lnTo>
                  <a:lnTo>
                    <a:pt x="1573398" y="23340"/>
                  </a:lnTo>
                  <a:lnTo>
                    <a:pt x="1527999" y="38747"/>
                  </a:lnTo>
                  <a:lnTo>
                    <a:pt x="1484860" y="57701"/>
                  </a:lnTo>
                  <a:lnTo>
                    <a:pt x="1444344" y="80044"/>
                  </a:lnTo>
                  <a:lnTo>
                    <a:pt x="1406816" y="105616"/>
                  </a:lnTo>
                  <a:lnTo>
                    <a:pt x="1372640" y="134257"/>
                  </a:lnTo>
                  <a:lnTo>
                    <a:pt x="1342179" y="165808"/>
                  </a:lnTo>
                  <a:lnTo>
                    <a:pt x="1315798" y="200109"/>
                  </a:lnTo>
                  <a:lnTo>
                    <a:pt x="1293861" y="237002"/>
                  </a:lnTo>
                  <a:lnTo>
                    <a:pt x="1276730" y="276327"/>
                  </a:lnTo>
                  <a:lnTo>
                    <a:pt x="0" y="262611"/>
                  </a:lnTo>
                  <a:lnTo>
                    <a:pt x="1260982" y="421107"/>
                  </a:lnTo>
                  <a:lnTo>
                    <a:pt x="1269536" y="462549"/>
                  </a:lnTo>
                  <a:lnTo>
                    <a:pt x="1283573" y="502457"/>
                  </a:lnTo>
                  <a:lnTo>
                    <a:pt x="1302800" y="540554"/>
                  </a:lnTo>
                  <a:lnTo>
                    <a:pt x="1326927" y="576565"/>
                  </a:lnTo>
                  <a:lnTo>
                    <a:pt x="1355660" y="610215"/>
                  </a:lnTo>
                  <a:lnTo>
                    <a:pt x="1388708" y="641230"/>
                  </a:lnTo>
                  <a:lnTo>
                    <a:pt x="1425779" y="669332"/>
                  </a:lnTo>
                  <a:lnTo>
                    <a:pt x="1466582" y="694247"/>
                  </a:lnTo>
                  <a:lnTo>
                    <a:pt x="1510823" y="715700"/>
                  </a:lnTo>
                  <a:lnTo>
                    <a:pt x="1558211" y="733415"/>
                  </a:lnTo>
                  <a:lnTo>
                    <a:pt x="1608454" y="747116"/>
                  </a:lnTo>
                  <a:lnTo>
                    <a:pt x="1659770" y="756343"/>
                  </a:lnTo>
                  <a:lnTo>
                    <a:pt x="1711009" y="761065"/>
                  </a:lnTo>
                  <a:lnTo>
                    <a:pt x="1761808" y="761443"/>
                  </a:lnTo>
                  <a:lnTo>
                    <a:pt x="1811802" y="757635"/>
                  </a:lnTo>
                  <a:lnTo>
                    <a:pt x="1860629" y="749802"/>
                  </a:lnTo>
                  <a:lnTo>
                    <a:pt x="1907925" y="738102"/>
                  </a:lnTo>
                  <a:lnTo>
                    <a:pt x="1953324" y="722695"/>
                  </a:lnTo>
                  <a:lnTo>
                    <a:pt x="1996463" y="703741"/>
                  </a:lnTo>
                  <a:lnTo>
                    <a:pt x="2036979" y="681398"/>
                  </a:lnTo>
                  <a:lnTo>
                    <a:pt x="2074507" y="655827"/>
                  </a:lnTo>
                  <a:lnTo>
                    <a:pt x="2108683" y="627186"/>
                  </a:lnTo>
                  <a:lnTo>
                    <a:pt x="2139144" y="595635"/>
                  </a:lnTo>
                  <a:lnTo>
                    <a:pt x="2165525" y="561333"/>
                  </a:lnTo>
                  <a:lnTo>
                    <a:pt x="2187462" y="524440"/>
                  </a:lnTo>
                  <a:lnTo>
                    <a:pt x="2204593" y="485115"/>
                  </a:lnTo>
                  <a:lnTo>
                    <a:pt x="2216890" y="441691"/>
                  </a:lnTo>
                  <a:lnTo>
                    <a:pt x="2222653" y="398361"/>
                  </a:lnTo>
                  <a:lnTo>
                    <a:pt x="2222131" y="355477"/>
                  </a:lnTo>
                  <a:lnTo>
                    <a:pt x="2215572" y="313393"/>
                  </a:lnTo>
                  <a:lnTo>
                    <a:pt x="2203227" y="272462"/>
                  </a:lnTo>
                  <a:lnTo>
                    <a:pt x="2185345" y="233039"/>
                  </a:lnTo>
                  <a:lnTo>
                    <a:pt x="2162175" y="195476"/>
                  </a:lnTo>
                  <a:lnTo>
                    <a:pt x="2133966" y="160127"/>
                  </a:lnTo>
                  <a:lnTo>
                    <a:pt x="2100968" y="127346"/>
                  </a:lnTo>
                  <a:lnTo>
                    <a:pt x="2063430" y="97486"/>
                  </a:lnTo>
                  <a:lnTo>
                    <a:pt x="2021602" y="70900"/>
                  </a:lnTo>
                  <a:lnTo>
                    <a:pt x="1975733" y="47943"/>
                  </a:lnTo>
                  <a:lnTo>
                    <a:pt x="1926072" y="28967"/>
                  </a:lnTo>
                  <a:lnTo>
                    <a:pt x="1872869" y="14326"/>
                  </a:lnTo>
                  <a:lnTo>
                    <a:pt x="1821553" y="5100"/>
                  </a:lnTo>
                  <a:lnTo>
                    <a:pt x="1770314" y="377"/>
                  </a:lnTo>
                  <a:lnTo>
                    <a:pt x="171951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72351" y="4442738"/>
              <a:ext cx="2223135" cy="762000"/>
            </a:xfrm>
            <a:custGeom>
              <a:avLst/>
              <a:gdLst/>
              <a:ahLst/>
              <a:cxnLst/>
              <a:rect l="l" t="t" r="r" b="b"/>
              <a:pathLst>
                <a:path w="2223134" h="762000">
                  <a:moveTo>
                    <a:pt x="0" y="262611"/>
                  </a:moveTo>
                  <a:lnTo>
                    <a:pt x="1276730" y="276327"/>
                  </a:lnTo>
                  <a:lnTo>
                    <a:pt x="1293861" y="237002"/>
                  </a:lnTo>
                  <a:lnTo>
                    <a:pt x="1315798" y="200109"/>
                  </a:lnTo>
                  <a:lnTo>
                    <a:pt x="1342179" y="165808"/>
                  </a:lnTo>
                  <a:lnTo>
                    <a:pt x="1372640" y="134257"/>
                  </a:lnTo>
                  <a:lnTo>
                    <a:pt x="1406816" y="105616"/>
                  </a:lnTo>
                  <a:lnTo>
                    <a:pt x="1444344" y="80044"/>
                  </a:lnTo>
                  <a:lnTo>
                    <a:pt x="1484860" y="57701"/>
                  </a:lnTo>
                  <a:lnTo>
                    <a:pt x="1527999" y="38747"/>
                  </a:lnTo>
                  <a:lnTo>
                    <a:pt x="1573398" y="23340"/>
                  </a:lnTo>
                  <a:lnTo>
                    <a:pt x="1620694" y="11640"/>
                  </a:lnTo>
                  <a:lnTo>
                    <a:pt x="1669521" y="3807"/>
                  </a:lnTo>
                  <a:lnTo>
                    <a:pt x="1719515" y="0"/>
                  </a:lnTo>
                  <a:lnTo>
                    <a:pt x="1770314" y="377"/>
                  </a:lnTo>
                  <a:lnTo>
                    <a:pt x="1821553" y="5100"/>
                  </a:lnTo>
                  <a:lnTo>
                    <a:pt x="1872869" y="14326"/>
                  </a:lnTo>
                  <a:lnTo>
                    <a:pt x="1926072" y="28967"/>
                  </a:lnTo>
                  <a:lnTo>
                    <a:pt x="1975733" y="47943"/>
                  </a:lnTo>
                  <a:lnTo>
                    <a:pt x="2021602" y="70900"/>
                  </a:lnTo>
                  <a:lnTo>
                    <a:pt x="2063430" y="97486"/>
                  </a:lnTo>
                  <a:lnTo>
                    <a:pt x="2100968" y="127346"/>
                  </a:lnTo>
                  <a:lnTo>
                    <a:pt x="2133966" y="160127"/>
                  </a:lnTo>
                  <a:lnTo>
                    <a:pt x="2162175" y="195476"/>
                  </a:lnTo>
                  <a:lnTo>
                    <a:pt x="2185345" y="233039"/>
                  </a:lnTo>
                  <a:lnTo>
                    <a:pt x="2203227" y="272462"/>
                  </a:lnTo>
                  <a:lnTo>
                    <a:pt x="2215572" y="313393"/>
                  </a:lnTo>
                  <a:lnTo>
                    <a:pt x="2222131" y="355477"/>
                  </a:lnTo>
                  <a:lnTo>
                    <a:pt x="2222653" y="398361"/>
                  </a:lnTo>
                  <a:lnTo>
                    <a:pt x="2216890" y="441691"/>
                  </a:lnTo>
                  <a:lnTo>
                    <a:pt x="2204593" y="485115"/>
                  </a:lnTo>
                  <a:lnTo>
                    <a:pt x="2187462" y="524440"/>
                  </a:lnTo>
                  <a:lnTo>
                    <a:pt x="2165525" y="561333"/>
                  </a:lnTo>
                  <a:lnTo>
                    <a:pt x="2139144" y="595635"/>
                  </a:lnTo>
                  <a:lnTo>
                    <a:pt x="2108683" y="627186"/>
                  </a:lnTo>
                  <a:lnTo>
                    <a:pt x="2074507" y="655827"/>
                  </a:lnTo>
                  <a:lnTo>
                    <a:pt x="2036979" y="681398"/>
                  </a:lnTo>
                  <a:lnTo>
                    <a:pt x="1996463" y="703741"/>
                  </a:lnTo>
                  <a:lnTo>
                    <a:pt x="1953324" y="722695"/>
                  </a:lnTo>
                  <a:lnTo>
                    <a:pt x="1907925" y="738102"/>
                  </a:lnTo>
                  <a:lnTo>
                    <a:pt x="1860629" y="749802"/>
                  </a:lnTo>
                  <a:lnTo>
                    <a:pt x="1811802" y="757635"/>
                  </a:lnTo>
                  <a:lnTo>
                    <a:pt x="1761808" y="761443"/>
                  </a:lnTo>
                  <a:lnTo>
                    <a:pt x="1711009" y="761065"/>
                  </a:lnTo>
                  <a:lnTo>
                    <a:pt x="1659770" y="756343"/>
                  </a:lnTo>
                  <a:lnTo>
                    <a:pt x="1608454" y="747116"/>
                  </a:lnTo>
                  <a:lnTo>
                    <a:pt x="1558211" y="733415"/>
                  </a:lnTo>
                  <a:lnTo>
                    <a:pt x="1510823" y="715700"/>
                  </a:lnTo>
                  <a:lnTo>
                    <a:pt x="1466582" y="694247"/>
                  </a:lnTo>
                  <a:lnTo>
                    <a:pt x="1425779" y="669332"/>
                  </a:lnTo>
                  <a:lnTo>
                    <a:pt x="1388708" y="641230"/>
                  </a:lnTo>
                  <a:lnTo>
                    <a:pt x="1355660" y="610215"/>
                  </a:lnTo>
                  <a:lnTo>
                    <a:pt x="1326927" y="576565"/>
                  </a:lnTo>
                  <a:lnTo>
                    <a:pt x="1302800" y="540554"/>
                  </a:lnTo>
                  <a:lnTo>
                    <a:pt x="1283573" y="502457"/>
                  </a:lnTo>
                  <a:lnTo>
                    <a:pt x="1269536" y="462549"/>
                  </a:lnTo>
                  <a:lnTo>
                    <a:pt x="1260982" y="421107"/>
                  </a:lnTo>
                  <a:lnTo>
                    <a:pt x="0" y="262611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788402" y="4607178"/>
            <a:ext cx="7213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Liberation Sans Narrow"/>
                <a:cs typeface="Liberation Sans Narrow"/>
              </a:rPr>
              <a:t>R</a:t>
            </a:r>
            <a:r>
              <a:rPr sz="1400" spc="-10" dirty="0">
                <a:latin typeface="Liberation Sans Narrow"/>
                <a:cs typeface="Liberation Sans Narrow"/>
              </a:rPr>
              <a:t>e</a:t>
            </a:r>
            <a:r>
              <a:rPr sz="1400" spc="-5" dirty="0">
                <a:latin typeface="Liberation Sans Narrow"/>
                <a:cs typeface="Liberation Sans Narrow"/>
              </a:rPr>
              <a:t>ca</a:t>
            </a:r>
            <a:r>
              <a:rPr sz="1400" spc="-10" dirty="0">
                <a:latin typeface="Liberation Sans Narrow"/>
                <a:cs typeface="Liberation Sans Narrow"/>
              </a:rPr>
              <a:t>p</a:t>
            </a:r>
            <a:r>
              <a:rPr sz="1400" spc="-5" dirty="0">
                <a:latin typeface="Liberation Sans Narrow"/>
                <a:cs typeface="Liberation Sans Narrow"/>
              </a:rPr>
              <a:t>pi</a:t>
            </a:r>
            <a:r>
              <a:rPr sz="1400" spc="-10" dirty="0">
                <a:latin typeface="Liberation Sans Narrow"/>
                <a:cs typeface="Liberation Sans Narrow"/>
              </a:rPr>
              <a:t>n</a:t>
            </a:r>
            <a:r>
              <a:rPr sz="1400" dirty="0">
                <a:latin typeface="Liberation Sans Narrow"/>
                <a:cs typeface="Liberation Sans Narrow"/>
              </a:rPr>
              <a:t>g  </a:t>
            </a:r>
            <a:r>
              <a:rPr sz="1400" spc="-5" dirty="0">
                <a:latin typeface="Liberation Sans Narrow"/>
                <a:cs typeface="Liberation Sans Narrow"/>
              </a:rPr>
              <a:t>slide</a:t>
            </a:r>
            <a:r>
              <a:rPr sz="1400" spc="-35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27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39</a:t>
            </a:fld>
            <a:endParaRPr dirty="0"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1929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</a:t>
            </a:r>
            <a:r>
              <a:rPr spc="-40" dirty="0"/>
              <a:t> </a:t>
            </a:r>
            <a:r>
              <a:rPr dirty="0"/>
              <a:t>PEST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5487" y="1812035"/>
            <a:ext cx="4027932" cy="40126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7217" y="3445509"/>
            <a:ext cx="1170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The  </a:t>
            </a:r>
            <a:r>
              <a:rPr sz="1800" b="1" spc="-5" dirty="0">
                <a:latin typeface="Liberation Sans Narrow"/>
                <a:cs typeface="Liberation Sans Narrow"/>
              </a:rPr>
              <a:t>Organizat</a:t>
            </a:r>
            <a:r>
              <a:rPr sz="1800" b="1" spc="-10" dirty="0">
                <a:latin typeface="Liberation Sans Narrow"/>
                <a:cs typeface="Liberation Sans Narrow"/>
              </a:rPr>
              <a:t>i</a:t>
            </a:r>
            <a:r>
              <a:rPr sz="1800" b="1" dirty="0">
                <a:latin typeface="Liberation Sans Narrow"/>
                <a:cs typeface="Liberation Sans Narrow"/>
              </a:rPr>
              <a:t>on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000" y="4276090"/>
            <a:ext cx="1600200" cy="29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Competitors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19200" y="2571115"/>
            <a:ext cx="1904999" cy="7720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Customers</a:t>
            </a:r>
            <a:endParaRPr sz="1800">
              <a:latin typeface="Liberation Sans Narrow"/>
              <a:cs typeface="Liberation Sans Narrow"/>
            </a:endParaRPr>
          </a:p>
          <a:p>
            <a:pPr marL="691515">
              <a:lnSpc>
                <a:spcPct val="100000"/>
              </a:lnSpc>
              <a:spcBef>
                <a:spcPts val="1585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Suppliers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05000" y="3658360"/>
            <a:ext cx="1447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Distributors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0600" y="4724400"/>
            <a:ext cx="1828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Supply</a:t>
            </a:r>
            <a:r>
              <a:rPr sz="1800" b="1" spc="-35" dirty="0">
                <a:latin typeface="Liberation Sans Narrow"/>
                <a:cs typeface="Liberation Sans Narrow"/>
              </a:rPr>
              <a:t> </a:t>
            </a:r>
            <a:r>
              <a:rPr sz="1800" b="1" spc="-10" dirty="0">
                <a:latin typeface="Liberation Sans Narrow"/>
                <a:cs typeface="Liberation Sans Narrow"/>
              </a:rPr>
              <a:t>chain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76400" y="2057400"/>
            <a:ext cx="14279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Demography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76600" y="3200400"/>
            <a:ext cx="1192402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98120" marR="5080" indent="-186055">
              <a:lnSpc>
                <a:spcPts val="2100"/>
              </a:lnSpc>
              <a:spcBef>
                <a:spcPts val="219"/>
              </a:spcBef>
            </a:pPr>
            <a:r>
              <a:rPr sz="1800" b="1" dirty="0">
                <a:latin typeface="Liberation Sans Narrow"/>
                <a:cs typeface="Liberation Sans Narrow"/>
              </a:rPr>
              <a:t>E</a:t>
            </a:r>
            <a:r>
              <a:rPr sz="1800" b="1" spc="-10" dirty="0">
                <a:latin typeface="Liberation Sans Narrow"/>
                <a:cs typeface="Liberation Sans Narrow"/>
              </a:rPr>
              <a:t>c</a:t>
            </a:r>
            <a:r>
              <a:rPr sz="1800" b="1" dirty="0">
                <a:latin typeface="Liberation Sans Narrow"/>
                <a:cs typeface="Liberation Sans Narrow"/>
              </a:rPr>
              <a:t>on</a:t>
            </a:r>
            <a:r>
              <a:rPr sz="1800" b="1" spc="-10" dirty="0">
                <a:latin typeface="Liberation Sans Narrow"/>
                <a:cs typeface="Liberation Sans Narrow"/>
              </a:rPr>
              <a:t>o</a:t>
            </a:r>
            <a:r>
              <a:rPr sz="1800" b="1" dirty="0">
                <a:latin typeface="Liberation Sans Narrow"/>
                <a:cs typeface="Liberation Sans Narrow"/>
              </a:rPr>
              <a:t>m</a:t>
            </a:r>
            <a:r>
              <a:rPr sz="1800" b="1" spc="-10" dirty="0">
                <a:latin typeface="Liberation Sans Narrow"/>
                <a:cs typeface="Liberation Sans Narrow"/>
              </a:rPr>
              <a:t>i</a:t>
            </a:r>
            <a:r>
              <a:rPr sz="1800" b="1" dirty="0">
                <a:latin typeface="Liberation Sans Narrow"/>
                <a:cs typeface="Liberation Sans Narrow"/>
              </a:rPr>
              <a:t>c  </a:t>
            </a:r>
            <a:r>
              <a:rPr sz="1800" b="1" spc="-5" dirty="0">
                <a:latin typeface="Liberation Sans Narrow"/>
                <a:cs typeface="Liberation Sans Narrow"/>
              </a:rPr>
              <a:t>factor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48000" y="4038600"/>
            <a:ext cx="1676400" cy="297516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06680" marR="5080" indent="-94615">
              <a:lnSpc>
                <a:spcPts val="2100"/>
              </a:lnSpc>
              <a:spcBef>
                <a:spcPts val="219"/>
              </a:spcBef>
            </a:pPr>
            <a:r>
              <a:rPr sz="1800" b="1" dirty="0">
                <a:latin typeface="Liberation Sans Narrow"/>
                <a:cs typeface="Liberation Sans Narrow"/>
              </a:rPr>
              <a:t>Natur</a:t>
            </a:r>
            <a:r>
              <a:rPr sz="1800" b="1" spc="-10" dirty="0">
                <a:latin typeface="Liberation Sans Narrow"/>
                <a:cs typeface="Liberation Sans Narrow"/>
              </a:rPr>
              <a:t>a</a:t>
            </a:r>
            <a:r>
              <a:rPr sz="1800" b="1" dirty="0">
                <a:latin typeface="Liberation Sans Narrow"/>
                <a:cs typeface="Liberation Sans Narrow"/>
              </a:rPr>
              <a:t>l  force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19400" y="4762627"/>
            <a:ext cx="1447800" cy="5379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910"/>
              </a:lnSpc>
              <a:spcBef>
                <a:spcPts val="95"/>
              </a:spcBef>
            </a:pPr>
            <a:r>
              <a:rPr sz="1600" b="1" spc="-100" dirty="0">
                <a:latin typeface="Liberation Sans Narrow"/>
                <a:cs typeface="Liberation Sans Narrow"/>
              </a:rPr>
              <a:t>T</a:t>
            </a:r>
            <a:r>
              <a:rPr sz="1600" b="1" spc="-10" dirty="0">
                <a:latin typeface="Liberation Sans Narrow"/>
                <a:cs typeface="Liberation Sans Narrow"/>
              </a:rPr>
              <a:t>e</a:t>
            </a:r>
            <a:r>
              <a:rPr sz="1600" b="1" dirty="0">
                <a:latin typeface="Liberation Sans Narrow"/>
                <a:cs typeface="Liberation Sans Narrow"/>
              </a:rPr>
              <a:t>c</a:t>
            </a:r>
            <a:r>
              <a:rPr sz="1600" b="1" spc="-5" dirty="0">
                <a:latin typeface="Liberation Sans Narrow"/>
                <a:cs typeface="Liberation Sans Narrow"/>
              </a:rPr>
              <a:t>h</a:t>
            </a:r>
            <a:r>
              <a:rPr sz="1600" b="1" dirty="0">
                <a:latin typeface="Liberation Sans Narrow"/>
                <a:cs typeface="Liberation Sans Narrow"/>
              </a:rPr>
              <a:t>n</a:t>
            </a:r>
            <a:r>
              <a:rPr sz="1600" b="1" spc="-5" dirty="0">
                <a:latin typeface="Liberation Sans Narrow"/>
                <a:cs typeface="Liberation Sans Narrow"/>
              </a:rPr>
              <a:t>ological</a:t>
            </a:r>
            <a:endParaRPr sz="1600">
              <a:latin typeface="Liberation Sans Narrow"/>
              <a:cs typeface="Liberation Sans Narrow"/>
            </a:endParaRPr>
          </a:p>
          <a:p>
            <a:pPr algn="ctr">
              <a:lnSpc>
                <a:spcPts val="2150"/>
              </a:lnSpc>
            </a:pPr>
            <a:r>
              <a:rPr sz="1800" b="1" spc="-5" dirty="0">
                <a:latin typeface="Liberation Sans Narrow"/>
                <a:cs typeface="Liberation Sans Narrow"/>
              </a:rPr>
              <a:t>change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71800" y="2437638"/>
            <a:ext cx="1524000" cy="566821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84785" marR="5080" indent="-172720">
              <a:lnSpc>
                <a:spcPts val="2100"/>
              </a:lnSpc>
              <a:spcBef>
                <a:spcPts val="219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Cultural</a:t>
            </a:r>
            <a:r>
              <a:rPr sz="1800" b="1" spc="-60" dirty="0">
                <a:latin typeface="Liberation Sans Narrow"/>
                <a:cs typeface="Liberation Sans Narrow"/>
              </a:rPr>
              <a:t> </a:t>
            </a:r>
            <a:r>
              <a:rPr sz="1800" b="1" dirty="0">
                <a:latin typeface="Liberation Sans Narrow"/>
                <a:cs typeface="Liberation Sans Narrow"/>
              </a:rPr>
              <a:t>&amp;  </a:t>
            </a:r>
            <a:r>
              <a:rPr sz="1800" b="1" spc="-5" dirty="0">
                <a:latin typeface="Liberation Sans Narrow"/>
                <a:cs typeface="Liberation Sans Narrow"/>
              </a:rPr>
              <a:t>Social</a:t>
            </a:r>
            <a:endParaRPr sz="1800">
              <a:latin typeface="Liberation Sans Narrow"/>
              <a:cs typeface="Liberation Sans Narrow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30852" y="1818132"/>
            <a:ext cx="4401820" cy="4265930"/>
            <a:chOff x="4530852" y="1818132"/>
            <a:chExt cx="4401820" cy="4265930"/>
          </a:xfrm>
        </p:grpSpPr>
        <p:sp>
          <p:nvSpPr>
            <p:cNvPr id="16" name="object 16"/>
            <p:cNvSpPr/>
            <p:nvPr/>
          </p:nvSpPr>
          <p:spPr>
            <a:xfrm>
              <a:off x="4536948" y="4101083"/>
              <a:ext cx="4389120" cy="19827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36948" y="1818132"/>
              <a:ext cx="4389120" cy="201168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36948" y="3805427"/>
              <a:ext cx="4389120" cy="276225"/>
            </a:xfrm>
            <a:custGeom>
              <a:avLst/>
              <a:gdLst/>
              <a:ahLst/>
              <a:cxnLst/>
              <a:rect l="l" t="t" r="r" b="b"/>
              <a:pathLst>
                <a:path w="4389120" h="276225">
                  <a:moveTo>
                    <a:pt x="4383532" y="0"/>
                  </a:moveTo>
                  <a:lnTo>
                    <a:pt x="5587" y="0"/>
                  </a:lnTo>
                  <a:lnTo>
                    <a:pt x="0" y="5588"/>
                  </a:lnTo>
                  <a:lnTo>
                    <a:pt x="0" y="270256"/>
                  </a:lnTo>
                  <a:lnTo>
                    <a:pt x="5587" y="275844"/>
                  </a:lnTo>
                  <a:lnTo>
                    <a:pt x="4383532" y="275844"/>
                  </a:lnTo>
                  <a:lnTo>
                    <a:pt x="4389120" y="270256"/>
                  </a:lnTo>
                  <a:lnTo>
                    <a:pt x="4389120" y="5588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36948" y="3805427"/>
              <a:ext cx="4389120" cy="276225"/>
            </a:xfrm>
            <a:custGeom>
              <a:avLst/>
              <a:gdLst/>
              <a:ahLst/>
              <a:cxnLst/>
              <a:rect l="l" t="t" r="r" b="b"/>
              <a:pathLst>
                <a:path w="4389120" h="276225">
                  <a:moveTo>
                    <a:pt x="0" y="12573"/>
                  </a:moveTo>
                  <a:lnTo>
                    <a:pt x="0" y="5588"/>
                  </a:lnTo>
                  <a:lnTo>
                    <a:pt x="5587" y="0"/>
                  </a:lnTo>
                  <a:lnTo>
                    <a:pt x="12573" y="0"/>
                  </a:lnTo>
                  <a:lnTo>
                    <a:pt x="4376547" y="0"/>
                  </a:lnTo>
                  <a:lnTo>
                    <a:pt x="4383532" y="0"/>
                  </a:lnTo>
                  <a:lnTo>
                    <a:pt x="4389120" y="5588"/>
                  </a:lnTo>
                  <a:lnTo>
                    <a:pt x="4389120" y="12573"/>
                  </a:lnTo>
                  <a:lnTo>
                    <a:pt x="4389120" y="263271"/>
                  </a:lnTo>
                  <a:lnTo>
                    <a:pt x="4389120" y="270256"/>
                  </a:lnTo>
                  <a:lnTo>
                    <a:pt x="4383532" y="275844"/>
                  </a:lnTo>
                  <a:lnTo>
                    <a:pt x="4376547" y="275844"/>
                  </a:lnTo>
                  <a:lnTo>
                    <a:pt x="12573" y="275844"/>
                  </a:lnTo>
                  <a:lnTo>
                    <a:pt x="5587" y="275844"/>
                  </a:lnTo>
                  <a:lnTo>
                    <a:pt x="0" y="270256"/>
                  </a:lnTo>
                  <a:lnTo>
                    <a:pt x="0" y="263271"/>
                  </a:lnTo>
                  <a:lnTo>
                    <a:pt x="0" y="1257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46282" y="3777742"/>
            <a:ext cx="4370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>
              <a:lnSpc>
                <a:spcPct val="100000"/>
              </a:lnSpc>
              <a:spcBef>
                <a:spcPts val="100"/>
              </a:spcBef>
              <a:tabLst>
                <a:tab pos="835660" algn="l"/>
                <a:tab pos="4366895" algn="l"/>
              </a:tabLst>
            </a:pPr>
            <a:r>
              <a:rPr sz="1800" u="sng" dirty="0">
                <a:uFill>
                  <a:solidFill>
                    <a:srgbClr val="41709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b="1" u="sng" spc="-10" dirty="0">
                <a:uFill>
                  <a:solidFill>
                    <a:srgbClr val="41709C"/>
                  </a:solidFill>
                </a:uFill>
                <a:latin typeface="Liberation Sans Narrow"/>
                <a:cs typeface="Liberation Sans Narrow"/>
              </a:rPr>
              <a:t>Company’s </a:t>
            </a:r>
            <a:r>
              <a:rPr sz="1800" b="1" u="sng" spc="-5" dirty="0">
                <a:uFill>
                  <a:solidFill>
                    <a:srgbClr val="41709C"/>
                  </a:solidFill>
                </a:uFill>
                <a:latin typeface="Liberation Sans Narrow"/>
                <a:cs typeface="Liberation Sans Narrow"/>
              </a:rPr>
              <a:t>Internal</a:t>
            </a:r>
            <a:r>
              <a:rPr sz="1800" b="1" u="sng" dirty="0">
                <a:uFill>
                  <a:solidFill>
                    <a:srgbClr val="41709C"/>
                  </a:solidFill>
                </a:uFill>
                <a:latin typeface="Liberation Sans Narrow"/>
                <a:cs typeface="Liberation Sans Narrow"/>
              </a:rPr>
              <a:t> </a:t>
            </a:r>
            <a:r>
              <a:rPr sz="1800" b="1" u="sng" spc="-5" dirty="0">
                <a:uFill>
                  <a:solidFill>
                    <a:srgbClr val="41709C"/>
                  </a:solidFill>
                </a:uFill>
                <a:latin typeface="Liberation Sans Narrow"/>
                <a:cs typeface="Liberation Sans Narrow"/>
              </a:rPr>
              <a:t>Environment	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05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2575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Marketing</a:t>
            </a:r>
            <a:r>
              <a:rPr spc="-15" dirty="0"/>
              <a:t> </a:t>
            </a:r>
            <a:r>
              <a:rPr spc="-5" dirty="0"/>
              <a:t>Environment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265936" y="5364276"/>
            <a:ext cx="6910705" cy="116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117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Political</a:t>
            </a:r>
            <a:r>
              <a:rPr sz="1800" b="1" spc="20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issue</a:t>
            </a:r>
            <a:endParaRPr sz="1800">
              <a:latin typeface="Liberation Sans Narrow"/>
              <a:cs typeface="Liberation Sans Narrow"/>
            </a:endParaRPr>
          </a:p>
          <a:p>
            <a:pPr>
              <a:lnSpc>
                <a:spcPct val="100000"/>
              </a:lnSpc>
            </a:pPr>
            <a:endParaRPr sz="2000">
              <a:latin typeface="Liberation Sans Narrow"/>
              <a:cs typeface="Liberation Sans Narrow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Liberation Sans Narrow"/>
              <a:cs typeface="Liberation Sans Narrow"/>
            </a:endParaRPr>
          </a:p>
          <a:p>
            <a:pPr marL="12700">
              <a:lnSpc>
                <a:spcPct val="100000"/>
              </a:lnSpc>
            </a:pPr>
            <a:r>
              <a:rPr sz="1800" b="1" i="1" spc="-5" dirty="0">
                <a:latin typeface="Liberation Sans Narrow"/>
                <a:cs typeface="Liberation Sans Narrow"/>
              </a:rPr>
              <a:t>Fig: </a:t>
            </a:r>
            <a:r>
              <a:rPr sz="1800" b="1" i="1" spc="-10" dirty="0">
                <a:latin typeface="Liberation Sans Narrow"/>
                <a:cs typeface="Liberation Sans Narrow"/>
              </a:rPr>
              <a:t>Marketing </a:t>
            </a:r>
            <a:r>
              <a:rPr sz="1800" b="1" i="1" spc="-5" dirty="0">
                <a:latin typeface="Liberation Sans Narrow"/>
                <a:cs typeface="Liberation Sans Narrow"/>
              </a:rPr>
              <a:t>Environment including micro, macro and internal</a:t>
            </a:r>
            <a:r>
              <a:rPr sz="1800" b="1" i="1" spc="17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environment</a:t>
            </a:r>
            <a:endParaRPr sz="1800">
              <a:latin typeface="Liberation Sans Narrow"/>
              <a:cs typeface="Liberation Sans Narrow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1929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</a:t>
            </a:r>
            <a:r>
              <a:rPr spc="-40" dirty="0"/>
              <a:t> </a:t>
            </a:r>
            <a:r>
              <a:rPr dirty="0"/>
              <a:t>PEST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40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853541" y="961390"/>
            <a:ext cx="7432675" cy="5155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Political Environment: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political </a:t>
            </a:r>
            <a:r>
              <a:rPr sz="1800" spc="-5" dirty="0">
                <a:latin typeface="Arial Black"/>
                <a:cs typeface="Arial Black"/>
              </a:rPr>
              <a:t>environment answers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10" dirty="0">
                <a:latin typeface="Arial Black"/>
                <a:cs typeface="Arial Black"/>
              </a:rPr>
              <a:t>following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questions-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25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stable is the political </a:t>
            </a:r>
            <a:r>
              <a:rPr sz="1800" spc="-5" dirty="0">
                <a:latin typeface="Arial Black"/>
                <a:cs typeface="Arial Black"/>
              </a:rPr>
              <a:t>environment?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10" dirty="0">
                <a:latin typeface="Arial Black"/>
                <a:cs typeface="Arial Black"/>
              </a:rPr>
              <a:t>Will</a:t>
            </a:r>
            <a:r>
              <a:rPr sz="1800" spc="22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government</a:t>
            </a:r>
            <a:r>
              <a:rPr sz="1800" spc="22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policy</a:t>
            </a:r>
            <a:r>
              <a:rPr sz="1800" spc="22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influence</a:t>
            </a:r>
            <a:r>
              <a:rPr sz="1800" spc="2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laws</a:t>
            </a:r>
            <a:r>
              <a:rPr sz="1800" spc="22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that</a:t>
            </a:r>
            <a:r>
              <a:rPr sz="1800" spc="2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regulate</a:t>
            </a:r>
            <a:endParaRPr sz="1800">
              <a:latin typeface="Arial Black"/>
              <a:cs typeface="Arial Black"/>
            </a:endParaRPr>
          </a:p>
          <a:p>
            <a:pPr marL="812800">
              <a:lnSpc>
                <a:spcPct val="100000"/>
              </a:lnSpc>
              <a:spcBef>
                <a:spcPts val="1085"/>
              </a:spcBef>
            </a:pP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dirty="0">
                <a:latin typeface="Arial Black"/>
                <a:cs typeface="Arial Black"/>
              </a:rPr>
              <a:t>tax </a:t>
            </a:r>
            <a:r>
              <a:rPr sz="1800" spc="-5" dirty="0">
                <a:latin typeface="Arial Black"/>
                <a:cs typeface="Arial Black"/>
              </a:rPr>
              <a:t>on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business?</a:t>
            </a:r>
            <a:endParaRPr sz="1800">
              <a:latin typeface="Arial Black"/>
              <a:cs typeface="Arial Black"/>
            </a:endParaRPr>
          </a:p>
          <a:p>
            <a:pPr marL="812800" marR="5080" indent="-342900">
              <a:lnSpc>
                <a:spcPct val="150000"/>
              </a:lnSpc>
              <a:buFont typeface="Wingdings"/>
              <a:buChar char=""/>
              <a:tabLst>
                <a:tab pos="812800" algn="l"/>
                <a:tab pos="813435" algn="l"/>
                <a:tab pos="1631314" algn="l"/>
                <a:tab pos="2027555" algn="l"/>
                <a:tab pos="2614295" algn="l"/>
                <a:tab pos="4483100" algn="l"/>
                <a:tab pos="5664200" algn="l"/>
                <a:tab pos="6148705" algn="l"/>
              </a:tabLst>
            </a:pPr>
            <a:r>
              <a:rPr sz="1800" spc="55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	is	the	g</a:t>
            </a:r>
            <a:r>
              <a:rPr sz="1800" spc="-65" dirty="0">
                <a:latin typeface="Arial Black"/>
                <a:cs typeface="Arial Black"/>
              </a:rPr>
              <a:t>o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8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nment</a:t>
            </a:r>
            <a:r>
              <a:rPr sz="1800" spc="5" dirty="0">
                <a:latin typeface="Arial Black"/>
                <a:cs typeface="Arial Black"/>
              </a:rPr>
              <a:t>'</a:t>
            </a:r>
            <a:r>
              <a:rPr sz="1800" dirty="0">
                <a:latin typeface="Arial Black"/>
                <a:cs typeface="Arial Black"/>
              </a:rPr>
              <a:t>s	pos</a:t>
            </a:r>
            <a:r>
              <a:rPr sz="1800" spc="-10" dirty="0">
                <a:latin typeface="Arial Black"/>
                <a:cs typeface="Arial Black"/>
              </a:rPr>
              <a:t>i</a:t>
            </a:r>
            <a:r>
              <a:rPr sz="1800" dirty="0">
                <a:latin typeface="Arial Black"/>
                <a:cs typeface="Arial Black"/>
              </a:rPr>
              <a:t>t</a:t>
            </a:r>
            <a:r>
              <a:rPr sz="1800" spc="-10" dirty="0">
                <a:latin typeface="Arial Black"/>
                <a:cs typeface="Arial Black"/>
              </a:rPr>
              <a:t>i</a:t>
            </a:r>
            <a:r>
              <a:rPr sz="1800" dirty="0">
                <a:latin typeface="Arial Black"/>
                <a:cs typeface="Arial Black"/>
              </a:rPr>
              <a:t>on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n	ma</a:t>
            </a:r>
            <a:r>
              <a:rPr sz="1800" spc="60" dirty="0">
                <a:latin typeface="Arial Black"/>
                <a:cs typeface="Arial Black"/>
              </a:rPr>
              <a:t>r</a:t>
            </a:r>
            <a:r>
              <a:rPr sz="1800" spc="-65" dirty="0">
                <a:latin typeface="Arial Black"/>
                <a:cs typeface="Arial Black"/>
              </a:rPr>
              <a:t>k</a:t>
            </a:r>
            <a:r>
              <a:rPr sz="1800" dirty="0">
                <a:latin typeface="Arial Black"/>
                <a:cs typeface="Arial Black"/>
              </a:rPr>
              <a:t>eting  ethics?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What is the </a:t>
            </a:r>
            <a:r>
              <a:rPr sz="1800" spc="-5" dirty="0">
                <a:latin typeface="Arial Black"/>
                <a:cs typeface="Arial Black"/>
              </a:rPr>
              <a:t>government's </a:t>
            </a:r>
            <a:r>
              <a:rPr sz="1800" spc="-10" dirty="0">
                <a:latin typeface="Arial Black"/>
                <a:cs typeface="Arial Black"/>
              </a:rPr>
              <a:t>policy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economy?</a:t>
            </a:r>
            <a:endParaRPr sz="1800">
              <a:latin typeface="Arial Black"/>
              <a:cs typeface="Arial Black"/>
            </a:endParaRPr>
          </a:p>
          <a:p>
            <a:pPr marL="812800" marR="5715" indent="-342900">
              <a:lnSpc>
                <a:spcPct val="150000"/>
              </a:lnSpc>
              <a:buFont typeface="Wingdings"/>
              <a:buChar char=""/>
              <a:tabLst>
                <a:tab pos="812800" algn="l"/>
                <a:tab pos="813435" algn="l"/>
                <a:tab pos="1574800" algn="l"/>
                <a:tab pos="2120265" algn="l"/>
                <a:tab pos="3743960" algn="l"/>
                <a:tab pos="4469130" algn="l"/>
                <a:tab pos="4760595" algn="l"/>
                <a:tab pos="5485765" algn="l"/>
                <a:tab pos="5929630" algn="l"/>
                <a:tab pos="6961505" algn="l"/>
              </a:tabLst>
            </a:pPr>
            <a:r>
              <a:rPr sz="1800" dirty="0">
                <a:latin typeface="Arial Black"/>
                <a:cs typeface="Arial Black"/>
              </a:rPr>
              <a:t>Does	the	g</a:t>
            </a:r>
            <a:r>
              <a:rPr sz="1800" spc="-60" dirty="0">
                <a:latin typeface="Arial Black"/>
                <a:cs typeface="Arial Black"/>
              </a:rPr>
              <a:t>o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8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nment	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	a	vi</a:t>
            </a:r>
            <a:r>
              <a:rPr sz="1800" spc="10" dirty="0">
                <a:latin typeface="Arial Black"/>
                <a:cs typeface="Arial Black"/>
              </a:rPr>
              <a:t>e</a:t>
            </a:r>
            <a:r>
              <a:rPr sz="1800" dirty="0">
                <a:latin typeface="Arial Black"/>
                <a:cs typeface="Arial Black"/>
              </a:rPr>
              <a:t>w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n	cultu</a:t>
            </a:r>
            <a:r>
              <a:rPr sz="1800" spc="3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religion?</a:t>
            </a:r>
            <a:endParaRPr sz="1800">
              <a:latin typeface="Arial Black"/>
              <a:cs typeface="Arial Black"/>
            </a:endParaRPr>
          </a:p>
          <a:p>
            <a:pPr marL="812800" marR="6350" indent="-342900">
              <a:lnSpc>
                <a:spcPts val="3240"/>
              </a:lnSpc>
              <a:spcBef>
                <a:spcPts val="290"/>
              </a:spcBef>
              <a:buFont typeface="Wingdings"/>
              <a:buChar char=""/>
              <a:tabLst>
                <a:tab pos="812800" algn="l"/>
                <a:tab pos="813435" algn="l"/>
                <a:tab pos="1181735" algn="l"/>
                <a:tab pos="1728470" algn="l"/>
                <a:tab pos="3353435" algn="l"/>
                <a:tab pos="4518025" algn="l"/>
                <a:tab pos="4886960" algn="l"/>
                <a:tab pos="5920105" algn="l"/>
              </a:tabLst>
            </a:pPr>
            <a:r>
              <a:rPr sz="1800" spc="-5" dirty="0">
                <a:latin typeface="Arial Black"/>
                <a:cs typeface="Arial Black"/>
              </a:rPr>
              <a:t>I</a:t>
            </a:r>
            <a:r>
              <a:rPr sz="1800" dirty="0">
                <a:latin typeface="Arial Black"/>
                <a:cs typeface="Arial Black"/>
              </a:rPr>
              <a:t>s	the	g</a:t>
            </a:r>
            <a:r>
              <a:rPr sz="1800" spc="-65" dirty="0">
                <a:latin typeface="Arial Black"/>
                <a:cs typeface="Arial Black"/>
              </a:rPr>
              <a:t>o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8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nment	i</a:t>
            </a:r>
            <a:r>
              <a:rPr sz="1800" spc="-50" dirty="0">
                <a:latin typeface="Arial Black"/>
                <a:cs typeface="Arial Black"/>
              </a:rPr>
              <a:t>n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ol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ed	in	t</a:t>
            </a:r>
            <a:r>
              <a:rPr sz="1800" spc="4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-15" dirty="0">
                <a:latin typeface="Arial Black"/>
                <a:cs typeface="Arial Black"/>
              </a:rPr>
              <a:t>d</a:t>
            </a:r>
            <a:r>
              <a:rPr sz="1800" dirty="0">
                <a:latin typeface="Arial Black"/>
                <a:cs typeface="Arial Black"/>
              </a:rPr>
              <a:t>ing	</a:t>
            </a:r>
            <a:r>
              <a:rPr sz="1800" spc="20" dirty="0">
                <a:latin typeface="Arial Black"/>
                <a:cs typeface="Arial Black"/>
              </a:rPr>
              <a:t>a</a:t>
            </a:r>
            <a:r>
              <a:rPr sz="1800" spc="30" dirty="0">
                <a:latin typeface="Arial Black"/>
                <a:cs typeface="Arial Black"/>
              </a:rPr>
              <a:t>g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ee</a:t>
            </a:r>
            <a:r>
              <a:rPr sz="1800" spc="5" dirty="0">
                <a:latin typeface="Arial Black"/>
                <a:cs typeface="Arial Black"/>
              </a:rPr>
              <a:t>m</a:t>
            </a:r>
            <a:r>
              <a:rPr sz="1800" dirty="0">
                <a:latin typeface="Arial Black"/>
                <a:cs typeface="Arial Black"/>
              </a:rPr>
              <a:t>ents  </a:t>
            </a:r>
            <a:r>
              <a:rPr sz="1800" spc="-10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spc="-20" dirty="0">
                <a:latin typeface="Arial Black"/>
                <a:cs typeface="Arial Black"/>
              </a:rPr>
              <a:t>EU, </a:t>
            </a:r>
            <a:r>
              <a:rPr sz="1800" spc="-25" dirty="0">
                <a:latin typeface="Arial Black"/>
                <a:cs typeface="Arial Black"/>
              </a:rPr>
              <a:t>NAFTA, </a:t>
            </a:r>
            <a:r>
              <a:rPr sz="1800" dirty="0">
                <a:latin typeface="Arial Black"/>
                <a:cs typeface="Arial Black"/>
              </a:rPr>
              <a:t>ASEAN, </a:t>
            </a:r>
            <a:r>
              <a:rPr sz="1800" spc="-5" dirty="0">
                <a:latin typeface="Arial Black"/>
                <a:cs typeface="Arial Black"/>
              </a:rPr>
              <a:t>or</a:t>
            </a:r>
            <a:r>
              <a:rPr sz="1800" spc="3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others?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16965" y="813053"/>
            <a:ext cx="7871459" cy="552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Socio-Cultural</a:t>
            </a:r>
            <a:r>
              <a:rPr sz="1800" spc="-2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Environment: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  <a:tabLst>
                <a:tab pos="951230" algn="l"/>
                <a:tab pos="1574800" algn="l"/>
                <a:tab pos="2710180" algn="l"/>
                <a:tab pos="3368675" algn="l"/>
                <a:tab pos="4829175" algn="l"/>
                <a:tab pos="5298440" algn="l"/>
                <a:tab pos="6569709" algn="l"/>
                <a:tab pos="7281545" algn="l"/>
              </a:tabLst>
            </a:pPr>
            <a:r>
              <a:rPr sz="1800" spc="-5" dirty="0">
                <a:latin typeface="Arial Black"/>
                <a:cs typeface="Arial Black"/>
              </a:rPr>
              <a:t>Social	and	</a:t>
            </a:r>
            <a:r>
              <a:rPr sz="1800" spc="5" dirty="0">
                <a:latin typeface="Arial Black"/>
                <a:cs typeface="Arial Black"/>
              </a:rPr>
              <a:t>cultural	</a:t>
            </a:r>
            <a:r>
              <a:rPr sz="1800" spc="-55" dirty="0">
                <a:latin typeface="Arial Black"/>
                <a:cs typeface="Arial Black"/>
              </a:rPr>
              <a:t>env.	</a:t>
            </a:r>
            <a:r>
              <a:rPr sz="1800" spc="-5" dirty="0">
                <a:latin typeface="Arial Black"/>
                <a:cs typeface="Arial Black"/>
              </a:rPr>
              <a:t>influences	on	</a:t>
            </a:r>
            <a:r>
              <a:rPr sz="1800" dirty="0">
                <a:latin typeface="Arial Black"/>
                <a:cs typeface="Arial Black"/>
              </a:rPr>
              <a:t>business	</a:t>
            </a:r>
            <a:r>
              <a:rPr sz="1800" spc="25" dirty="0">
                <a:latin typeface="Arial Black"/>
                <a:cs typeface="Arial Black"/>
              </a:rPr>
              <a:t>vary	</a:t>
            </a:r>
            <a:r>
              <a:rPr sz="1800" dirty="0">
                <a:latin typeface="Arial Black"/>
                <a:cs typeface="Arial Black"/>
              </a:rPr>
              <a:t>from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15" dirty="0">
                <a:latin typeface="Arial Black"/>
                <a:cs typeface="Arial Black"/>
              </a:rPr>
              <a:t>country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10" dirty="0">
                <a:latin typeface="Arial Black"/>
                <a:cs typeface="Arial Black"/>
              </a:rPr>
              <a:t>country. </a:t>
            </a:r>
            <a:r>
              <a:rPr sz="1800" dirty="0">
                <a:latin typeface="Arial Black"/>
                <a:cs typeface="Arial Black"/>
              </a:rPr>
              <a:t>Factors</a:t>
            </a:r>
            <a:r>
              <a:rPr sz="1800" spc="-5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include: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0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What is the dominant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religion?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What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5" dirty="0">
                <a:latin typeface="Arial Black"/>
                <a:cs typeface="Arial Black"/>
              </a:rPr>
              <a:t>attitudes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5" dirty="0">
                <a:latin typeface="Arial Black"/>
                <a:cs typeface="Arial Black"/>
              </a:rPr>
              <a:t>foreign </a:t>
            </a:r>
            <a:r>
              <a:rPr sz="1800" dirty="0">
                <a:latin typeface="Arial Black"/>
                <a:cs typeface="Arial Black"/>
              </a:rPr>
              <a:t>products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15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services?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  <a:tab pos="1571625" algn="l"/>
                <a:tab pos="2852420" algn="l"/>
                <a:tab pos="3851910" algn="l"/>
                <a:tab pos="4597400" algn="l"/>
                <a:tab pos="5138420" algn="l"/>
                <a:tab pos="6359525" algn="l"/>
                <a:tab pos="6749415" algn="l"/>
              </a:tabLst>
            </a:pPr>
            <a:r>
              <a:rPr sz="1800" dirty="0">
                <a:latin typeface="Arial Black"/>
                <a:cs typeface="Arial Black"/>
              </a:rPr>
              <a:t>Does	lan</a:t>
            </a:r>
            <a:r>
              <a:rPr sz="1800" spc="-10" dirty="0">
                <a:latin typeface="Arial Black"/>
                <a:cs typeface="Arial Black"/>
              </a:rPr>
              <a:t>g</a:t>
            </a:r>
            <a:r>
              <a:rPr sz="1800" spc="-15" dirty="0">
                <a:latin typeface="Arial Black"/>
                <a:cs typeface="Arial Black"/>
              </a:rPr>
              <a:t>u</a:t>
            </a:r>
            <a:r>
              <a:rPr sz="1800" spc="1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ge	imp</a:t>
            </a:r>
            <a:r>
              <a:rPr sz="1800" spc="-1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ct	</a:t>
            </a:r>
            <a:r>
              <a:rPr sz="1800" spc="-5" dirty="0">
                <a:latin typeface="Arial Black"/>
                <a:cs typeface="Arial Black"/>
              </a:rPr>
              <a:t>upo</a:t>
            </a:r>
            <a:r>
              <a:rPr sz="1800" dirty="0">
                <a:latin typeface="Arial Black"/>
                <a:cs typeface="Arial Black"/>
              </a:rPr>
              <a:t>n	the	di</a:t>
            </a:r>
            <a:r>
              <a:rPr sz="1800" spc="35" dirty="0">
                <a:latin typeface="Arial Black"/>
                <a:cs typeface="Arial Black"/>
              </a:rPr>
              <a:t>f</a:t>
            </a:r>
            <a:r>
              <a:rPr sz="1800" spc="-5" dirty="0">
                <a:latin typeface="Arial Black"/>
                <a:cs typeface="Arial Black"/>
              </a:rPr>
              <a:t>f</a:t>
            </a:r>
            <a:r>
              <a:rPr sz="1800" spc="-10" dirty="0">
                <a:latin typeface="Arial Black"/>
                <a:cs typeface="Arial Black"/>
              </a:rPr>
              <a:t>u</a:t>
            </a:r>
            <a:r>
              <a:rPr sz="1800" dirty="0">
                <a:latin typeface="Arial Black"/>
                <a:cs typeface="Arial Black"/>
              </a:rPr>
              <a:t>sion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p</a:t>
            </a:r>
            <a:r>
              <a:rPr sz="1800" spc="2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od</a:t>
            </a:r>
            <a:r>
              <a:rPr sz="1800" spc="-10" dirty="0">
                <a:latin typeface="Arial Black"/>
                <a:cs typeface="Arial Black"/>
              </a:rPr>
              <a:t>u</a:t>
            </a:r>
            <a:r>
              <a:rPr sz="1800" dirty="0">
                <a:latin typeface="Arial Black"/>
                <a:cs typeface="Arial Black"/>
              </a:rPr>
              <a:t>cts</a:t>
            </a:r>
            <a:endParaRPr sz="1800">
              <a:latin typeface="Arial Black"/>
              <a:cs typeface="Arial Black"/>
            </a:endParaRPr>
          </a:p>
          <a:p>
            <a:pPr marL="8128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onto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markets?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spc="-10" dirty="0">
                <a:latin typeface="Arial Black"/>
                <a:cs typeface="Arial Black"/>
              </a:rPr>
              <a:t>much </a:t>
            </a:r>
            <a:r>
              <a:rPr sz="1800" dirty="0">
                <a:latin typeface="Arial Black"/>
                <a:cs typeface="Arial Black"/>
              </a:rPr>
              <a:t>time </a:t>
            </a:r>
            <a:r>
              <a:rPr sz="1800" spc="-5" dirty="0">
                <a:latin typeface="Arial Black"/>
                <a:cs typeface="Arial Black"/>
              </a:rPr>
              <a:t>do </a:t>
            </a:r>
            <a:r>
              <a:rPr sz="1800" spc="5" dirty="0">
                <a:latin typeface="Arial Black"/>
                <a:cs typeface="Arial Black"/>
              </a:rPr>
              <a:t>consumers </a:t>
            </a:r>
            <a:r>
              <a:rPr sz="1800" spc="-25" dirty="0">
                <a:latin typeface="Arial Black"/>
                <a:cs typeface="Arial Black"/>
              </a:rPr>
              <a:t>have </a:t>
            </a:r>
            <a:r>
              <a:rPr sz="1800" spc="-15" dirty="0">
                <a:latin typeface="Arial Black"/>
                <a:cs typeface="Arial Black"/>
              </a:rPr>
              <a:t>for</a:t>
            </a:r>
            <a:r>
              <a:rPr sz="1800" spc="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leisure?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What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5" dirty="0">
                <a:latin typeface="Arial Black"/>
                <a:cs typeface="Arial Black"/>
              </a:rPr>
              <a:t>roles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men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-10" dirty="0">
                <a:latin typeface="Arial Black"/>
                <a:cs typeface="Arial Black"/>
              </a:rPr>
              <a:t>women </a:t>
            </a:r>
            <a:r>
              <a:rPr sz="1800" dirty="0">
                <a:latin typeface="Arial Black"/>
                <a:cs typeface="Arial Black"/>
              </a:rPr>
              <a:t>within</a:t>
            </a:r>
            <a:r>
              <a:rPr sz="1800" spc="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society?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long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population</a:t>
            </a:r>
            <a:r>
              <a:rPr sz="1800" spc="-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living?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5"/>
              </a:spcBef>
              <a:buFont typeface="Wingdings"/>
              <a:buChar char=""/>
              <a:tabLst>
                <a:tab pos="812800" algn="l"/>
                <a:tab pos="813435" algn="l"/>
              </a:tabLst>
            </a:pPr>
            <a:r>
              <a:rPr sz="1800" spc="10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the older </a:t>
            </a:r>
            <a:r>
              <a:rPr sz="1800" spc="-5" dirty="0">
                <a:latin typeface="Arial Black"/>
                <a:cs typeface="Arial Black"/>
              </a:rPr>
              <a:t>generations</a:t>
            </a:r>
            <a:r>
              <a:rPr sz="1800" spc="-4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wealthy?</a:t>
            </a:r>
            <a:endParaRPr sz="1800">
              <a:latin typeface="Arial Black"/>
              <a:cs typeface="Arial Black"/>
            </a:endParaRPr>
          </a:p>
          <a:p>
            <a:pPr marL="812800" marR="5080" indent="-342900">
              <a:lnSpc>
                <a:spcPct val="150000"/>
              </a:lnSpc>
              <a:buFont typeface="Wingdings"/>
              <a:buChar char=""/>
              <a:tabLst>
                <a:tab pos="812800" algn="l"/>
                <a:tab pos="813435" algn="l"/>
                <a:tab pos="1608455" algn="l"/>
                <a:tab pos="2185670" algn="l"/>
                <a:tab pos="3673475" algn="l"/>
                <a:tab pos="4432935" algn="l"/>
                <a:tab pos="4757420" algn="l"/>
                <a:tab pos="6467475" algn="l"/>
                <a:tab pos="7552690" algn="l"/>
              </a:tabLst>
            </a:pPr>
            <a:r>
              <a:rPr sz="1800" dirty="0">
                <a:latin typeface="Arial Black"/>
                <a:cs typeface="Arial Black"/>
              </a:rPr>
              <a:t>Does	the	</a:t>
            </a:r>
            <a:r>
              <a:rPr sz="1800" spc="-15" dirty="0">
                <a:latin typeface="Arial Black"/>
                <a:cs typeface="Arial Black"/>
              </a:rPr>
              <a:t>p</a:t>
            </a:r>
            <a:r>
              <a:rPr sz="1800" dirty="0">
                <a:latin typeface="Arial Black"/>
                <a:cs typeface="Arial Black"/>
              </a:rPr>
              <a:t>opul</a:t>
            </a:r>
            <a:r>
              <a:rPr sz="1800" spc="-3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ti</a:t>
            </a:r>
            <a:r>
              <a:rPr sz="1800" spc="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n	h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	a	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spc="-1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ng/</a:t>
            </a:r>
            <a:r>
              <a:rPr sz="1800" spc="-20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eak	o</a:t>
            </a:r>
            <a:r>
              <a:rPr sz="1800" spc="-15" dirty="0">
                <a:latin typeface="Arial Black"/>
                <a:cs typeface="Arial Black"/>
              </a:rPr>
              <a:t>p</a:t>
            </a:r>
            <a:r>
              <a:rPr sz="1800" dirty="0">
                <a:latin typeface="Arial Black"/>
                <a:cs typeface="Arial Black"/>
              </a:rPr>
              <a:t>inion	</a:t>
            </a:r>
            <a:r>
              <a:rPr sz="1800" spc="-5" dirty="0">
                <a:latin typeface="Arial Black"/>
                <a:cs typeface="Arial Black"/>
              </a:rPr>
              <a:t>on  </a:t>
            </a:r>
            <a:r>
              <a:rPr sz="1800" spc="10" dirty="0">
                <a:latin typeface="Arial Black"/>
                <a:cs typeface="Arial Black"/>
              </a:rPr>
              <a:t>green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issues?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41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1929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</a:t>
            </a:r>
            <a:r>
              <a:rPr spc="-40" dirty="0"/>
              <a:t> </a:t>
            </a:r>
            <a:r>
              <a:rPr dirty="0"/>
              <a:t>PEST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6567931"/>
            <a:ext cx="338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43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1929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</a:t>
            </a:r>
            <a:r>
              <a:rPr spc="-40" dirty="0"/>
              <a:t> </a:t>
            </a:r>
            <a:r>
              <a:rPr dirty="0"/>
              <a:t>PEST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7344" y="5865245"/>
            <a:ext cx="6906895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800" spc="-5" dirty="0">
                <a:latin typeface="Arial Black"/>
                <a:cs typeface="Arial Black"/>
              </a:rPr>
              <a:t>communicate </a:t>
            </a:r>
            <a:r>
              <a:rPr sz="1800" dirty="0">
                <a:latin typeface="Arial Black"/>
                <a:cs typeface="Arial Black"/>
              </a:rPr>
              <a:t>with consumers </a:t>
            </a:r>
            <a:r>
              <a:rPr sz="1800" spc="-5" dirty="0">
                <a:latin typeface="Arial Black"/>
                <a:cs typeface="Arial Black"/>
              </a:rPr>
              <a:t>e.g. </a:t>
            </a:r>
            <a:r>
              <a:rPr sz="1800" spc="5" dirty="0">
                <a:latin typeface="Arial Black"/>
                <a:cs typeface="Arial Black"/>
              </a:rPr>
              <a:t>banners, </a:t>
            </a:r>
            <a:r>
              <a:rPr sz="1800" spc="-5" dirty="0">
                <a:latin typeface="Arial Black"/>
                <a:cs typeface="Arial Black"/>
              </a:rPr>
              <a:t>customer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Arial Black"/>
                <a:cs typeface="Arial Black"/>
              </a:rPr>
              <a:t>relationship </a:t>
            </a:r>
            <a:r>
              <a:rPr sz="1800" dirty="0">
                <a:latin typeface="Arial Black"/>
                <a:cs typeface="Arial Black"/>
              </a:rPr>
              <a:t>management </a:t>
            </a:r>
            <a:r>
              <a:rPr sz="1800" spc="-5" dirty="0">
                <a:latin typeface="Arial Black"/>
                <a:cs typeface="Arial Black"/>
              </a:rPr>
              <a:t>(CRM),</a:t>
            </a:r>
            <a:r>
              <a:rPr sz="1800" dirty="0">
                <a:latin typeface="Arial Black"/>
                <a:cs typeface="Arial Black"/>
              </a:rPr>
              <a:t> etc.?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6965" y="653033"/>
            <a:ext cx="7708265" cy="523875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800" spc="-15" dirty="0">
                <a:solidFill>
                  <a:srgbClr val="006FC0"/>
                </a:solidFill>
                <a:latin typeface="Arial Black"/>
                <a:cs typeface="Arial Black"/>
              </a:rPr>
              <a:t>Technological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Environment:</a:t>
            </a:r>
            <a:endParaRPr sz="1800">
              <a:latin typeface="Arial Black"/>
              <a:cs typeface="Arial Black"/>
            </a:endParaRPr>
          </a:p>
          <a:p>
            <a:pPr marL="12700" marR="6350">
              <a:lnSpc>
                <a:spcPct val="150100"/>
              </a:lnSpc>
              <a:spcBef>
                <a:spcPts val="175"/>
              </a:spcBef>
            </a:pPr>
            <a:r>
              <a:rPr sz="1800" spc="-15" dirty="0">
                <a:latin typeface="Arial Black"/>
                <a:cs typeface="Arial Black"/>
              </a:rPr>
              <a:t>Technology </a:t>
            </a:r>
            <a:r>
              <a:rPr sz="1800" dirty="0">
                <a:latin typeface="Arial Black"/>
                <a:cs typeface="Arial Black"/>
              </a:rPr>
              <a:t>is vital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spc="-5" dirty="0">
                <a:latin typeface="Arial Black"/>
                <a:cs typeface="Arial Black"/>
              </a:rPr>
              <a:t>competitive </a:t>
            </a:r>
            <a:r>
              <a:rPr sz="1800" dirty="0">
                <a:latin typeface="Arial Black"/>
                <a:cs typeface="Arial Black"/>
              </a:rPr>
              <a:t>advantage,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is a major  </a:t>
            </a:r>
            <a:r>
              <a:rPr sz="1800" spc="-10" dirty="0">
                <a:latin typeface="Arial Black"/>
                <a:cs typeface="Arial Black"/>
              </a:rPr>
              <a:t>driver </a:t>
            </a:r>
            <a:r>
              <a:rPr sz="1800" spc="-5" dirty="0">
                <a:latin typeface="Arial Black"/>
                <a:cs typeface="Arial Black"/>
              </a:rPr>
              <a:t>of globalization. </a:t>
            </a:r>
            <a:r>
              <a:rPr sz="1800" dirty="0">
                <a:latin typeface="Arial Black"/>
                <a:cs typeface="Arial Black"/>
              </a:rPr>
              <a:t>Consider the </a:t>
            </a:r>
            <a:r>
              <a:rPr sz="1800" spc="-10" dirty="0">
                <a:latin typeface="Arial Black"/>
                <a:cs typeface="Arial Black"/>
              </a:rPr>
              <a:t>following</a:t>
            </a:r>
            <a:r>
              <a:rPr sz="1800" spc="1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points:</a:t>
            </a:r>
            <a:endParaRPr sz="1800">
              <a:latin typeface="Arial Black"/>
              <a:cs typeface="Arial Black"/>
            </a:endParaRPr>
          </a:p>
          <a:p>
            <a:pPr marL="812800" marR="5715" indent="-342900" algn="just">
              <a:lnSpc>
                <a:spcPct val="150000"/>
              </a:lnSpc>
              <a:spcBef>
                <a:spcPts val="1800"/>
              </a:spcBef>
              <a:buFont typeface="Wingdings"/>
              <a:buChar char="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Does </a:t>
            </a:r>
            <a:r>
              <a:rPr sz="1800" spc="-5" dirty="0">
                <a:latin typeface="Arial Black"/>
                <a:cs typeface="Arial Black"/>
              </a:rPr>
              <a:t>technology </a:t>
            </a:r>
            <a:r>
              <a:rPr sz="1800" spc="-10" dirty="0">
                <a:latin typeface="Arial Black"/>
                <a:cs typeface="Arial Black"/>
              </a:rPr>
              <a:t>allow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products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10" dirty="0">
                <a:latin typeface="Arial Black"/>
                <a:cs typeface="Arial Black"/>
              </a:rPr>
              <a:t>services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5" dirty="0">
                <a:latin typeface="Arial Black"/>
                <a:cs typeface="Arial Black"/>
              </a:rPr>
              <a:t>be  </a:t>
            </a:r>
            <a:r>
              <a:rPr sz="1800" dirty="0">
                <a:latin typeface="Arial Black"/>
                <a:cs typeface="Arial Black"/>
              </a:rPr>
              <a:t>made </a:t>
            </a:r>
            <a:r>
              <a:rPr sz="1800" spc="5" dirty="0">
                <a:latin typeface="Arial Black"/>
                <a:cs typeface="Arial Black"/>
              </a:rPr>
              <a:t>more </a:t>
            </a:r>
            <a:r>
              <a:rPr sz="1800" spc="-5" dirty="0">
                <a:latin typeface="Arial Black"/>
                <a:cs typeface="Arial Black"/>
              </a:rPr>
              <a:t>cheaply and </a:t>
            </a:r>
            <a:r>
              <a:rPr sz="1800" dirty="0">
                <a:latin typeface="Arial Black"/>
                <a:cs typeface="Arial Black"/>
              </a:rPr>
              <a:t>to a better standard </a:t>
            </a:r>
            <a:r>
              <a:rPr sz="1800" spc="-5" dirty="0">
                <a:latin typeface="Arial Black"/>
                <a:cs typeface="Arial Black"/>
              </a:rPr>
              <a:t>of  </a:t>
            </a:r>
            <a:r>
              <a:rPr sz="1800" dirty="0">
                <a:latin typeface="Arial Black"/>
                <a:cs typeface="Arial Black"/>
              </a:rPr>
              <a:t>quality?</a:t>
            </a:r>
            <a:endParaRPr sz="1800">
              <a:latin typeface="Arial Black"/>
              <a:cs typeface="Arial Black"/>
            </a:endParaRPr>
          </a:p>
          <a:p>
            <a:pPr marL="812800" marR="5080" indent="-342900" algn="just">
              <a:lnSpc>
                <a:spcPct val="150000"/>
              </a:lnSpc>
              <a:buFont typeface="Wingdings"/>
              <a:buChar char="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Do </a:t>
            </a:r>
            <a:r>
              <a:rPr sz="1800" spc="-5" dirty="0">
                <a:latin typeface="Arial Black"/>
                <a:cs typeface="Arial Black"/>
              </a:rPr>
              <a:t>technologies </a:t>
            </a:r>
            <a:r>
              <a:rPr sz="1800" dirty="0">
                <a:latin typeface="Arial Black"/>
                <a:cs typeface="Arial Black"/>
              </a:rPr>
              <a:t>offer </a:t>
            </a:r>
            <a:r>
              <a:rPr sz="1800" spc="5" dirty="0">
                <a:latin typeface="Arial Black"/>
                <a:cs typeface="Arial Black"/>
              </a:rPr>
              <a:t>consumers </a:t>
            </a:r>
            <a:r>
              <a:rPr sz="1800" spc="-5" dirty="0">
                <a:latin typeface="Arial Black"/>
                <a:cs typeface="Arial Black"/>
              </a:rPr>
              <a:t>and businesses </a:t>
            </a:r>
            <a:r>
              <a:rPr sz="1800" spc="5" dirty="0">
                <a:latin typeface="Arial Black"/>
                <a:cs typeface="Arial Black"/>
              </a:rPr>
              <a:t>more  </a:t>
            </a:r>
            <a:r>
              <a:rPr sz="1800" spc="-15" dirty="0">
                <a:latin typeface="Arial Black"/>
                <a:cs typeface="Arial Black"/>
              </a:rPr>
              <a:t>innovative </a:t>
            </a:r>
            <a:r>
              <a:rPr sz="1800" dirty="0">
                <a:latin typeface="Arial Black"/>
                <a:cs typeface="Arial Black"/>
              </a:rPr>
              <a:t>products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15" dirty="0">
                <a:latin typeface="Arial Black"/>
                <a:cs typeface="Arial Black"/>
              </a:rPr>
              <a:t>services </a:t>
            </a:r>
            <a:r>
              <a:rPr sz="1800" spc="-10" dirty="0">
                <a:latin typeface="Arial Black"/>
                <a:cs typeface="Arial Black"/>
              </a:rPr>
              <a:t>such </a:t>
            </a:r>
            <a:r>
              <a:rPr sz="1800" dirty="0">
                <a:latin typeface="Arial Black"/>
                <a:cs typeface="Arial Black"/>
              </a:rPr>
              <a:t>as </a:t>
            </a:r>
            <a:r>
              <a:rPr sz="1800" spc="10" dirty="0">
                <a:latin typeface="Arial Black"/>
                <a:cs typeface="Arial Black"/>
              </a:rPr>
              <a:t>internet </a:t>
            </a:r>
            <a:r>
              <a:rPr sz="1800" spc="6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banking, </a:t>
            </a:r>
            <a:r>
              <a:rPr sz="1800" spc="-5" dirty="0">
                <a:latin typeface="Arial Black"/>
                <a:cs typeface="Arial Black"/>
              </a:rPr>
              <a:t>new generation </a:t>
            </a:r>
            <a:r>
              <a:rPr sz="1800" dirty="0">
                <a:latin typeface="Arial Black"/>
                <a:cs typeface="Arial Black"/>
              </a:rPr>
              <a:t>mobile telephones,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etc.?</a:t>
            </a:r>
            <a:endParaRPr sz="1800">
              <a:latin typeface="Arial Black"/>
              <a:cs typeface="Arial Black"/>
            </a:endParaRPr>
          </a:p>
          <a:p>
            <a:pPr marL="812800" marR="5715" indent="-342900" algn="just">
              <a:lnSpc>
                <a:spcPct val="150000"/>
              </a:lnSpc>
              <a:spcBef>
                <a:spcPts val="5"/>
              </a:spcBef>
              <a:buFont typeface="Wingdings"/>
              <a:buChar char="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is </a:t>
            </a:r>
            <a:r>
              <a:rPr sz="1800" spc="-5" dirty="0">
                <a:latin typeface="Arial Black"/>
                <a:cs typeface="Arial Black"/>
              </a:rPr>
              <a:t>distribution </a:t>
            </a:r>
            <a:r>
              <a:rPr sz="1800" spc="-10" dirty="0">
                <a:latin typeface="Arial Black"/>
                <a:cs typeface="Arial Black"/>
              </a:rPr>
              <a:t>changed </a:t>
            </a:r>
            <a:r>
              <a:rPr sz="1800" spc="-5" dirty="0">
                <a:latin typeface="Arial Black"/>
                <a:cs typeface="Arial Black"/>
              </a:rPr>
              <a:t>by new technologies e.g.  books </a:t>
            </a:r>
            <a:r>
              <a:rPr sz="1800" dirty="0">
                <a:latin typeface="Arial Black"/>
                <a:cs typeface="Arial Black"/>
              </a:rPr>
              <a:t>via the </a:t>
            </a:r>
            <a:r>
              <a:rPr sz="1800" spc="5" dirty="0">
                <a:latin typeface="Arial Black"/>
                <a:cs typeface="Arial Black"/>
              </a:rPr>
              <a:t>Internet, </a:t>
            </a:r>
            <a:r>
              <a:rPr sz="1800" spc="-5" dirty="0">
                <a:latin typeface="Arial Black"/>
                <a:cs typeface="Arial Black"/>
              </a:rPr>
              <a:t>flight </a:t>
            </a:r>
            <a:r>
              <a:rPr sz="1800" spc="-15" dirty="0">
                <a:latin typeface="Arial Black"/>
                <a:cs typeface="Arial Black"/>
              </a:rPr>
              <a:t>tickets, </a:t>
            </a:r>
            <a:r>
              <a:rPr sz="1800" dirty="0">
                <a:latin typeface="Arial Black"/>
                <a:cs typeface="Arial Black"/>
              </a:rPr>
              <a:t>auctions,</a:t>
            </a:r>
            <a:r>
              <a:rPr sz="1800" spc="-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etc?</a:t>
            </a:r>
            <a:endParaRPr sz="1800">
              <a:latin typeface="Arial Black"/>
              <a:cs typeface="Arial Black"/>
            </a:endParaRPr>
          </a:p>
          <a:p>
            <a:pPr marL="812800" indent="-343535" algn="just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Does </a:t>
            </a:r>
            <a:r>
              <a:rPr sz="1800" spc="-5" dirty="0">
                <a:latin typeface="Arial Black"/>
                <a:cs typeface="Arial Black"/>
              </a:rPr>
              <a:t>technology </a:t>
            </a:r>
            <a:r>
              <a:rPr sz="1800" dirty="0">
                <a:latin typeface="Arial Black"/>
                <a:cs typeface="Arial Black"/>
              </a:rPr>
              <a:t>offer companies a </a:t>
            </a:r>
            <a:r>
              <a:rPr sz="1800" spc="-5" dirty="0">
                <a:latin typeface="Arial Black"/>
                <a:cs typeface="Arial Black"/>
              </a:rPr>
              <a:t>new </a:t>
            </a:r>
            <a:r>
              <a:rPr sz="1800" spc="-10" dirty="0">
                <a:latin typeface="Arial Black"/>
                <a:cs typeface="Arial Black"/>
              </a:rPr>
              <a:t>way</a:t>
            </a:r>
            <a:r>
              <a:rPr sz="1800" spc="36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to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207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Evaluation </a:t>
            </a:r>
            <a:r>
              <a:rPr dirty="0"/>
              <a:t>of </a:t>
            </a:r>
            <a:r>
              <a:rPr spc="-5" dirty="0"/>
              <a:t>Environmental</a:t>
            </a:r>
            <a:r>
              <a:rPr spc="95" dirty="0"/>
              <a:t> </a:t>
            </a:r>
            <a:r>
              <a:rPr dirty="0"/>
              <a:t>Analysis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3709" y="845395"/>
            <a:ext cx="8051165" cy="2020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800" spc="-10" dirty="0">
                <a:solidFill>
                  <a:srgbClr val="006FC0"/>
                </a:solidFill>
                <a:latin typeface="Arial Black"/>
                <a:cs typeface="Arial Black"/>
              </a:rPr>
              <a:t>Michael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Porter's </a:t>
            </a:r>
            <a:r>
              <a:rPr sz="1900" i="1" spc="-70" dirty="0">
                <a:solidFill>
                  <a:srgbClr val="006FC0"/>
                </a:solidFill>
                <a:latin typeface="Arial Black"/>
                <a:cs typeface="Arial Black"/>
              </a:rPr>
              <a:t>Five Forces</a:t>
            </a:r>
            <a:r>
              <a:rPr sz="1900" i="1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900" i="1" spc="-55" dirty="0">
                <a:solidFill>
                  <a:srgbClr val="006FC0"/>
                </a:solidFill>
                <a:latin typeface="Arial Black"/>
                <a:cs typeface="Arial Black"/>
              </a:rPr>
              <a:t>Analysis</a:t>
            </a:r>
            <a:endParaRPr sz="1900">
              <a:latin typeface="Arial Black"/>
              <a:cs typeface="Arial Black"/>
            </a:endParaRPr>
          </a:p>
          <a:p>
            <a:pPr marL="152400" marR="5080" algn="just">
              <a:lnSpc>
                <a:spcPct val="150000"/>
              </a:lnSpc>
              <a:spcBef>
                <a:spcPts val="470"/>
              </a:spcBef>
            </a:pPr>
            <a:r>
              <a:rPr sz="1800" spc="-15" dirty="0">
                <a:latin typeface="Arial Black"/>
                <a:cs typeface="Arial Black"/>
              </a:rPr>
              <a:t>Five </a:t>
            </a:r>
            <a:r>
              <a:rPr sz="1800" spc="-5" dirty="0">
                <a:latin typeface="Arial Black"/>
                <a:cs typeface="Arial Black"/>
              </a:rPr>
              <a:t>forces </a:t>
            </a:r>
            <a:r>
              <a:rPr sz="1800" dirty="0">
                <a:latin typeface="Arial Black"/>
                <a:cs typeface="Arial Black"/>
              </a:rPr>
              <a:t>analysis, </a:t>
            </a:r>
            <a:r>
              <a:rPr sz="1800" spc="-10" dirty="0">
                <a:latin typeface="Arial Black"/>
                <a:cs typeface="Arial Black"/>
              </a:rPr>
              <a:t>is </a:t>
            </a:r>
            <a:r>
              <a:rPr sz="1800" dirty="0">
                <a:latin typeface="Arial Black"/>
                <a:cs typeface="Arial Black"/>
              </a:rPr>
              <a:t>similar to </a:t>
            </a:r>
            <a:r>
              <a:rPr sz="1800" spc="-5" dirty="0">
                <a:latin typeface="Arial Black"/>
                <a:cs typeface="Arial Black"/>
              </a:rPr>
              <a:t>other </a:t>
            </a:r>
            <a:r>
              <a:rPr sz="1800" dirty="0">
                <a:latin typeface="Arial Black"/>
                <a:cs typeface="Arial Black"/>
              </a:rPr>
              <a:t>tools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spc="-5" dirty="0">
                <a:latin typeface="Arial Black"/>
                <a:cs typeface="Arial Black"/>
              </a:rPr>
              <a:t>environmental  </a:t>
            </a:r>
            <a:r>
              <a:rPr sz="1800" dirty="0">
                <a:latin typeface="Arial Black"/>
                <a:cs typeface="Arial Black"/>
              </a:rPr>
              <a:t>audit, </a:t>
            </a:r>
            <a:r>
              <a:rPr sz="1800" spc="-10" dirty="0">
                <a:latin typeface="Arial Black"/>
                <a:cs typeface="Arial Black"/>
              </a:rPr>
              <a:t>such </a:t>
            </a:r>
            <a:r>
              <a:rPr sz="1800" spc="-5" dirty="0">
                <a:latin typeface="Arial Black"/>
                <a:cs typeface="Arial Black"/>
              </a:rPr>
              <a:t>as PEST </a:t>
            </a:r>
            <a:r>
              <a:rPr sz="1800" dirty="0">
                <a:latin typeface="Arial Black"/>
                <a:cs typeface="Arial Black"/>
              </a:rPr>
              <a:t>analysis, </a:t>
            </a:r>
            <a:r>
              <a:rPr sz="1800" spc="-5" dirty="0">
                <a:latin typeface="Arial Black"/>
                <a:cs typeface="Arial Black"/>
              </a:rPr>
              <a:t>but tends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10" dirty="0">
                <a:latin typeface="Arial Black"/>
                <a:cs typeface="Arial Black"/>
              </a:rPr>
              <a:t>focus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single,  </a:t>
            </a:r>
            <a:r>
              <a:rPr sz="1800" dirty="0">
                <a:latin typeface="Arial Black"/>
                <a:cs typeface="Arial Black"/>
              </a:rPr>
              <a:t>stand alone, business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spc="-20" dirty="0">
                <a:latin typeface="Arial Black"/>
                <a:cs typeface="Arial Black"/>
              </a:rPr>
              <a:t>SBU </a:t>
            </a:r>
            <a:r>
              <a:rPr sz="1800" dirty="0">
                <a:latin typeface="Arial Black"/>
                <a:cs typeface="Arial Black"/>
              </a:rPr>
              <a:t>(Strategic </a:t>
            </a:r>
            <a:r>
              <a:rPr sz="1800" spc="-5" dirty="0">
                <a:latin typeface="Arial Black"/>
                <a:cs typeface="Arial Black"/>
              </a:rPr>
              <a:t>Business </a:t>
            </a:r>
            <a:r>
              <a:rPr sz="1800" dirty="0">
                <a:latin typeface="Arial Black"/>
                <a:cs typeface="Arial Black"/>
              </a:rPr>
              <a:t>Unit) </a:t>
            </a:r>
            <a:r>
              <a:rPr sz="1800" spc="-5" dirty="0">
                <a:latin typeface="Arial Black"/>
                <a:cs typeface="Arial Black"/>
              </a:rPr>
              <a:t>rather  </a:t>
            </a:r>
            <a:r>
              <a:rPr sz="1800" dirty="0">
                <a:latin typeface="Arial Black"/>
                <a:cs typeface="Arial Black"/>
              </a:rPr>
              <a:t>than a single product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spc="5" dirty="0">
                <a:latin typeface="Arial Black"/>
                <a:cs typeface="Arial Black"/>
              </a:rPr>
              <a:t>range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8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products.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332" y="3312921"/>
            <a:ext cx="4181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5965" algn="l"/>
                <a:tab pos="1731645" algn="l"/>
                <a:tab pos="2614295" algn="l"/>
                <a:tab pos="3071495" algn="l"/>
                <a:tab pos="3731260" algn="l"/>
              </a:tabLst>
            </a:pPr>
            <a:r>
              <a:rPr sz="1800" dirty="0">
                <a:latin typeface="Arial Black"/>
                <a:cs typeface="Arial Black"/>
              </a:rPr>
              <a:t>Fi</a:t>
            </a:r>
            <a:r>
              <a:rPr sz="1800" spc="-45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o</a:t>
            </a:r>
            <a:r>
              <a:rPr sz="1800" spc="3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ces	looks	</a:t>
            </a:r>
            <a:r>
              <a:rPr sz="1800" spc="-40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	</a:t>
            </a:r>
            <a:r>
              <a:rPr sz="1800" spc="-5" dirty="0">
                <a:latin typeface="Arial Black"/>
                <a:cs typeface="Arial Black"/>
              </a:rPr>
              <a:t>fi</a:t>
            </a:r>
            <a:r>
              <a:rPr sz="1800" spc="-50" dirty="0">
                <a:latin typeface="Arial Black"/>
                <a:cs typeface="Arial Black"/>
              </a:rPr>
              <a:t>v</a:t>
            </a:r>
            <a:r>
              <a:rPr sz="1800" dirty="0">
                <a:latin typeface="Arial Black"/>
                <a:cs typeface="Arial Black"/>
              </a:rPr>
              <a:t>e	</a:t>
            </a:r>
            <a:r>
              <a:rPr sz="1800" spc="-65" dirty="0">
                <a:latin typeface="Arial Black"/>
                <a:cs typeface="Arial Black"/>
              </a:rPr>
              <a:t>k</a:t>
            </a:r>
            <a:r>
              <a:rPr sz="1800" dirty="0">
                <a:latin typeface="Arial Black"/>
                <a:cs typeface="Arial Black"/>
              </a:rPr>
              <a:t>ey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332" y="3535426"/>
            <a:ext cx="4034790" cy="246126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1800" spc="5" dirty="0">
                <a:latin typeface="Arial Black"/>
                <a:cs typeface="Arial Black"/>
              </a:rPr>
              <a:t>areas namely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the</a:t>
            </a:r>
            <a:endParaRPr sz="1800">
              <a:latin typeface="Arial Black"/>
              <a:cs typeface="Arial Black"/>
            </a:endParaRPr>
          </a:p>
          <a:p>
            <a:pPr marL="812165" indent="-343535">
              <a:lnSpc>
                <a:spcPct val="100000"/>
              </a:lnSpc>
              <a:spcBef>
                <a:spcPts val="950"/>
              </a:spcBef>
              <a:buAutoNum type="arabicPeriod"/>
              <a:tabLst>
                <a:tab pos="812800" algn="l"/>
              </a:tabLst>
            </a:pPr>
            <a:r>
              <a:rPr sz="1800" dirty="0">
                <a:latin typeface="Arial Black"/>
                <a:cs typeface="Arial Black"/>
              </a:rPr>
              <a:t>Threat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114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entry,</a:t>
            </a:r>
            <a:endParaRPr sz="1800">
              <a:latin typeface="Arial Black"/>
              <a:cs typeface="Arial Black"/>
            </a:endParaRPr>
          </a:p>
          <a:p>
            <a:pPr marL="812165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1280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15" dirty="0">
                <a:latin typeface="Arial Black"/>
                <a:cs typeface="Arial Black"/>
              </a:rPr>
              <a:t>power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buyers,</a:t>
            </a:r>
            <a:endParaRPr sz="1800">
              <a:latin typeface="Arial Black"/>
              <a:cs typeface="Arial Black"/>
            </a:endParaRPr>
          </a:p>
          <a:p>
            <a:pPr marL="812165" indent="-343535">
              <a:lnSpc>
                <a:spcPct val="100000"/>
              </a:lnSpc>
              <a:spcBef>
                <a:spcPts val="1085"/>
              </a:spcBef>
              <a:buAutoNum type="arabicPeriod"/>
              <a:tabLst>
                <a:tab pos="81280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15" dirty="0">
                <a:latin typeface="Arial Black"/>
                <a:cs typeface="Arial Black"/>
              </a:rPr>
              <a:t>power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7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suppliers,</a:t>
            </a:r>
            <a:endParaRPr sz="1800">
              <a:latin typeface="Arial Black"/>
              <a:cs typeface="Arial Black"/>
            </a:endParaRPr>
          </a:p>
          <a:p>
            <a:pPr marL="812165" indent="-343535">
              <a:lnSpc>
                <a:spcPct val="100000"/>
              </a:lnSpc>
              <a:spcBef>
                <a:spcPts val="1075"/>
              </a:spcBef>
              <a:buAutoNum type="arabicPeriod"/>
              <a:tabLst>
                <a:tab pos="812800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threat of</a:t>
            </a:r>
            <a:r>
              <a:rPr sz="1800" spc="5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substitutes,</a:t>
            </a:r>
            <a:endParaRPr sz="1800">
              <a:latin typeface="Arial Black"/>
              <a:cs typeface="Arial Black"/>
            </a:endParaRPr>
          </a:p>
          <a:p>
            <a:pPr marL="812165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12800" algn="l"/>
              </a:tabLst>
            </a:pPr>
            <a:r>
              <a:rPr sz="1800" spc="-5" dirty="0">
                <a:latin typeface="Arial Black"/>
                <a:cs typeface="Arial Black"/>
              </a:rPr>
              <a:t>Competitive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rivalry.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783579" y="3718559"/>
            <a:ext cx="2304415" cy="1914525"/>
            <a:chOff x="5783579" y="3718559"/>
            <a:chExt cx="2304415" cy="1914525"/>
          </a:xfrm>
        </p:grpSpPr>
        <p:sp>
          <p:nvSpPr>
            <p:cNvPr id="9" name="object 9"/>
            <p:cNvSpPr/>
            <p:nvPr/>
          </p:nvSpPr>
          <p:spPr>
            <a:xfrm>
              <a:off x="5789675" y="3724655"/>
              <a:ext cx="2292350" cy="1902460"/>
            </a:xfrm>
            <a:custGeom>
              <a:avLst/>
              <a:gdLst/>
              <a:ahLst/>
              <a:cxnLst/>
              <a:rect l="l" t="t" r="r" b="b"/>
              <a:pathLst>
                <a:path w="2292350" h="1902460">
                  <a:moveTo>
                    <a:pt x="1146048" y="0"/>
                  </a:moveTo>
                  <a:lnTo>
                    <a:pt x="0" y="719328"/>
                  </a:lnTo>
                  <a:lnTo>
                    <a:pt x="426720" y="1901952"/>
                  </a:lnTo>
                  <a:lnTo>
                    <a:pt x="1865376" y="1901952"/>
                  </a:lnTo>
                  <a:lnTo>
                    <a:pt x="2292096" y="731520"/>
                  </a:lnTo>
                  <a:lnTo>
                    <a:pt x="1146048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89675" y="3724655"/>
              <a:ext cx="2292350" cy="1902460"/>
            </a:xfrm>
            <a:custGeom>
              <a:avLst/>
              <a:gdLst/>
              <a:ahLst/>
              <a:cxnLst/>
              <a:rect l="l" t="t" r="r" b="b"/>
              <a:pathLst>
                <a:path w="2292350" h="1902460">
                  <a:moveTo>
                    <a:pt x="1146048" y="0"/>
                  </a:moveTo>
                  <a:lnTo>
                    <a:pt x="0" y="719328"/>
                  </a:lnTo>
                  <a:lnTo>
                    <a:pt x="426720" y="1901952"/>
                  </a:lnTo>
                  <a:lnTo>
                    <a:pt x="1865376" y="1901952"/>
                  </a:lnTo>
                  <a:lnTo>
                    <a:pt x="2292096" y="731520"/>
                  </a:lnTo>
                  <a:lnTo>
                    <a:pt x="1146048" y="0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89675" y="3724655"/>
              <a:ext cx="2280285" cy="1877695"/>
            </a:xfrm>
            <a:custGeom>
              <a:avLst/>
              <a:gdLst/>
              <a:ahLst/>
              <a:cxnLst/>
              <a:rect l="l" t="t" r="r" b="b"/>
              <a:pathLst>
                <a:path w="2280284" h="1877695">
                  <a:moveTo>
                    <a:pt x="1139952" y="0"/>
                  </a:moveTo>
                  <a:lnTo>
                    <a:pt x="870839" y="717169"/>
                  </a:lnTo>
                  <a:lnTo>
                    <a:pt x="0" y="717169"/>
                  </a:lnTo>
                  <a:lnTo>
                    <a:pt x="704596" y="1160399"/>
                  </a:lnTo>
                  <a:lnTo>
                    <a:pt x="435483" y="1877568"/>
                  </a:lnTo>
                  <a:lnTo>
                    <a:pt x="1139952" y="1434338"/>
                  </a:lnTo>
                  <a:lnTo>
                    <a:pt x="1844421" y="1877568"/>
                  </a:lnTo>
                  <a:lnTo>
                    <a:pt x="1575307" y="1160399"/>
                  </a:lnTo>
                  <a:lnTo>
                    <a:pt x="2279904" y="717169"/>
                  </a:lnTo>
                  <a:lnTo>
                    <a:pt x="1409065" y="717169"/>
                  </a:lnTo>
                  <a:lnTo>
                    <a:pt x="113995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89675" y="3724655"/>
              <a:ext cx="2280285" cy="1877695"/>
            </a:xfrm>
            <a:custGeom>
              <a:avLst/>
              <a:gdLst/>
              <a:ahLst/>
              <a:cxnLst/>
              <a:rect l="l" t="t" r="r" b="b"/>
              <a:pathLst>
                <a:path w="2280284" h="1877695">
                  <a:moveTo>
                    <a:pt x="0" y="717169"/>
                  </a:moveTo>
                  <a:lnTo>
                    <a:pt x="870839" y="717169"/>
                  </a:lnTo>
                  <a:lnTo>
                    <a:pt x="1139952" y="0"/>
                  </a:lnTo>
                  <a:lnTo>
                    <a:pt x="1409065" y="717169"/>
                  </a:lnTo>
                  <a:lnTo>
                    <a:pt x="2279904" y="717169"/>
                  </a:lnTo>
                  <a:lnTo>
                    <a:pt x="1575307" y="1160399"/>
                  </a:lnTo>
                  <a:lnTo>
                    <a:pt x="1844421" y="1877568"/>
                  </a:lnTo>
                  <a:lnTo>
                    <a:pt x="1139952" y="1434338"/>
                  </a:lnTo>
                  <a:lnTo>
                    <a:pt x="435483" y="1877568"/>
                  </a:lnTo>
                  <a:lnTo>
                    <a:pt x="704596" y="1160399"/>
                  </a:lnTo>
                  <a:lnTo>
                    <a:pt x="0" y="717169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516369" y="3169665"/>
            <a:ext cx="8274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Threat</a:t>
            </a:r>
            <a:r>
              <a:rPr sz="1800" b="1" spc="-80" dirty="0">
                <a:latin typeface="Liberation Sans Narrow"/>
                <a:cs typeface="Liberation Sans Narrow"/>
              </a:rPr>
              <a:t> </a:t>
            </a:r>
            <a:r>
              <a:rPr sz="1800" b="1" dirty="0">
                <a:latin typeface="Liberation Sans Narrow"/>
                <a:cs typeface="Liberation Sans Narrow"/>
              </a:rPr>
              <a:t>of  </a:t>
            </a:r>
            <a:r>
              <a:rPr sz="1800" b="1" spc="-5" dirty="0">
                <a:latin typeface="Liberation Sans Narrow"/>
                <a:cs typeface="Liberation Sans Narrow"/>
              </a:rPr>
              <a:t>entry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43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5102097" y="5400547"/>
            <a:ext cx="10229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715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Threat </a:t>
            </a:r>
            <a:r>
              <a:rPr sz="1800" b="1" dirty="0">
                <a:latin typeface="Liberation Sans Narrow"/>
                <a:cs typeface="Liberation Sans Narrow"/>
              </a:rPr>
              <a:t>of  </a:t>
            </a:r>
            <a:r>
              <a:rPr sz="1800" b="1" spc="-5" dirty="0">
                <a:latin typeface="Liberation Sans Narrow"/>
                <a:cs typeface="Liberation Sans Narrow"/>
              </a:rPr>
              <a:t>s</a:t>
            </a:r>
            <a:r>
              <a:rPr sz="1800" b="1" spc="-10" dirty="0">
                <a:latin typeface="Liberation Sans Narrow"/>
                <a:cs typeface="Liberation Sans Narrow"/>
              </a:rPr>
              <a:t>u</a:t>
            </a:r>
            <a:r>
              <a:rPr sz="1800" b="1" dirty="0">
                <a:latin typeface="Liberation Sans Narrow"/>
                <a:cs typeface="Liberation Sans Narrow"/>
              </a:rPr>
              <a:t>b</a:t>
            </a:r>
            <a:r>
              <a:rPr sz="1800" b="1" spc="-10" dirty="0">
                <a:latin typeface="Liberation Sans Narrow"/>
                <a:cs typeface="Liberation Sans Narrow"/>
              </a:rPr>
              <a:t>s</a:t>
            </a:r>
            <a:r>
              <a:rPr sz="1800" b="1" dirty="0">
                <a:latin typeface="Liberation Sans Narrow"/>
                <a:cs typeface="Liberation Sans Narrow"/>
              </a:rPr>
              <a:t>titut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26838" y="4145026"/>
            <a:ext cx="8185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marR="5080" indent="-901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Power</a:t>
            </a:r>
            <a:r>
              <a:rPr sz="1800" b="1" spc="-90" dirty="0">
                <a:latin typeface="Liberation Sans Narrow"/>
                <a:cs typeface="Liberation Sans Narrow"/>
              </a:rPr>
              <a:t> </a:t>
            </a:r>
            <a:r>
              <a:rPr sz="1800" b="1" dirty="0">
                <a:latin typeface="Liberation Sans Narrow"/>
                <a:cs typeface="Liberation Sans Narrow"/>
              </a:rPr>
              <a:t>of  </a:t>
            </a:r>
            <a:r>
              <a:rPr sz="1800" b="1" spc="-5" dirty="0">
                <a:latin typeface="Liberation Sans Narrow"/>
                <a:cs typeface="Liberation Sans Narrow"/>
              </a:rPr>
              <a:t>buyers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66658" y="4058539"/>
            <a:ext cx="856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Power of  </a:t>
            </a:r>
            <a:r>
              <a:rPr sz="1800" b="1" spc="-5" dirty="0">
                <a:latin typeface="Liberation Sans Narrow"/>
                <a:cs typeface="Liberation Sans Narrow"/>
              </a:rPr>
              <a:t>s</a:t>
            </a:r>
            <a:r>
              <a:rPr sz="1800" b="1" spc="-10" dirty="0">
                <a:latin typeface="Liberation Sans Narrow"/>
                <a:cs typeface="Liberation Sans Narrow"/>
              </a:rPr>
              <a:t>u</a:t>
            </a:r>
            <a:r>
              <a:rPr sz="1800" b="1" dirty="0">
                <a:latin typeface="Liberation Sans Narrow"/>
                <a:cs typeface="Liberation Sans Narrow"/>
              </a:rPr>
              <a:t>pp</a:t>
            </a:r>
            <a:r>
              <a:rPr sz="1800" b="1" spc="-10" dirty="0">
                <a:latin typeface="Liberation Sans Narrow"/>
                <a:cs typeface="Liberation Sans Narrow"/>
              </a:rPr>
              <a:t>l</a:t>
            </a:r>
            <a:r>
              <a:rPr sz="1800" b="1" dirty="0">
                <a:latin typeface="Liberation Sans Narrow"/>
                <a:cs typeface="Liberation Sans Narrow"/>
              </a:rPr>
              <a:t>i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rs</a:t>
            </a:r>
            <a:endParaRPr sz="1800">
              <a:latin typeface="Liberation Sans Narrow"/>
              <a:cs typeface="Liberation Sans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08468" y="5369153"/>
            <a:ext cx="10966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Liberation Sans Narrow"/>
                <a:cs typeface="Liberation Sans Narrow"/>
              </a:rPr>
              <a:t>Co</a:t>
            </a:r>
            <a:r>
              <a:rPr sz="1800" b="1" spc="-10" dirty="0">
                <a:latin typeface="Liberation Sans Narrow"/>
                <a:cs typeface="Liberation Sans Narrow"/>
              </a:rPr>
              <a:t>m</a:t>
            </a:r>
            <a:r>
              <a:rPr sz="1800" b="1" dirty="0">
                <a:latin typeface="Liberation Sans Narrow"/>
                <a:cs typeface="Liberation Sans Narrow"/>
              </a:rPr>
              <a:t>p</a:t>
            </a:r>
            <a:r>
              <a:rPr sz="1800" b="1" spc="-10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tit</a:t>
            </a:r>
            <a:r>
              <a:rPr sz="1800" b="1" spc="-10" dirty="0">
                <a:latin typeface="Liberation Sans Narrow"/>
                <a:cs typeface="Liberation Sans Narrow"/>
              </a:rPr>
              <a:t>iv</a:t>
            </a:r>
            <a:r>
              <a:rPr sz="1800" b="1" dirty="0">
                <a:latin typeface="Liberation Sans Narrow"/>
                <a:cs typeface="Liberation Sans Narrow"/>
              </a:rPr>
              <a:t>e</a:t>
            </a:r>
            <a:endParaRPr sz="1800">
              <a:latin typeface="Liberation Sans Narrow"/>
              <a:cs typeface="Liberation Sans Narrow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rivalry</a:t>
            </a:r>
            <a:endParaRPr sz="1800">
              <a:latin typeface="Liberation Sans Narrow"/>
              <a:cs typeface="Liberation Sans Narrow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0539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 </a:t>
            </a:r>
            <a:r>
              <a:rPr spc="-15" dirty="0"/>
              <a:t>Five</a:t>
            </a:r>
            <a:r>
              <a:rPr spc="-30" dirty="0"/>
              <a:t> </a:t>
            </a:r>
            <a:r>
              <a:rPr spc="-10" dirty="0"/>
              <a:t>Forces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44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73709" y="926719"/>
            <a:ext cx="8040370" cy="572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solidFill>
                  <a:srgbClr val="006FC0"/>
                </a:solidFill>
                <a:latin typeface="Arial Black"/>
                <a:cs typeface="Arial Black"/>
              </a:rPr>
              <a:t>The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threat of</a:t>
            </a:r>
            <a:r>
              <a:rPr sz="1800" spc="9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 Black"/>
                <a:cs typeface="Arial Black"/>
              </a:rPr>
              <a:t>entry.</a:t>
            </a:r>
            <a:endParaRPr sz="1800">
              <a:latin typeface="Arial Black"/>
              <a:cs typeface="Arial Black"/>
            </a:endParaRPr>
          </a:p>
          <a:p>
            <a:pPr marL="252729">
              <a:lnSpc>
                <a:spcPct val="100000"/>
              </a:lnSpc>
              <a:spcBef>
                <a:spcPts val="1480"/>
              </a:spcBef>
            </a:pPr>
            <a:r>
              <a:rPr sz="1800" spc="-5" dirty="0">
                <a:latin typeface="Arial Black"/>
                <a:cs typeface="Arial Black"/>
              </a:rPr>
              <a:t>Benefits associated </a:t>
            </a:r>
            <a:r>
              <a:rPr sz="1800" dirty="0">
                <a:latin typeface="Arial Black"/>
                <a:cs typeface="Arial Black"/>
              </a:rPr>
              <a:t>with bulk </a:t>
            </a:r>
            <a:r>
              <a:rPr sz="1800" spc="-5" dirty="0">
                <a:latin typeface="Arial Black"/>
                <a:cs typeface="Arial Black"/>
              </a:rPr>
              <a:t>purchasing </a:t>
            </a:r>
            <a:r>
              <a:rPr sz="1800" dirty="0">
                <a:latin typeface="Arial Black"/>
                <a:cs typeface="Arial Black"/>
              </a:rPr>
              <a:t>in economies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scale.</a:t>
            </a:r>
            <a:endParaRPr sz="1800">
              <a:latin typeface="Arial Black"/>
              <a:cs typeface="Arial Black"/>
            </a:endParaRPr>
          </a:p>
          <a:p>
            <a:pPr marL="53911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539115" algn="l"/>
                <a:tab pos="539750" algn="l"/>
              </a:tabLst>
            </a:pPr>
            <a:r>
              <a:rPr sz="1800" dirty="0">
                <a:latin typeface="Arial Black"/>
                <a:cs typeface="Arial Black"/>
              </a:rPr>
              <a:t>High </a:t>
            </a:r>
            <a:r>
              <a:rPr sz="1800" spc="-5" dirty="0">
                <a:latin typeface="Arial Black"/>
                <a:cs typeface="Arial Black"/>
              </a:rPr>
              <a:t>or </a:t>
            </a:r>
            <a:r>
              <a:rPr sz="1800" spc="-15" dirty="0">
                <a:latin typeface="Arial Black"/>
                <a:cs typeface="Arial Black"/>
              </a:rPr>
              <a:t>low </a:t>
            </a:r>
            <a:r>
              <a:rPr sz="1800" dirty="0">
                <a:latin typeface="Arial Black"/>
                <a:cs typeface="Arial Black"/>
              </a:rPr>
              <a:t>cost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20" dirty="0">
                <a:latin typeface="Arial Black"/>
                <a:cs typeface="Arial Black"/>
              </a:rPr>
              <a:t>entry </a:t>
            </a:r>
            <a:r>
              <a:rPr sz="1800" b="1" i="1" spc="-5" dirty="0">
                <a:latin typeface="Liberation Sans Narrow"/>
                <a:cs typeface="Liberation Sans Narrow"/>
              </a:rPr>
              <a:t>e.g. how much will it cost </a:t>
            </a:r>
            <a:r>
              <a:rPr sz="1800" b="1" i="1" dirty="0">
                <a:latin typeface="Liberation Sans Narrow"/>
                <a:cs typeface="Liberation Sans Narrow"/>
              </a:rPr>
              <a:t>for </a:t>
            </a:r>
            <a:r>
              <a:rPr sz="1800" b="1" i="1" spc="-5" dirty="0">
                <a:latin typeface="Liberation Sans Narrow"/>
                <a:cs typeface="Liberation Sans Narrow"/>
              </a:rPr>
              <a:t>latest</a:t>
            </a:r>
            <a:r>
              <a:rPr sz="1800" b="1" i="1" spc="-7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technology</a:t>
            </a:r>
            <a:r>
              <a:rPr sz="1800" b="1" spc="-5" dirty="0">
                <a:latin typeface="Liberation Sans Narrow"/>
                <a:cs typeface="Liberation Sans Narrow"/>
              </a:rPr>
              <a:t>?</a:t>
            </a:r>
            <a:endParaRPr sz="1800">
              <a:latin typeface="Liberation Sans Narrow"/>
              <a:cs typeface="Liberation Sans Narrow"/>
            </a:endParaRPr>
          </a:p>
          <a:p>
            <a:pPr marL="539115" marR="5715" indent="-287020">
              <a:lnSpc>
                <a:spcPct val="125000"/>
              </a:lnSpc>
              <a:buFont typeface="Wingdings"/>
              <a:buChar char=""/>
              <a:tabLst>
                <a:tab pos="539115" algn="l"/>
                <a:tab pos="539750" algn="l"/>
              </a:tabLst>
            </a:pPr>
            <a:r>
              <a:rPr sz="1800" spc="-5" dirty="0">
                <a:latin typeface="Arial Black"/>
                <a:cs typeface="Arial Black"/>
              </a:rPr>
              <a:t>Ease of </a:t>
            </a:r>
            <a:r>
              <a:rPr sz="1800" dirty="0">
                <a:latin typeface="Arial Black"/>
                <a:cs typeface="Arial Black"/>
              </a:rPr>
              <a:t>access to </a:t>
            </a:r>
            <a:r>
              <a:rPr sz="1800" spc="-5" dirty="0">
                <a:latin typeface="Arial Black"/>
                <a:cs typeface="Arial Black"/>
              </a:rPr>
              <a:t>distribution channels </a:t>
            </a:r>
            <a:r>
              <a:rPr sz="1800" b="1" i="1" spc="-5" dirty="0">
                <a:latin typeface="Liberation Sans Narrow"/>
                <a:cs typeface="Liberation Sans Narrow"/>
              </a:rPr>
              <a:t>e.g. do competitors </a:t>
            </a:r>
            <a:r>
              <a:rPr sz="1800" b="1" i="1" dirty="0">
                <a:latin typeface="Liberation Sans Narrow"/>
                <a:cs typeface="Liberation Sans Narrow"/>
              </a:rPr>
              <a:t>have  the </a:t>
            </a:r>
            <a:r>
              <a:rPr sz="1800" b="1" i="1" spc="-5" dirty="0">
                <a:latin typeface="Liberation Sans Narrow"/>
                <a:cs typeface="Liberation Sans Narrow"/>
              </a:rPr>
              <a:t>distribution channels hemmed</a:t>
            </a:r>
            <a:r>
              <a:rPr sz="1800" b="1" i="1" spc="75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up?</a:t>
            </a:r>
            <a:endParaRPr sz="1800">
              <a:latin typeface="Liberation Sans Narrow"/>
              <a:cs typeface="Liberation Sans Narrow"/>
            </a:endParaRPr>
          </a:p>
          <a:p>
            <a:pPr marL="53911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539115" algn="l"/>
                <a:tab pos="539750" algn="l"/>
              </a:tabLst>
            </a:pPr>
            <a:r>
              <a:rPr sz="1800" dirty="0">
                <a:latin typeface="Arial Black"/>
                <a:cs typeface="Arial Black"/>
              </a:rPr>
              <a:t>Cost</a:t>
            </a:r>
            <a:r>
              <a:rPr sz="1800" spc="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advantages</a:t>
            </a:r>
            <a:r>
              <a:rPr sz="1800" spc="10" dirty="0">
                <a:latin typeface="Arial Black"/>
                <a:cs typeface="Arial Black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e.g.</a:t>
            </a:r>
            <a:r>
              <a:rPr sz="1800" b="1" i="1" spc="95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personal</a:t>
            </a:r>
            <a:r>
              <a:rPr sz="1800" b="1" i="1" spc="11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contacts</a:t>
            </a:r>
            <a:r>
              <a:rPr sz="1800" b="1" i="1" spc="9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or</a:t>
            </a:r>
            <a:r>
              <a:rPr sz="1800" b="1" i="1" spc="125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knowledge</a:t>
            </a:r>
            <a:r>
              <a:rPr sz="1800" b="1" i="1" spc="10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that</a:t>
            </a:r>
            <a:r>
              <a:rPr sz="1800" b="1" i="1" spc="114" dirty="0">
                <a:latin typeface="Liberation Sans Narrow"/>
                <a:cs typeface="Liberation Sans Narrow"/>
              </a:rPr>
              <a:t> </a:t>
            </a:r>
            <a:r>
              <a:rPr sz="1800" b="1" i="1" spc="-15" dirty="0">
                <a:latin typeface="Liberation Sans Narrow"/>
                <a:cs typeface="Liberation Sans Narrow"/>
              </a:rPr>
              <a:t>larger</a:t>
            </a:r>
            <a:r>
              <a:rPr sz="1800" b="1" i="1" spc="100" dirty="0">
                <a:latin typeface="Liberation Sans Narrow"/>
                <a:cs typeface="Liberation Sans Narrow"/>
              </a:rPr>
              <a:t> </a:t>
            </a:r>
            <a:r>
              <a:rPr sz="1800" b="1" i="1" spc="-15" dirty="0">
                <a:latin typeface="Liberation Sans Narrow"/>
                <a:cs typeface="Liberation Sans Narrow"/>
              </a:rPr>
              <a:t>companies</a:t>
            </a:r>
            <a:endParaRPr sz="1800">
              <a:latin typeface="Liberation Sans Narrow"/>
              <a:cs typeface="Liberation Sans Narrow"/>
            </a:endParaRPr>
          </a:p>
          <a:p>
            <a:pPr marL="539115">
              <a:lnSpc>
                <a:spcPct val="100000"/>
              </a:lnSpc>
              <a:spcBef>
                <a:spcPts val="540"/>
              </a:spcBef>
            </a:pPr>
            <a:r>
              <a:rPr sz="1800" b="1" i="1" spc="-5" dirty="0">
                <a:latin typeface="Liberation Sans Narrow"/>
                <a:cs typeface="Liberation Sans Narrow"/>
              </a:rPr>
              <a:t>do </a:t>
            </a:r>
            <a:r>
              <a:rPr sz="1800" b="1" i="1" dirty="0">
                <a:latin typeface="Liberation Sans Narrow"/>
                <a:cs typeface="Liberation Sans Narrow"/>
              </a:rPr>
              <a:t>- </a:t>
            </a:r>
            <a:r>
              <a:rPr sz="1800" b="1" i="1" spc="-5" dirty="0">
                <a:latin typeface="Liberation Sans Narrow"/>
                <a:cs typeface="Liberation Sans Narrow"/>
              </a:rPr>
              <a:t>will competitors</a:t>
            </a:r>
            <a:r>
              <a:rPr sz="1800" b="1" i="1" spc="30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retaliate?</a:t>
            </a:r>
            <a:endParaRPr sz="1800">
              <a:latin typeface="Liberation Sans Narrow"/>
              <a:cs typeface="Liberation Sans Narrow"/>
            </a:endParaRPr>
          </a:p>
          <a:p>
            <a:pPr marL="539115" marR="7620" indent="-287020">
              <a:lnSpc>
                <a:spcPct val="125000"/>
              </a:lnSpc>
              <a:buFont typeface="Wingdings"/>
              <a:buChar char=""/>
              <a:tabLst>
                <a:tab pos="539115" algn="l"/>
                <a:tab pos="539750" algn="l"/>
              </a:tabLst>
            </a:pPr>
            <a:r>
              <a:rPr sz="1800" spc="-5" dirty="0">
                <a:latin typeface="Arial Black"/>
                <a:cs typeface="Arial Black"/>
              </a:rPr>
              <a:t>Government </a:t>
            </a:r>
            <a:r>
              <a:rPr sz="1800" dirty="0">
                <a:latin typeface="Arial Black"/>
                <a:cs typeface="Arial Black"/>
              </a:rPr>
              <a:t>action </a:t>
            </a:r>
            <a:r>
              <a:rPr sz="1800" b="1" i="1" spc="-5" dirty="0">
                <a:latin typeface="Liberation Sans Narrow"/>
                <a:cs typeface="Liberation Sans Narrow"/>
              </a:rPr>
              <a:t>e.g. </a:t>
            </a:r>
            <a:r>
              <a:rPr sz="1800" b="1" i="1" dirty="0">
                <a:latin typeface="Liberation Sans Narrow"/>
                <a:cs typeface="Liberation Sans Narrow"/>
              </a:rPr>
              <a:t>will new </a:t>
            </a:r>
            <a:r>
              <a:rPr sz="1800" b="1" i="1" spc="-5" dirty="0">
                <a:latin typeface="Liberation Sans Narrow"/>
                <a:cs typeface="Liberation Sans Narrow"/>
              </a:rPr>
              <a:t>laws are introduced that will weaken </a:t>
            </a:r>
            <a:r>
              <a:rPr sz="1800" b="1" i="1" dirty="0">
                <a:latin typeface="Liberation Sans Narrow"/>
                <a:cs typeface="Liberation Sans Narrow"/>
              </a:rPr>
              <a:t>our  </a:t>
            </a:r>
            <a:r>
              <a:rPr sz="1800" b="1" i="1" spc="-5" dirty="0">
                <a:latin typeface="Liberation Sans Narrow"/>
                <a:cs typeface="Liberation Sans Narrow"/>
              </a:rPr>
              <a:t>competitive position? </a:t>
            </a:r>
            <a:r>
              <a:rPr sz="1800" b="1" i="1" dirty="0">
                <a:latin typeface="Liberation Sans Narrow"/>
                <a:cs typeface="Liberation Sans Narrow"/>
              </a:rPr>
              <a:t>How </a:t>
            </a:r>
            <a:r>
              <a:rPr sz="1800" b="1" i="1" spc="-5" dirty="0">
                <a:latin typeface="Liberation Sans Narrow"/>
                <a:cs typeface="Liberation Sans Narrow"/>
              </a:rPr>
              <a:t>important is differentiation e.g. champagne</a:t>
            </a:r>
            <a:r>
              <a:rPr sz="1800" b="1" i="1" spc="155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brands.</a:t>
            </a:r>
            <a:endParaRPr sz="1800">
              <a:latin typeface="Liberation Sans Narrow"/>
              <a:cs typeface="Liberation Sans Narrow"/>
            </a:endParaRPr>
          </a:p>
          <a:p>
            <a:pPr marL="103505">
              <a:lnSpc>
                <a:spcPct val="100000"/>
              </a:lnSpc>
              <a:spcBef>
                <a:spcPts val="1714"/>
              </a:spcBef>
            </a:pPr>
            <a:r>
              <a:rPr sz="1800" spc="10" dirty="0">
                <a:solidFill>
                  <a:srgbClr val="006FC0"/>
                </a:solidFill>
                <a:latin typeface="Arial Black"/>
                <a:cs typeface="Arial Black"/>
              </a:rPr>
              <a:t>The </a:t>
            </a:r>
            <a:r>
              <a:rPr sz="1800" spc="-15" dirty="0">
                <a:solidFill>
                  <a:srgbClr val="006FC0"/>
                </a:solidFill>
                <a:latin typeface="Arial Black"/>
                <a:cs typeface="Arial Black"/>
              </a:rPr>
              <a:t>power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of</a:t>
            </a:r>
            <a:r>
              <a:rPr sz="1800" spc="100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buyers</a:t>
            </a:r>
            <a:endParaRPr sz="1800">
              <a:latin typeface="Arial Black"/>
              <a:cs typeface="Arial Black"/>
            </a:endParaRPr>
          </a:p>
          <a:p>
            <a:pPr marL="595630" indent="-343535">
              <a:lnSpc>
                <a:spcPct val="100000"/>
              </a:lnSpc>
              <a:spcBef>
                <a:spcPts val="1160"/>
              </a:spcBef>
              <a:buFont typeface="Wingdings"/>
              <a:buChar char=""/>
              <a:tabLst>
                <a:tab pos="595630" algn="l"/>
                <a:tab pos="596265" algn="l"/>
              </a:tabLst>
            </a:pPr>
            <a:r>
              <a:rPr sz="1800" spc="10" dirty="0">
                <a:latin typeface="Arial Black"/>
                <a:cs typeface="Arial Black"/>
              </a:rPr>
              <a:t>There </a:t>
            </a:r>
            <a:r>
              <a:rPr sz="1800" spc="-5" dirty="0">
                <a:latin typeface="Arial Black"/>
                <a:cs typeface="Arial Black"/>
              </a:rPr>
              <a:t>is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0" dirty="0">
                <a:latin typeface="Arial Black"/>
                <a:cs typeface="Arial Black"/>
              </a:rPr>
              <a:t>few, </a:t>
            </a:r>
            <a:r>
              <a:rPr sz="1800" spc="10" dirty="0">
                <a:latin typeface="Arial Black"/>
                <a:cs typeface="Arial Black"/>
              </a:rPr>
              <a:t>large </a:t>
            </a:r>
            <a:r>
              <a:rPr sz="1800" dirty="0">
                <a:latin typeface="Arial Black"/>
                <a:cs typeface="Arial Black"/>
              </a:rPr>
              <a:t>players </a:t>
            </a:r>
            <a:r>
              <a:rPr sz="1800" spc="-5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market </a:t>
            </a:r>
            <a:r>
              <a:rPr sz="1800" b="1" i="1" spc="-5" dirty="0">
                <a:latin typeface="Liberation Sans Narrow"/>
                <a:cs typeface="Liberation Sans Narrow"/>
              </a:rPr>
              <a:t>e.g. large grocery</a:t>
            </a:r>
            <a:r>
              <a:rPr sz="1800" b="1" i="1" spc="114" dirty="0">
                <a:latin typeface="Liberation Sans Narrow"/>
                <a:cs typeface="Liberation Sans Narrow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chains.</a:t>
            </a:r>
            <a:endParaRPr sz="1800">
              <a:latin typeface="Liberation Sans Narrow"/>
              <a:cs typeface="Liberation Sans Narrow"/>
            </a:endParaRPr>
          </a:p>
          <a:p>
            <a:pPr marL="595630" marR="5715" indent="-343535">
              <a:lnSpc>
                <a:spcPct val="150000"/>
              </a:lnSpc>
              <a:buFont typeface="Wingdings"/>
              <a:buChar char=""/>
              <a:tabLst>
                <a:tab pos="595630" algn="l"/>
                <a:tab pos="596265" algn="l"/>
                <a:tab pos="1548130" algn="l"/>
                <a:tab pos="2179320" algn="l"/>
                <a:tab pos="2551430" algn="l"/>
                <a:tab pos="3413760" algn="l"/>
                <a:tab pos="4573905" algn="l"/>
                <a:tab pos="5047615" algn="l"/>
                <a:tab pos="7352665" algn="l"/>
              </a:tabLst>
            </a:pPr>
            <a:r>
              <a:rPr sz="1800" spc="4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he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a	la</a:t>
            </a:r>
            <a:r>
              <a:rPr sz="1800" spc="5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ge	</a:t>
            </a:r>
            <a:r>
              <a:rPr sz="1800" spc="-5" dirty="0">
                <a:latin typeface="Arial Black"/>
                <a:cs typeface="Arial Black"/>
              </a:rPr>
              <a:t>numbe</a:t>
            </a:r>
            <a:r>
              <a:rPr sz="1800" dirty="0">
                <a:latin typeface="Arial Black"/>
                <a:cs typeface="Arial Black"/>
              </a:rPr>
              <a:t>r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undi</a:t>
            </a:r>
            <a:r>
              <a:rPr sz="1800" spc="40" dirty="0">
                <a:latin typeface="Arial Black"/>
                <a:cs typeface="Arial Black"/>
              </a:rPr>
              <a:t>f</a:t>
            </a:r>
            <a:r>
              <a:rPr sz="1800" spc="-40" dirty="0">
                <a:latin typeface="Arial Black"/>
                <a:cs typeface="Arial Black"/>
              </a:rPr>
              <a:t>f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</a:t>
            </a:r>
            <a:r>
              <a:rPr sz="1800" spc="5" dirty="0">
                <a:latin typeface="Arial Black"/>
                <a:cs typeface="Arial Black"/>
              </a:rPr>
              <a:t>n</a:t>
            </a:r>
            <a:r>
              <a:rPr sz="1800" dirty="0">
                <a:latin typeface="Arial Black"/>
                <a:cs typeface="Arial Black"/>
              </a:rPr>
              <a:t>ti</a:t>
            </a:r>
            <a:r>
              <a:rPr sz="1800" spc="-3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ted,	small  </a:t>
            </a:r>
            <a:r>
              <a:rPr sz="1800" spc="5" dirty="0">
                <a:latin typeface="Arial Black"/>
                <a:cs typeface="Arial Black"/>
              </a:rPr>
              <a:t>suppliers </a:t>
            </a:r>
            <a:r>
              <a:rPr sz="1800" b="1" i="1" spc="-5" dirty="0">
                <a:latin typeface="Liberation Sans Narrow"/>
                <a:cs typeface="Liberation Sans Narrow"/>
              </a:rPr>
              <a:t>e.g. </a:t>
            </a:r>
            <a:r>
              <a:rPr sz="1800" b="1" i="1" spc="-10" dirty="0">
                <a:latin typeface="Liberation Sans Narrow"/>
                <a:cs typeface="Liberation Sans Narrow"/>
              </a:rPr>
              <a:t>small </a:t>
            </a:r>
            <a:r>
              <a:rPr sz="1800" b="1" i="1" spc="-5" dirty="0">
                <a:latin typeface="Liberation Sans Narrow"/>
                <a:cs typeface="Liberation Sans Narrow"/>
              </a:rPr>
              <a:t>farming businesses supplying </a:t>
            </a:r>
            <a:r>
              <a:rPr sz="1800" b="1" i="1" dirty="0">
                <a:latin typeface="Liberation Sans Narrow"/>
                <a:cs typeface="Liberation Sans Narrow"/>
              </a:rPr>
              <a:t>the </a:t>
            </a:r>
            <a:r>
              <a:rPr sz="1800" b="1" i="1" spc="-5" dirty="0">
                <a:latin typeface="Liberation Sans Narrow"/>
                <a:cs typeface="Liberation Sans Narrow"/>
              </a:rPr>
              <a:t>large grocery</a:t>
            </a:r>
            <a:r>
              <a:rPr sz="1800" b="1" i="1" spc="185" dirty="0">
                <a:latin typeface="Liberation Sans Narrow"/>
                <a:cs typeface="Liberation Sans Narrow"/>
              </a:rPr>
              <a:t> </a:t>
            </a:r>
            <a:r>
              <a:rPr sz="1800" b="1" i="1" spc="-10" dirty="0">
                <a:latin typeface="Liberation Sans Narrow"/>
                <a:cs typeface="Liberation Sans Narrow"/>
              </a:rPr>
              <a:t>chains.</a:t>
            </a:r>
            <a:endParaRPr sz="1800">
              <a:latin typeface="Liberation Sans Narrow"/>
              <a:cs typeface="Liberation Sans Narrow"/>
            </a:endParaRPr>
          </a:p>
          <a:p>
            <a:pPr marL="595630" indent="-343535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595630" algn="l"/>
                <a:tab pos="596265" algn="l"/>
              </a:tabLst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dirty="0">
                <a:latin typeface="Arial Black"/>
                <a:cs typeface="Arial Black"/>
              </a:rPr>
              <a:t>cost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-10" dirty="0">
                <a:latin typeface="Arial Black"/>
                <a:cs typeface="Arial Black"/>
              </a:rPr>
              <a:t>switching </a:t>
            </a:r>
            <a:r>
              <a:rPr sz="1800" spc="-5" dirty="0">
                <a:latin typeface="Arial Black"/>
                <a:cs typeface="Arial Black"/>
              </a:rPr>
              <a:t>between </a:t>
            </a:r>
            <a:r>
              <a:rPr sz="1800" dirty="0">
                <a:latin typeface="Arial Black"/>
                <a:cs typeface="Arial Black"/>
              </a:rPr>
              <a:t>suppliers is </a:t>
            </a:r>
            <a:r>
              <a:rPr sz="1800" spc="-15" dirty="0">
                <a:latin typeface="Arial Black"/>
                <a:cs typeface="Arial Black"/>
              </a:rPr>
              <a:t>low</a:t>
            </a:r>
            <a:r>
              <a:rPr sz="1800" spc="240" dirty="0">
                <a:latin typeface="Arial Black"/>
                <a:cs typeface="Arial Black"/>
              </a:rPr>
              <a:t> </a:t>
            </a:r>
            <a:r>
              <a:rPr sz="1800" b="1" i="1" spc="-5" dirty="0">
                <a:latin typeface="Liberation Sans Narrow"/>
                <a:cs typeface="Liberation Sans Narrow"/>
              </a:rPr>
              <a:t>e.g. </a:t>
            </a:r>
            <a:r>
              <a:rPr sz="1800" b="1" i="1" dirty="0">
                <a:latin typeface="Liberation Sans Narrow"/>
                <a:cs typeface="Liberation Sans Narrow"/>
              </a:rPr>
              <a:t>from </a:t>
            </a:r>
            <a:r>
              <a:rPr sz="1800" b="1" i="1" spc="5" dirty="0">
                <a:latin typeface="Liberation Sans Narrow"/>
                <a:cs typeface="Liberation Sans Narrow"/>
              </a:rPr>
              <a:t>one</a:t>
            </a:r>
            <a:endParaRPr sz="1800">
              <a:latin typeface="Liberation Sans Narrow"/>
              <a:cs typeface="Liberation Sans Narrow"/>
            </a:endParaRPr>
          </a:p>
          <a:p>
            <a:pPr marL="595630">
              <a:lnSpc>
                <a:spcPct val="100000"/>
              </a:lnSpc>
              <a:spcBef>
                <a:spcPts val="1080"/>
              </a:spcBef>
            </a:pPr>
            <a:r>
              <a:rPr sz="1800" b="1" i="1" spc="-5" dirty="0">
                <a:latin typeface="Liberation Sans Narrow"/>
                <a:cs typeface="Liberation Sans Narrow"/>
              </a:rPr>
              <a:t>fleet supplier of trucks </a:t>
            </a:r>
            <a:r>
              <a:rPr sz="1800" b="1" i="1" dirty="0">
                <a:latin typeface="Liberation Sans Narrow"/>
                <a:cs typeface="Liberation Sans Narrow"/>
              </a:rPr>
              <a:t>to</a:t>
            </a:r>
            <a:r>
              <a:rPr sz="1800" b="1" i="1" spc="50" dirty="0">
                <a:latin typeface="Liberation Sans Narrow"/>
                <a:cs typeface="Liberation Sans Narrow"/>
              </a:rPr>
              <a:t> </a:t>
            </a:r>
            <a:r>
              <a:rPr sz="1800" b="1" i="1" spc="-20" dirty="0">
                <a:latin typeface="Liberation Sans Narrow"/>
                <a:cs typeface="Liberation Sans Narrow"/>
              </a:rPr>
              <a:t>another.</a:t>
            </a:r>
            <a:endParaRPr sz="1800">
              <a:latin typeface="Liberation Sans Narrow"/>
              <a:cs typeface="Liberation Sans Narrow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0539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Environmental </a:t>
            </a:r>
            <a:r>
              <a:rPr dirty="0"/>
              <a:t>Analysis: </a:t>
            </a:r>
            <a:r>
              <a:rPr spc="-15" dirty="0"/>
              <a:t>Five</a:t>
            </a:r>
            <a:r>
              <a:rPr spc="-30" dirty="0"/>
              <a:t> </a:t>
            </a:r>
            <a:r>
              <a:rPr spc="-10" dirty="0"/>
              <a:t>Forces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45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63651" y="666496"/>
            <a:ext cx="8108950" cy="5988685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365"/>
              </a:spcBef>
            </a:pPr>
            <a:r>
              <a:rPr sz="1800" spc="10" dirty="0">
                <a:solidFill>
                  <a:srgbClr val="006FC0"/>
                </a:solidFill>
                <a:latin typeface="Arial Black"/>
                <a:cs typeface="Arial Black"/>
              </a:rPr>
              <a:t>The </a:t>
            </a:r>
            <a:r>
              <a:rPr sz="1800" spc="-15" dirty="0">
                <a:solidFill>
                  <a:srgbClr val="006FC0"/>
                </a:solidFill>
                <a:latin typeface="Arial Black"/>
                <a:cs typeface="Arial Black"/>
              </a:rPr>
              <a:t>power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of</a:t>
            </a:r>
            <a:r>
              <a:rPr sz="1800" spc="10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suppliers</a:t>
            </a:r>
            <a:endParaRPr sz="1800">
              <a:latin typeface="Arial Black"/>
              <a:cs typeface="Arial Black"/>
            </a:endParaRPr>
          </a:p>
          <a:p>
            <a:pPr marL="423545">
              <a:lnSpc>
                <a:spcPct val="100000"/>
              </a:lnSpc>
              <a:spcBef>
                <a:spcPts val="1270"/>
              </a:spcBef>
            </a:pPr>
            <a:r>
              <a:rPr sz="1800" spc="-25" dirty="0">
                <a:latin typeface="Arial Black"/>
                <a:cs typeface="Arial Black"/>
              </a:rPr>
              <a:t>Power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5" dirty="0">
                <a:latin typeface="Arial Black"/>
                <a:cs typeface="Arial Black"/>
              </a:rPr>
              <a:t>suppliers </a:t>
            </a:r>
            <a:r>
              <a:rPr sz="1800" dirty="0">
                <a:latin typeface="Arial Black"/>
                <a:cs typeface="Arial Black"/>
              </a:rPr>
              <a:t>tends to </a:t>
            </a:r>
            <a:r>
              <a:rPr sz="1800" spc="-5" dirty="0">
                <a:latin typeface="Arial Black"/>
                <a:cs typeface="Arial Black"/>
              </a:rPr>
              <a:t>be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reversal of </a:t>
            </a:r>
            <a:r>
              <a:rPr sz="1800" spc="-15" dirty="0">
                <a:latin typeface="Arial Black"/>
                <a:cs typeface="Arial Black"/>
              </a:rPr>
              <a:t>power </a:t>
            </a:r>
            <a:r>
              <a:rPr sz="1800" spc="-5" dirty="0">
                <a:latin typeface="Arial Black"/>
                <a:cs typeface="Arial Black"/>
              </a:rPr>
              <a:t>of</a:t>
            </a:r>
            <a:r>
              <a:rPr sz="1800" spc="3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buyers.</a:t>
            </a:r>
            <a:endParaRPr sz="1800">
              <a:latin typeface="Arial Black"/>
              <a:cs typeface="Arial Black"/>
            </a:endParaRPr>
          </a:p>
          <a:p>
            <a:pPr marL="766445" marR="5080" indent="-343535">
              <a:lnSpc>
                <a:spcPts val="2700"/>
              </a:lnSpc>
              <a:spcBef>
                <a:spcPts val="180"/>
              </a:spcBef>
              <a:buFont typeface="Wingdings"/>
              <a:buChar char=""/>
              <a:tabLst>
                <a:tab pos="766445" algn="l"/>
                <a:tab pos="767080" algn="l"/>
                <a:tab pos="1714500" algn="l"/>
                <a:tab pos="2270760" algn="l"/>
                <a:tab pos="3630295" algn="l"/>
                <a:tab pos="4467225" algn="l"/>
                <a:tab pos="5026660" algn="l"/>
                <a:tab pos="5709285" algn="l"/>
                <a:tab pos="6182995" algn="l"/>
                <a:tab pos="7197090" algn="l"/>
                <a:tab pos="7762240" algn="l"/>
              </a:tabLst>
            </a:pPr>
            <a:r>
              <a:rPr sz="1800" spc="55" dirty="0">
                <a:latin typeface="Arial Black"/>
                <a:cs typeface="Arial Black"/>
              </a:rPr>
              <a:t>W</a:t>
            </a:r>
            <a:r>
              <a:rPr sz="1800" dirty="0">
                <a:latin typeface="Arial Black"/>
                <a:cs typeface="Arial Black"/>
              </a:rPr>
              <a:t>he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the	</a:t>
            </a:r>
            <a:r>
              <a:rPr sz="1800" spc="-45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wit</a:t>
            </a:r>
            <a:r>
              <a:rPr sz="1800" spc="-35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hing	cos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s	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high	</a:t>
            </a:r>
            <a:r>
              <a:rPr sz="1800" b="1" spc="-5" dirty="0">
                <a:latin typeface="Liberation Sans Narrow"/>
                <a:cs typeface="Liberation Sans Narrow"/>
              </a:rPr>
              <a:t>e.</a:t>
            </a:r>
            <a:r>
              <a:rPr sz="1800" b="1" spc="10" dirty="0">
                <a:latin typeface="Liberation Sans Narrow"/>
                <a:cs typeface="Liberation Sans Narrow"/>
              </a:rPr>
              <a:t>g</a:t>
            </a:r>
            <a:r>
              <a:rPr sz="1800" b="1" dirty="0">
                <a:latin typeface="Liberation Sans Narrow"/>
                <a:cs typeface="Liberation Sans Narrow"/>
              </a:rPr>
              <a:t>.	</a:t>
            </a:r>
            <a:r>
              <a:rPr sz="1800" b="1" spc="-5" dirty="0">
                <a:latin typeface="Liberation Sans Narrow"/>
                <a:cs typeface="Liberation Sans Narrow"/>
              </a:rPr>
              <a:t>swit</a:t>
            </a:r>
            <a:r>
              <a:rPr sz="1800" b="1" spc="-10" dirty="0">
                <a:latin typeface="Liberation Sans Narrow"/>
                <a:cs typeface="Liberation Sans Narrow"/>
              </a:rPr>
              <a:t>c</a:t>
            </a:r>
            <a:r>
              <a:rPr sz="1800" b="1" spc="5" dirty="0">
                <a:latin typeface="Liberation Sans Narrow"/>
                <a:cs typeface="Liberation Sans Narrow"/>
              </a:rPr>
              <a:t>h</a:t>
            </a:r>
            <a:r>
              <a:rPr sz="1800" b="1" dirty="0">
                <a:latin typeface="Liberation Sans Narrow"/>
                <a:cs typeface="Liberation Sans Narrow"/>
              </a:rPr>
              <a:t>ing	from	</a:t>
            </a:r>
            <a:r>
              <a:rPr sz="1800" b="1" spc="-5" dirty="0">
                <a:latin typeface="Liberation Sans Narrow"/>
                <a:cs typeface="Liberation Sans Narrow"/>
              </a:rPr>
              <a:t>one  software supplier </a:t>
            </a:r>
            <a:r>
              <a:rPr sz="1800" b="1" dirty="0">
                <a:latin typeface="Liberation Sans Narrow"/>
                <a:cs typeface="Liberation Sans Narrow"/>
              </a:rPr>
              <a:t>to</a:t>
            </a:r>
            <a:r>
              <a:rPr sz="1800" b="1" spc="35" dirty="0">
                <a:latin typeface="Liberation Sans Narrow"/>
                <a:cs typeface="Liberation Sans Narrow"/>
              </a:rPr>
              <a:t> </a:t>
            </a:r>
            <a:r>
              <a:rPr sz="1800" b="1" spc="-15" dirty="0">
                <a:latin typeface="Liberation Sans Narrow"/>
                <a:cs typeface="Liberation Sans Narrow"/>
              </a:rPr>
              <a:t>another.</a:t>
            </a:r>
            <a:endParaRPr sz="1800">
              <a:latin typeface="Liberation Sans Narrow"/>
              <a:cs typeface="Liberation Sans Narrow"/>
            </a:endParaRPr>
          </a:p>
          <a:p>
            <a:pPr marL="766445" indent="-343535">
              <a:lnSpc>
                <a:spcPct val="100000"/>
              </a:lnSpc>
              <a:spcBef>
                <a:spcPts val="365"/>
              </a:spcBef>
              <a:buFont typeface="Wingdings"/>
              <a:buChar char=""/>
              <a:tabLst>
                <a:tab pos="766445" algn="l"/>
                <a:tab pos="767080" algn="l"/>
              </a:tabLst>
            </a:pPr>
            <a:r>
              <a:rPr sz="1800" spc="-25" dirty="0">
                <a:latin typeface="Arial Black"/>
                <a:cs typeface="Arial Black"/>
              </a:rPr>
              <a:t>Power </a:t>
            </a:r>
            <a:r>
              <a:rPr sz="1800" dirty="0">
                <a:latin typeface="Arial Black"/>
                <a:cs typeface="Arial Black"/>
              </a:rPr>
              <a:t>is high </a:t>
            </a:r>
            <a:r>
              <a:rPr sz="1800" spc="10" dirty="0">
                <a:latin typeface="Arial Black"/>
                <a:cs typeface="Arial Black"/>
              </a:rPr>
              <a:t>where </a:t>
            </a:r>
            <a:r>
              <a:rPr sz="1800" spc="5" dirty="0">
                <a:latin typeface="Arial Black"/>
                <a:cs typeface="Arial Black"/>
              </a:rPr>
              <a:t>brand </a:t>
            </a:r>
            <a:r>
              <a:rPr sz="1800" dirty="0">
                <a:latin typeface="Arial Black"/>
                <a:cs typeface="Arial Black"/>
              </a:rPr>
              <a:t>is </a:t>
            </a:r>
            <a:r>
              <a:rPr sz="1800" spc="-10" dirty="0">
                <a:latin typeface="Arial Black"/>
                <a:cs typeface="Arial Black"/>
              </a:rPr>
              <a:t>powerful </a:t>
            </a:r>
            <a:r>
              <a:rPr sz="1800" b="1" spc="-5" dirty="0">
                <a:latin typeface="Liberation Sans Narrow"/>
                <a:cs typeface="Liberation Sans Narrow"/>
              </a:rPr>
              <a:t>e.g. Microsoft, </a:t>
            </a:r>
            <a:r>
              <a:rPr sz="1800" b="1" dirty="0">
                <a:latin typeface="Liberation Sans Narrow"/>
                <a:cs typeface="Liberation Sans Narrow"/>
              </a:rPr>
              <a:t>Pizza</a:t>
            </a:r>
            <a:r>
              <a:rPr sz="1800" b="1" spc="30" dirty="0">
                <a:latin typeface="Liberation Sans Narrow"/>
                <a:cs typeface="Liberation Sans Narrow"/>
              </a:rPr>
              <a:t> </a:t>
            </a:r>
            <a:r>
              <a:rPr sz="1800" b="1" dirty="0">
                <a:latin typeface="Liberation Sans Narrow"/>
                <a:cs typeface="Liberation Sans Narrow"/>
              </a:rPr>
              <a:t>Hut.</a:t>
            </a:r>
            <a:endParaRPr sz="1800">
              <a:latin typeface="Liberation Sans Narrow"/>
              <a:cs typeface="Liberation Sans Narrow"/>
            </a:endParaRPr>
          </a:p>
          <a:p>
            <a:pPr marL="766445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66445" algn="l"/>
                <a:tab pos="767080" algn="l"/>
              </a:tabLst>
            </a:pPr>
            <a:r>
              <a:rPr sz="1800" spc="-5" dirty="0">
                <a:latin typeface="Arial Black"/>
                <a:cs typeface="Arial Black"/>
              </a:rPr>
              <a:t>Possibility of </a:t>
            </a:r>
            <a:r>
              <a:rPr sz="1800" dirty="0">
                <a:latin typeface="Arial Black"/>
                <a:cs typeface="Arial Black"/>
              </a:rPr>
              <a:t>supplier </a:t>
            </a:r>
            <a:r>
              <a:rPr sz="1800" spc="5" dirty="0">
                <a:latin typeface="Arial Black"/>
                <a:cs typeface="Arial Black"/>
              </a:rPr>
              <a:t>integrating</a:t>
            </a:r>
            <a:r>
              <a:rPr sz="1800" spc="9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forward.</a:t>
            </a:r>
            <a:endParaRPr sz="1800">
              <a:latin typeface="Arial Black"/>
              <a:cs typeface="Arial Black"/>
            </a:endParaRPr>
          </a:p>
          <a:p>
            <a:pPr marL="766445" indent="-343535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66445" algn="l"/>
                <a:tab pos="767080" algn="l"/>
              </a:tabLst>
            </a:pPr>
            <a:r>
              <a:rPr sz="1800" spc="5" dirty="0">
                <a:latin typeface="Arial Black"/>
                <a:cs typeface="Arial Black"/>
              </a:rPr>
              <a:t>Customers are </a:t>
            </a:r>
            <a:r>
              <a:rPr sz="1800" dirty="0">
                <a:latin typeface="Arial Black"/>
                <a:cs typeface="Arial Black"/>
              </a:rPr>
              <a:t>fragmented </a:t>
            </a:r>
            <a:r>
              <a:rPr sz="1800" spc="-5" dirty="0">
                <a:latin typeface="Arial Black"/>
                <a:cs typeface="Arial Black"/>
              </a:rPr>
              <a:t>(not </a:t>
            </a:r>
            <a:r>
              <a:rPr sz="1800" dirty="0">
                <a:latin typeface="Arial Black"/>
                <a:cs typeface="Arial Black"/>
              </a:rPr>
              <a:t>in clusters) </a:t>
            </a:r>
            <a:r>
              <a:rPr sz="1800" spc="-5" dirty="0">
                <a:latin typeface="Arial Black"/>
                <a:cs typeface="Arial Black"/>
              </a:rPr>
              <a:t>so </a:t>
            </a:r>
            <a:r>
              <a:rPr sz="1800" spc="-10" dirty="0">
                <a:latin typeface="Arial Black"/>
                <a:cs typeface="Arial Black"/>
              </a:rPr>
              <a:t>that</a:t>
            </a:r>
            <a:r>
              <a:rPr sz="1800" spc="2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they</a:t>
            </a:r>
            <a:endParaRPr sz="1800">
              <a:latin typeface="Arial Black"/>
              <a:cs typeface="Arial Black"/>
            </a:endParaRPr>
          </a:p>
          <a:p>
            <a:pPr marL="766445">
              <a:lnSpc>
                <a:spcPct val="100000"/>
              </a:lnSpc>
              <a:spcBef>
                <a:spcPts val="540"/>
              </a:spcBef>
            </a:pPr>
            <a:r>
              <a:rPr sz="1800" spc="-20" dirty="0">
                <a:latin typeface="Arial Black"/>
                <a:cs typeface="Arial Black"/>
              </a:rPr>
              <a:t>have </a:t>
            </a:r>
            <a:r>
              <a:rPr sz="1800" dirty="0">
                <a:latin typeface="Arial Black"/>
                <a:cs typeface="Arial Black"/>
              </a:rPr>
              <a:t>little bargaining </a:t>
            </a:r>
            <a:r>
              <a:rPr sz="1800" spc="-15" dirty="0">
                <a:latin typeface="Arial Black"/>
                <a:cs typeface="Arial Black"/>
              </a:rPr>
              <a:t>power </a:t>
            </a:r>
            <a:r>
              <a:rPr sz="1800" b="1" spc="-5" dirty="0">
                <a:latin typeface="Liberation Sans Narrow"/>
                <a:cs typeface="Liberation Sans Narrow"/>
              </a:rPr>
              <a:t>e.g. Gas/Petrol stations in remote</a:t>
            </a:r>
            <a:r>
              <a:rPr sz="1800" b="1" spc="170" dirty="0">
                <a:latin typeface="Liberation Sans Narrow"/>
                <a:cs typeface="Liberation Sans Narrow"/>
              </a:rPr>
              <a:t> </a:t>
            </a:r>
            <a:r>
              <a:rPr sz="1800" b="1" spc="-10" dirty="0">
                <a:latin typeface="Liberation Sans Narrow"/>
                <a:cs typeface="Liberation Sans Narrow"/>
              </a:rPr>
              <a:t>places.</a:t>
            </a:r>
            <a:endParaRPr sz="1800">
              <a:latin typeface="Liberation Sans Narrow"/>
              <a:cs typeface="Liberation Sans Narrow"/>
            </a:endParaRPr>
          </a:p>
          <a:p>
            <a:pPr marL="22225">
              <a:lnSpc>
                <a:spcPct val="100000"/>
              </a:lnSpc>
              <a:spcBef>
                <a:spcPts val="1270"/>
              </a:spcBef>
            </a:pP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Threat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of</a:t>
            </a:r>
            <a:r>
              <a:rPr sz="1800" spc="114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substitutes</a:t>
            </a:r>
            <a:endParaRPr sz="1800">
              <a:latin typeface="Arial Black"/>
              <a:cs typeface="Arial Black"/>
            </a:endParaRPr>
          </a:p>
          <a:p>
            <a:pPr marL="418465" marR="159385">
              <a:lnSpc>
                <a:spcPct val="125000"/>
              </a:lnSpc>
              <a:spcBef>
                <a:spcPts val="900"/>
              </a:spcBef>
            </a:pPr>
            <a:r>
              <a:rPr sz="1800" spc="15" dirty="0">
                <a:latin typeface="Arial Black"/>
                <a:cs typeface="Arial Black"/>
              </a:rPr>
              <a:t>Where </a:t>
            </a:r>
            <a:r>
              <a:rPr sz="1800" spc="5" dirty="0">
                <a:latin typeface="Arial Black"/>
                <a:cs typeface="Arial Black"/>
              </a:rPr>
              <a:t>there </a:t>
            </a:r>
            <a:r>
              <a:rPr sz="1800" dirty="0">
                <a:latin typeface="Arial Black"/>
                <a:cs typeface="Arial Black"/>
              </a:rPr>
              <a:t>is product-for-product substitution </a:t>
            </a:r>
            <a:r>
              <a:rPr sz="1800" b="1" spc="-5" dirty="0">
                <a:latin typeface="Liberation Sans Narrow"/>
                <a:cs typeface="Liberation Sans Narrow"/>
              </a:rPr>
              <a:t>e.g. </a:t>
            </a:r>
            <a:r>
              <a:rPr sz="1800" b="1" spc="-10" dirty="0">
                <a:latin typeface="Liberation Sans Narrow"/>
                <a:cs typeface="Liberation Sans Narrow"/>
              </a:rPr>
              <a:t>email </a:t>
            </a:r>
            <a:r>
              <a:rPr sz="1800" b="1" dirty="0">
                <a:latin typeface="Liberation Sans Narrow"/>
                <a:cs typeface="Liberation Sans Narrow"/>
              </a:rPr>
              <a:t>for </a:t>
            </a:r>
            <a:r>
              <a:rPr sz="1800" b="1" spc="-5" dirty="0">
                <a:latin typeface="Liberation Sans Narrow"/>
                <a:cs typeface="Liberation Sans Narrow"/>
              </a:rPr>
              <a:t>fax,  where there </a:t>
            </a:r>
            <a:r>
              <a:rPr sz="1800" b="1" dirty="0">
                <a:latin typeface="Liberation Sans Narrow"/>
                <a:cs typeface="Liberation Sans Narrow"/>
              </a:rPr>
              <a:t>is </a:t>
            </a:r>
            <a:r>
              <a:rPr sz="1800" b="1" spc="-5" dirty="0">
                <a:latin typeface="Liberation Sans Narrow"/>
                <a:cs typeface="Liberation Sans Narrow"/>
              </a:rPr>
              <a:t>substitution, better toothpaste reduces </a:t>
            </a:r>
            <a:r>
              <a:rPr sz="1800" b="1" dirty="0">
                <a:latin typeface="Liberation Sans Narrow"/>
                <a:cs typeface="Liberation Sans Narrow"/>
              </a:rPr>
              <a:t>the </a:t>
            </a:r>
            <a:r>
              <a:rPr sz="1800" b="1" spc="-5" dirty="0">
                <a:latin typeface="Liberation Sans Narrow"/>
                <a:cs typeface="Liberation Sans Narrow"/>
              </a:rPr>
              <a:t>need </a:t>
            </a:r>
            <a:r>
              <a:rPr sz="1800" b="1" dirty="0">
                <a:latin typeface="Liberation Sans Narrow"/>
                <a:cs typeface="Liberation Sans Narrow"/>
              </a:rPr>
              <a:t>for</a:t>
            </a:r>
            <a:r>
              <a:rPr sz="1800" b="1" spc="135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dentists.</a:t>
            </a:r>
            <a:endParaRPr sz="1800">
              <a:latin typeface="Liberation Sans Narrow"/>
              <a:cs typeface="Liberation Sans Narrow"/>
            </a:endParaRPr>
          </a:p>
          <a:p>
            <a:pPr marL="761365" indent="-343535">
              <a:lnSpc>
                <a:spcPct val="100000"/>
              </a:lnSpc>
              <a:spcBef>
                <a:spcPts val="540"/>
              </a:spcBef>
              <a:buFont typeface="Symbol"/>
              <a:buChar char=""/>
              <a:tabLst>
                <a:tab pos="761365" algn="l"/>
                <a:tab pos="762000" algn="l"/>
              </a:tabLst>
            </a:pPr>
            <a:r>
              <a:rPr sz="1800" spc="15" dirty="0">
                <a:latin typeface="Arial Black"/>
                <a:cs typeface="Arial Black"/>
              </a:rPr>
              <a:t>Where </a:t>
            </a:r>
            <a:r>
              <a:rPr sz="1800" spc="5" dirty="0">
                <a:latin typeface="Arial Black"/>
                <a:cs typeface="Arial Black"/>
              </a:rPr>
              <a:t>there </a:t>
            </a:r>
            <a:r>
              <a:rPr sz="1800" dirty="0">
                <a:latin typeface="Arial Black"/>
                <a:cs typeface="Arial Black"/>
              </a:rPr>
              <a:t>is generic substitution, </a:t>
            </a:r>
            <a:r>
              <a:rPr sz="1800" b="1" spc="-5" dirty="0">
                <a:latin typeface="Liberation Sans Narrow"/>
                <a:cs typeface="Liberation Sans Narrow"/>
              </a:rPr>
              <a:t>e.g., </a:t>
            </a:r>
            <a:r>
              <a:rPr sz="1800" b="1" dirty="0">
                <a:latin typeface="Liberation Sans Narrow"/>
                <a:cs typeface="Liberation Sans Narrow"/>
              </a:rPr>
              <a:t>CD, DVD </a:t>
            </a:r>
            <a:r>
              <a:rPr sz="1800" b="1" spc="-5" dirty="0">
                <a:latin typeface="Liberation Sans Narrow"/>
                <a:cs typeface="Liberation Sans Narrow"/>
              </a:rPr>
              <a:t>and flash</a:t>
            </a:r>
            <a:r>
              <a:rPr sz="1800" b="1" spc="-50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drive.</a:t>
            </a:r>
            <a:endParaRPr sz="1800">
              <a:latin typeface="Liberation Sans Narrow"/>
              <a:cs typeface="Liberation Sans Narrow"/>
            </a:endParaRPr>
          </a:p>
          <a:p>
            <a:pPr marL="761365" indent="-343535">
              <a:lnSpc>
                <a:spcPct val="100000"/>
              </a:lnSpc>
              <a:spcBef>
                <a:spcPts val="540"/>
              </a:spcBef>
              <a:buFont typeface="Symbol"/>
              <a:buChar char=""/>
              <a:tabLst>
                <a:tab pos="761365" algn="l"/>
                <a:tab pos="762000" algn="l"/>
              </a:tabLst>
            </a:pPr>
            <a:r>
              <a:rPr sz="1800" dirty="0">
                <a:latin typeface="Arial Black"/>
                <a:cs typeface="Arial Black"/>
              </a:rPr>
              <a:t>Could </a:t>
            </a:r>
            <a:r>
              <a:rPr sz="1800" spc="-5" dirty="0">
                <a:latin typeface="Arial Black"/>
                <a:cs typeface="Arial Black"/>
              </a:rPr>
              <a:t>always do </a:t>
            </a:r>
            <a:r>
              <a:rPr sz="1800" dirty="0">
                <a:latin typeface="Arial Black"/>
                <a:cs typeface="Arial Black"/>
              </a:rPr>
              <a:t>without </a:t>
            </a:r>
            <a:r>
              <a:rPr sz="1800" b="1" spc="-5" dirty="0">
                <a:latin typeface="Liberation Sans Narrow"/>
                <a:cs typeface="Liberation Sans Narrow"/>
              </a:rPr>
              <a:t>e.g.</a:t>
            </a:r>
            <a:r>
              <a:rPr sz="1800" b="1" spc="-20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cigarettes.</a:t>
            </a:r>
            <a:endParaRPr sz="1800">
              <a:latin typeface="Liberation Sans Narrow"/>
              <a:cs typeface="Liberation Sans Narrow"/>
            </a:endParaRPr>
          </a:p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Competitive</a:t>
            </a:r>
            <a:r>
              <a:rPr sz="1800" spc="-2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15" dirty="0">
                <a:solidFill>
                  <a:srgbClr val="006FC0"/>
                </a:solidFill>
                <a:latin typeface="Arial Black"/>
                <a:cs typeface="Arial Black"/>
              </a:rPr>
              <a:t>Rivalry</a:t>
            </a:r>
            <a:endParaRPr sz="1800">
              <a:latin typeface="Arial Black"/>
              <a:cs typeface="Arial Black"/>
            </a:endParaRPr>
          </a:p>
          <a:p>
            <a:pPr marL="322580">
              <a:lnSpc>
                <a:spcPct val="100000"/>
              </a:lnSpc>
              <a:spcBef>
                <a:spcPts val="1060"/>
              </a:spcBef>
            </a:pPr>
            <a:r>
              <a:rPr sz="1600" spc="5" dirty="0">
                <a:latin typeface="Arial Black"/>
                <a:cs typeface="Arial Black"/>
              </a:rPr>
              <a:t>This </a:t>
            </a:r>
            <a:r>
              <a:rPr sz="1600" spc="-5" dirty="0">
                <a:latin typeface="Arial Black"/>
                <a:cs typeface="Arial Black"/>
              </a:rPr>
              <a:t>is to be high </a:t>
            </a:r>
            <a:r>
              <a:rPr sz="1600" spc="5" dirty="0">
                <a:latin typeface="Arial Black"/>
                <a:cs typeface="Arial Black"/>
              </a:rPr>
              <a:t>where </a:t>
            </a:r>
            <a:r>
              <a:rPr sz="1600" spc="10" dirty="0">
                <a:latin typeface="Arial Black"/>
                <a:cs typeface="Arial Black"/>
              </a:rPr>
              <a:t>entry </a:t>
            </a:r>
            <a:r>
              <a:rPr sz="1600" dirty="0">
                <a:latin typeface="Arial Black"/>
                <a:cs typeface="Arial Black"/>
              </a:rPr>
              <a:t>is </a:t>
            </a:r>
            <a:r>
              <a:rPr sz="1600" spc="-30" dirty="0">
                <a:latin typeface="Arial Black"/>
                <a:cs typeface="Arial Black"/>
              </a:rPr>
              <a:t>likely, </a:t>
            </a:r>
            <a:r>
              <a:rPr sz="1600" dirty="0">
                <a:latin typeface="Arial Black"/>
                <a:cs typeface="Arial Black"/>
              </a:rPr>
              <a:t>there </a:t>
            </a:r>
            <a:r>
              <a:rPr sz="1600" spc="-5" dirty="0">
                <a:latin typeface="Arial Black"/>
                <a:cs typeface="Arial Black"/>
              </a:rPr>
              <a:t>is a </a:t>
            </a:r>
            <a:r>
              <a:rPr sz="1600" dirty="0">
                <a:latin typeface="Arial Black"/>
                <a:cs typeface="Arial Black"/>
              </a:rPr>
              <a:t>threat </a:t>
            </a:r>
            <a:r>
              <a:rPr sz="1600" spc="-5" dirty="0">
                <a:latin typeface="Arial Black"/>
                <a:cs typeface="Arial Black"/>
              </a:rPr>
              <a:t>of</a:t>
            </a:r>
            <a:r>
              <a:rPr sz="1600" spc="300" dirty="0">
                <a:latin typeface="Arial Black"/>
                <a:cs typeface="Arial Black"/>
              </a:rPr>
              <a:t> </a:t>
            </a:r>
            <a:r>
              <a:rPr sz="1600" spc="-5" dirty="0">
                <a:latin typeface="Arial Black"/>
                <a:cs typeface="Arial Black"/>
              </a:rPr>
              <a:t>substitute</a:t>
            </a:r>
            <a:endParaRPr sz="1600">
              <a:latin typeface="Arial Black"/>
              <a:cs typeface="Arial Black"/>
            </a:endParaRPr>
          </a:p>
          <a:p>
            <a:pPr marL="322580">
              <a:lnSpc>
                <a:spcPct val="100000"/>
              </a:lnSpc>
              <a:spcBef>
                <a:spcPts val="480"/>
              </a:spcBef>
            </a:pPr>
            <a:r>
              <a:rPr sz="1600" dirty="0">
                <a:latin typeface="Arial Black"/>
                <a:cs typeface="Arial Black"/>
              </a:rPr>
              <a:t>products, suppliers </a:t>
            </a:r>
            <a:r>
              <a:rPr sz="1600" spc="-5" dirty="0">
                <a:latin typeface="Arial Black"/>
                <a:cs typeface="Arial Black"/>
              </a:rPr>
              <a:t>&amp; </a:t>
            </a:r>
            <a:r>
              <a:rPr sz="1600" dirty="0">
                <a:latin typeface="Arial Black"/>
                <a:cs typeface="Arial Black"/>
              </a:rPr>
              <a:t>buyers </a:t>
            </a:r>
            <a:r>
              <a:rPr sz="1600" spc="-5" dirty="0">
                <a:latin typeface="Arial Black"/>
                <a:cs typeface="Arial Black"/>
              </a:rPr>
              <a:t>in the market attempt to</a:t>
            </a:r>
            <a:r>
              <a:rPr sz="1600" spc="25" dirty="0">
                <a:latin typeface="Arial Black"/>
                <a:cs typeface="Arial Black"/>
              </a:rPr>
              <a:t> </a:t>
            </a:r>
            <a:r>
              <a:rPr sz="1600" dirty="0">
                <a:latin typeface="Arial Black"/>
                <a:cs typeface="Arial Black"/>
              </a:rPr>
              <a:t>control.</a:t>
            </a:r>
            <a:endParaRPr sz="16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207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Evaluation </a:t>
            </a:r>
            <a:r>
              <a:rPr dirty="0"/>
              <a:t>of </a:t>
            </a:r>
            <a:r>
              <a:rPr spc="-5" dirty="0"/>
              <a:t>Environmental</a:t>
            </a:r>
            <a:r>
              <a:rPr spc="95" dirty="0"/>
              <a:t> </a:t>
            </a:r>
            <a:r>
              <a:rPr dirty="0"/>
              <a:t>Analysis</a:t>
            </a:r>
          </a:p>
        </p:txBody>
      </p:sp>
      <p:sp>
        <p:nvSpPr>
          <p:cNvPr id="5" name="object 5"/>
          <p:cNvSpPr/>
          <p:nvPr/>
        </p:nvSpPr>
        <p:spPr>
          <a:xfrm>
            <a:off x="739140" y="5248655"/>
            <a:ext cx="8065008" cy="1342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9140" y="3735323"/>
            <a:ext cx="8065008" cy="13426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9140" y="1807464"/>
            <a:ext cx="8065008" cy="17571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0318" y="768857"/>
            <a:ext cx="7904480" cy="530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Diffenbach has </a:t>
            </a:r>
            <a:r>
              <a:rPr sz="1800" dirty="0">
                <a:latin typeface="Arial Black"/>
                <a:cs typeface="Arial Black"/>
              </a:rPr>
              <a:t>identified </a:t>
            </a:r>
            <a:r>
              <a:rPr sz="1800" spc="5" dirty="0">
                <a:solidFill>
                  <a:srgbClr val="6F2F9F"/>
                </a:solidFill>
                <a:latin typeface="Arial Black"/>
                <a:cs typeface="Arial Black"/>
              </a:rPr>
              <a:t>three </a:t>
            </a:r>
            <a:r>
              <a:rPr sz="1800" spc="-5" dirty="0">
                <a:latin typeface="Arial Black"/>
                <a:cs typeface="Arial Black"/>
              </a:rPr>
              <a:t>distinct </a:t>
            </a:r>
            <a:r>
              <a:rPr sz="1800" dirty="0">
                <a:latin typeface="Arial Black"/>
                <a:cs typeface="Arial Black"/>
              </a:rPr>
              <a:t>stages </a:t>
            </a:r>
            <a:r>
              <a:rPr sz="1800" spc="-10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15" dirty="0">
                <a:latin typeface="Arial Black"/>
                <a:cs typeface="Arial Black"/>
              </a:rPr>
              <a:t>evolution 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5" dirty="0">
                <a:latin typeface="Arial Black"/>
                <a:cs typeface="Arial Black"/>
              </a:rPr>
              <a:t>corporate </a:t>
            </a:r>
            <a:r>
              <a:rPr sz="1800" spc="-5" dirty="0">
                <a:latin typeface="Arial Black"/>
                <a:cs typeface="Arial Black"/>
              </a:rPr>
              <a:t>environmental</a:t>
            </a:r>
            <a:r>
              <a:rPr sz="1800" spc="9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analysis:</a:t>
            </a:r>
            <a:endParaRPr sz="1800">
              <a:latin typeface="Arial Black"/>
              <a:cs typeface="Arial Black"/>
            </a:endParaRPr>
          </a:p>
          <a:p>
            <a:pPr marL="355600" marR="5080" indent="-342900" algn="just">
              <a:lnSpc>
                <a:spcPct val="148900"/>
              </a:lnSpc>
              <a:spcBef>
                <a:spcPts val="1385"/>
              </a:spcBef>
              <a:buAutoNum type="arabicPeriod"/>
              <a:tabLst>
                <a:tab pos="355600" algn="l"/>
              </a:tabLst>
            </a:pP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Appreciation </a:t>
            </a:r>
            <a:r>
              <a:rPr sz="1900" i="1" spc="-50" dirty="0">
                <a:solidFill>
                  <a:srgbClr val="6F2F9F"/>
                </a:solidFill>
                <a:latin typeface="Arial Black"/>
                <a:cs typeface="Arial Black"/>
              </a:rPr>
              <a:t>stage</a:t>
            </a:r>
            <a:r>
              <a:rPr sz="1800" spc="-50" dirty="0">
                <a:latin typeface="Arial Black"/>
                <a:cs typeface="Arial Black"/>
              </a:rPr>
              <a:t>, </a:t>
            </a:r>
            <a:r>
              <a:rPr sz="1800" spc="15" dirty="0">
                <a:latin typeface="Arial Black"/>
                <a:cs typeface="Arial Black"/>
              </a:rPr>
              <a:t>starts </a:t>
            </a:r>
            <a:r>
              <a:rPr sz="1800" spc="5" dirty="0">
                <a:latin typeface="Arial Black"/>
                <a:cs typeface="Arial Black"/>
              </a:rPr>
              <a:t>from emergence </a:t>
            </a:r>
            <a:r>
              <a:rPr sz="1800" dirty="0">
                <a:latin typeface="Arial Black"/>
                <a:cs typeface="Arial Black"/>
              </a:rPr>
              <a:t>of </a:t>
            </a:r>
            <a:r>
              <a:rPr sz="1800" spc="-5" dirty="0">
                <a:latin typeface="Arial Black"/>
                <a:cs typeface="Arial Black"/>
              </a:rPr>
              <a:t>books </a:t>
            </a:r>
            <a:r>
              <a:rPr sz="1800" dirty="0">
                <a:latin typeface="Arial Black"/>
                <a:cs typeface="Arial Black"/>
              </a:rPr>
              <a:t>and  </a:t>
            </a:r>
            <a:r>
              <a:rPr sz="1800" spc="5" dirty="0">
                <a:latin typeface="Arial Black"/>
                <a:cs typeface="Arial Black"/>
              </a:rPr>
              <a:t>articles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10" dirty="0">
                <a:latin typeface="Arial Black"/>
                <a:cs typeface="Arial Black"/>
              </a:rPr>
              <a:t>argue </a:t>
            </a:r>
            <a:r>
              <a:rPr sz="1800" dirty="0">
                <a:latin typeface="Arial Black"/>
                <a:cs typeface="Arial Black"/>
              </a:rPr>
              <a:t>the looking </a:t>
            </a:r>
            <a:r>
              <a:rPr sz="1800" spc="-10" dirty="0">
                <a:latin typeface="Arial Black"/>
                <a:cs typeface="Arial Black"/>
              </a:rPr>
              <a:t>beyond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15" dirty="0">
                <a:latin typeface="Arial Black"/>
                <a:cs typeface="Arial Black"/>
              </a:rPr>
              <a:t>short </a:t>
            </a:r>
            <a:r>
              <a:rPr sz="1800" spc="20" dirty="0">
                <a:latin typeface="Arial Black"/>
                <a:cs typeface="Arial Black"/>
              </a:rPr>
              <a:t>term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considering wider </a:t>
            </a:r>
            <a:r>
              <a:rPr sz="1800" spc="-5" dirty="0">
                <a:latin typeface="Arial Black"/>
                <a:cs typeface="Arial Black"/>
              </a:rPr>
              <a:t>implications of </a:t>
            </a:r>
            <a:r>
              <a:rPr sz="1800" dirty="0">
                <a:latin typeface="Arial Black"/>
                <a:cs typeface="Arial Black"/>
              </a:rPr>
              <a:t>economic, social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political, </a:t>
            </a:r>
            <a:r>
              <a:rPr sz="1800" spc="-5" dirty="0">
                <a:latin typeface="Arial Black"/>
                <a:cs typeface="Arial Black"/>
              </a:rPr>
              <a:t>technological </a:t>
            </a:r>
            <a:r>
              <a:rPr sz="1800" dirty="0">
                <a:latin typeface="Arial Black"/>
                <a:cs typeface="Arial Black"/>
              </a:rPr>
              <a:t>factors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20" dirty="0">
                <a:latin typeface="Arial Black"/>
                <a:cs typeface="Arial Black"/>
              </a:rPr>
              <a:t>make </a:t>
            </a:r>
            <a:r>
              <a:rPr sz="1800" spc="-5" dirty="0">
                <a:latin typeface="Arial Black"/>
                <a:cs typeface="Arial Black"/>
              </a:rPr>
              <a:t>up </a:t>
            </a:r>
            <a:r>
              <a:rPr sz="1800" dirty="0">
                <a:latin typeface="Arial Black"/>
                <a:cs typeface="Arial Black"/>
              </a:rPr>
              <a:t>business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envt.</a:t>
            </a:r>
            <a:endParaRPr sz="1800">
              <a:latin typeface="Arial Black"/>
              <a:cs typeface="Arial Black"/>
            </a:endParaRPr>
          </a:p>
          <a:p>
            <a:pPr marL="355600" marR="5080" indent="-342900" algn="just">
              <a:lnSpc>
                <a:spcPct val="148300"/>
              </a:lnSpc>
              <a:spcBef>
                <a:spcPts val="2105"/>
              </a:spcBef>
              <a:buAutoNum type="arabicPeriod"/>
              <a:tabLst>
                <a:tab pos="355600" algn="l"/>
              </a:tabLst>
            </a:pPr>
            <a:r>
              <a:rPr sz="1900" i="1" spc="-55" dirty="0">
                <a:solidFill>
                  <a:srgbClr val="6F2F9F"/>
                </a:solidFill>
                <a:latin typeface="Arial Black"/>
                <a:cs typeface="Arial Black"/>
              </a:rPr>
              <a:t>Analysis 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stage, </a:t>
            </a:r>
            <a:r>
              <a:rPr sz="1800" spc="-20" dirty="0">
                <a:latin typeface="Arial Black"/>
                <a:cs typeface="Arial Black"/>
              </a:rPr>
              <a:t>involves </a:t>
            </a:r>
            <a:r>
              <a:rPr sz="1800" spc="-5" dirty="0">
                <a:latin typeface="Arial Black"/>
                <a:cs typeface="Arial Black"/>
              </a:rPr>
              <a:t>finding </a:t>
            </a:r>
            <a:r>
              <a:rPr sz="1800" dirty="0">
                <a:latin typeface="Arial Black"/>
                <a:cs typeface="Arial Black"/>
              </a:rPr>
              <a:t>reliable sources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spc="-10" dirty="0">
                <a:latin typeface="Arial Black"/>
                <a:cs typeface="Arial Black"/>
              </a:rPr>
              <a:t>data,  </a:t>
            </a:r>
            <a:r>
              <a:rPr sz="1800" dirty="0">
                <a:latin typeface="Arial Black"/>
                <a:cs typeface="Arial Black"/>
              </a:rPr>
              <a:t>compiling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-10" dirty="0">
                <a:latin typeface="Arial Black"/>
                <a:cs typeface="Arial Black"/>
              </a:rPr>
              <a:t>examining data, </a:t>
            </a:r>
            <a:r>
              <a:rPr sz="1800" spc="-15" dirty="0">
                <a:latin typeface="Arial Black"/>
                <a:cs typeface="Arial Black"/>
              </a:rPr>
              <a:t>develop </a:t>
            </a:r>
            <a:r>
              <a:rPr sz="1800" spc="-5" dirty="0">
                <a:latin typeface="Arial Black"/>
                <a:cs typeface="Arial Black"/>
              </a:rPr>
              <a:t>and discuss </a:t>
            </a:r>
            <a:r>
              <a:rPr sz="1800" dirty="0">
                <a:latin typeface="Arial Black"/>
                <a:cs typeface="Arial Black"/>
              </a:rPr>
              <a:t>trends,  </a:t>
            </a:r>
            <a:r>
              <a:rPr sz="1800" spc="-10" dirty="0">
                <a:latin typeface="Arial Black"/>
                <a:cs typeface="Arial Black"/>
              </a:rPr>
              <a:t>developments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-25" dirty="0">
                <a:latin typeface="Arial Black"/>
                <a:cs typeface="Arial Black"/>
              </a:rPr>
              <a:t>key</a:t>
            </a:r>
            <a:r>
              <a:rPr sz="1800" spc="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relationships.</a:t>
            </a:r>
            <a:endParaRPr sz="1800">
              <a:latin typeface="Arial Black"/>
              <a:cs typeface="Arial Black"/>
            </a:endParaRPr>
          </a:p>
          <a:p>
            <a:pPr marL="355600" marR="6350" indent="-342900" algn="just">
              <a:lnSpc>
                <a:spcPct val="146500"/>
              </a:lnSpc>
              <a:spcBef>
                <a:spcPts val="2115"/>
              </a:spcBef>
              <a:buAutoNum type="arabicPeriod"/>
              <a:tabLst>
                <a:tab pos="355600" algn="l"/>
              </a:tabLst>
            </a:pP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Application </a:t>
            </a:r>
            <a:r>
              <a:rPr sz="1900" i="1" spc="-55" dirty="0">
                <a:solidFill>
                  <a:srgbClr val="6F2F9F"/>
                </a:solidFill>
                <a:latin typeface="Arial Black"/>
                <a:cs typeface="Arial Black"/>
              </a:rPr>
              <a:t>stage, </a:t>
            </a:r>
            <a:r>
              <a:rPr sz="1800" spc="10" dirty="0">
                <a:latin typeface="Arial Black"/>
                <a:cs typeface="Arial Black"/>
              </a:rPr>
              <a:t>very </a:t>
            </a:r>
            <a:r>
              <a:rPr sz="1800" spc="5" dirty="0">
                <a:latin typeface="Arial Black"/>
                <a:cs typeface="Arial Black"/>
              </a:rPr>
              <a:t>real </a:t>
            </a:r>
            <a:r>
              <a:rPr sz="1800" spc="-5" dirty="0">
                <a:latin typeface="Arial Black"/>
                <a:cs typeface="Arial Black"/>
              </a:rPr>
              <a:t>attempts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made to monitor  the </a:t>
            </a:r>
            <a:r>
              <a:rPr sz="1800" spc="-5" dirty="0">
                <a:latin typeface="Arial Black"/>
                <a:cs typeface="Arial Black"/>
              </a:rPr>
              <a:t>environment, assess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implications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spc="-10" dirty="0">
                <a:latin typeface="Arial Black"/>
                <a:cs typeface="Arial Black"/>
              </a:rPr>
              <a:t>change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63218" y="6165157"/>
            <a:ext cx="6710680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spc="5" dirty="0">
                <a:latin typeface="Arial Black"/>
                <a:cs typeface="Arial Black"/>
              </a:rPr>
              <a:t>incorporate staff </a:t>
            </a:r>
            <a:r>
              <a:rPr sz="1800" spc="-10" dirty="0">
                <a:latin typeface="Arial Black"/>
                <a:cs typeface="Arial Black"/>
              </a:rPr>
              <a:t>evaluations </a:t>
            </a:r>
            <a:r>
              <a:rPr sz="1800" dirty="0">
                <a:latin typeface="Arial Black"/>
                <a:cs typeface="Arial Black"/>
              </a:rPr>
              <a:t>into </a:t>
            </a:r>
            <a:r>
              <a:rPr sz="1800" spc="10" dirty="0">
                <a:latin typeface="Arial Black"/>
                <a:cs typeface="Arial Black"/>
              </a:rPr>
              <a:t>strategy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3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plans.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46</a:t>
            </a:fld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3709" y="815481"/>
            <a:ext cx="7870825" cy="71120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  <a:tabLst>
                <a:tab pos="878205" algn="l"/>
                <a:tab pos="2473960" algn="l"/>
                <a:tab pos="2861310" algn="l"/>
                <a:tab pos="4123054" algn="l"/>
                <a:tab pos="4690110" algn="l"/>
                <a:tab pos="5312410" algn="l"/>
                <a:tab pos="5946140" algn="l"/>
                <a:tab pos="7289165" algn="l"/>
                <a:tab pos="7639684" algn="l"/>
              </a:tabLst>
            </a:pPr>
            <a:r>
              <a:rPr sz="1800" spc="4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ee	</a:t>
            </a:r>
            <a:r>
              <a:rPr sz="1800" spc="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pp</a:t>
            </a:r>
            <a:r>
              <a:rPr sz="1800" spc="3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oa</a:t>
            </a:r>
            <a:r>
              <a:rPr sz="1800" spc="-4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hes	</a:t>
            </a:r>
            <a:r>
              <a:rPr sz="1800" spc="5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o	</a:t>
            </a:r>
            <a:r>
              <a:rPr sz="1800" spc="-10" dirty="0">
                <a:latin typeface="Arial Black"/>
                <a:cs typeface="Arial Black"/>
              </a:rPr>
              <a:t>s</a:t>
            </a:r>
            <a:r>
              <a:rPr sz="1800" dirty="0">
                <a:latin typeface="Arial Black"/>
                <a:cs typeface="Arial Black"/>
              </a:rPr>
              <a:t>canning	</a:t>
            </a:r>
            <a:r>
              <a:rPr sz="1800" b="1" dirty="0">
                <a:latin typeface="Liberation Sans Narrow"/>
                <a:cs typeface="Liberation Sans Narrow"/>
              </a:rPr>
              <a:t>(with	the</a:t>
            </a:r>
            <a:r>
              <a:rPr sz="1800" b="1" spc="-5" dirty="0">
                <a:latin typeface="Liberation Sans Narrow"/>
                <a:cs typeface="Liberation Sans Narrow"/>
              </a:rPr>
              <a:t>s</a:t>
            </a:r>
            <a:r>
              <a:rPr sz="1800" b="1" dirty="0">
                <a:latin typeface="Liberation Sans Narrow"/>
                <a:cs typeface="Liberation Sans Narrow"/>
              </a:rPr>
              <a:t>e	</a:t>
            </a:r>
            <a:r>
              <a:rPr sz="1800" b="1" spc="5" dirty="0">
                <a:latin typeface="Liberation Sans Narrow"/>
                <a:cs typeface="Liberation Sans Narrow"/>
              </a:rPr>
              <a:t>b</a:t>
            </a:r>
            <a:r>
              <a:rPr sz="1800" b="1" spc="-5" dirty="0">
                <a:latin typeface="Liberation Sans Narrow"/>
                <a:cs typeface="Liberation Sans Narrow"/>
              </a:rPr>
              <a:t>e</a:t>
            </a:r>
            <a:r>
              <a:rPr sz="1800" b="1" spc="-10" dirty="0">
                <a:latin typeface="Liberation Sans Narrow"/>
                <a:cs typeface="Liberation Sans Narrow"/>
              </a:rPr>
              <a:t>i</a:t>
            </a:r>
            <a:r>
              <a:rPr sz="1800" b="1" dirty="0">
                <a:latin typeface="Liberation Sans Narrow"/>
                <a:cs typeface="Liberation Sans Narrow"/>
              </a:rPr>
              <a:t>ng	</a:t>
            </a:r>
            <a:r>
              <a:rPr sz="1800" b="1" spc="5" dirty="0">
                <a:latin typeface="Liberation Sans Narrow"/>
                <a:cs typeface="Liberation Sans Narrow"/>
              </a:rPr>
              <a:t>c</a:t>
            </a:r>
            <a:r>
              <a:rPr sz="1800" b="1" dirty="0">
                <a:latin typeface="Liberation Sans Narrow"/>
                <a:cs typeface="Liberation Sans Narrow"/>
              </a:rPr>
              <a:t>h</a:t>
            </a:r>
            <a:r>
              <a:rPr sz="1800" b="1" spc="-10" dirty="0">
                <a:latin typeface="Liberation Sans Narrow"/>
                <a:cs typeface="Liberation Sans Narrow"/>
              </a:rPr>
              <a:t>a</a:t>
            </a:r>
            <a:r>
              <a:rPr sz="1800" b="1" dirty="0">
                <a:latin typeface="Liberation Sans Narrow"/>
                <a:cs typeface="Liberation Sans Narrow"/>
              </a:rPr>
              <a:t>r</a:t>
            </a:r>
            <a:r>
              <a:rPr sz="1800" b="1" spc="5" dirty="0">
                <a:latin typeface="Liberation Sans Narrow"/>
                <a:cs typeface="Liberation Sans Narrow"/>
              </a:rPr>
              <a:t>a</a:t>
            </a:r>
            <a:r>
              <a:rPr sz="1800" b="1" spc="-5" dirty="0">
                <a:latin typeface="Liberation Sans Narrow"/>
                <a:cs typeface="Liberation Sans Narrow"/>
              </a:rPr>
              <a:t>c</a:t>
            </a:r>
            <a:r>
              <a:rPr sz="1800" b="1" spc="5" dirty="0">
                <a:latin typeface="Liberation Sans Narrow"/>
                <a:cs typeface="Liberation Sans Narrow"/>
              </a:rPr>
              <a:t>t</a:t>
            </a:r>
            <a:r>
              <a:rPr sz="1800" b="1" spc="-5" dirty="0">
                <a:latin typeface="Liberation Sans Narrow"/>
                <a:cs typeface="Liberation Sans Narrow"/>
              </a:rPr>
              <a:t>er</a:t>
            </a:r>
            <a:r>
              <a:rPr sz="1800" b="1" spc="-10" dirty="0">
                <a:latin typeface="Liberation Sans Narrow"/>
                <a:cs typeface="Liberation Sans Narrow"/>
              </a:rPr>
              <a:t>i</a:t>
            </a:r>
            <a:r>
              <a:rPr sz="1800" b="1" dirty="0">
                <a:latin typeface="Liberation Sans Narrow"/>
                <a:cs typeface="Liberation Sans Narrow"/>
              </a:rPr>
              <a:t>z</a:t>
            </a:r>
            <a:r>
              <a:rPr sz="1800" b="1" spc="-5" dirty="0">
                <a:latin typeface="Liberation Sans Narrow"/>
                <a:cs typeface="Liberation Sans Narrow"/>
              </a:rPr>
              <a:t>e</a:t>
            </a:r>
            <a:r>
              <a:rPr sz="1800" b="1" dirty="0">
                <a:latin typeface="Liberation Sans Narrow"/>
                <a:cs typeface="Liberation Sans Narrow"/>
              </a:rPr>
              <a:t>d	</a:t>
            </a:r>
            <a:r>
              <a:rPr sz="1800" b="1" spc="-5" dirty="0">
                <a:latin typeface="Liberation Sans Narrow"/>
                <a:cs typeface="Liberation Sans Narrow"/>
              </a:rPr>
              <a:t>b</a:t>
            </a:r>
            <a:r>
              <a:rPr sz="1800" b="1" dirty="0">
                <a:latin typeface="Liberation Sans Narrow"/>
                <a:cs typeface="Liberation Sans Narrow"/>
              </a:rPr>
              <a:t>y	</a:t>
            </a:r>
            <a:r>
              <a:rPr sz="1800" b="1" spc="-5" dirty="0">
                <a:latin typeface="Liberation Sans Narrow"/>
                <a:cs typeface="Liberation Sans Narrow"/>
              </a:rPr>
              <a:t>an</a:t>
            </a:r>
            <a:endParaRPr sz="1800">
              <a:latin typeface="Liberation Sans Narrow"/>
              <a:cs typeface="Liberation Sans Narrow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b="1" spc="-5" dirty="0">
                <a:latin typeface="Liberation Sans Narrow"/>
                <a:cs typeface="Liberation Sans Narrow"/>
              </a:rPr>
              <a:t>increasing degree of structure, systemization, sophistication and resource</a:t>
            </a:r>
            <a:r>
              <a:rPr sz="1800" b="1" spc="225" dirty="0">
                <a:latin typeface="Liberation Sans Narrow"/>
                <a:cs typeface="Liberation Sans Narrow"/>
              </a:rPr>
              <a:t> </a:t>
            </a:r>
            <a:r>
              <a:rPr sz="1800" b="1" spc="-5" dirty="0">
                <a:latin typeface="Liberation Sans Narrow"/>
                <a:cs typeface="Liberation Sans Narrow"/>
              </a:rPr>
              <a:t>intensity)</a:t>
            </a:r>
            <a:r>
              <a:rPr sz="1800" spc="-5" dirty="0">
                <a:latin typeface="Arial Black"/>
                <a:cs typeface="Arial Black"/>
              </a:rPr>
              <a:t>: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48867" y="5411723"/>
            <a:ext cx="8001000" cy="1292860"/>
            <a:chOff x="848867" y="5411723"/>
            <a:chExt cx="8001000" cy="1292860"/>
          </a:xfrm>
        </p:grpSpPr>
        <p:sp>
          <p:nvSpPr>
            <p:cNvPr id="6" name="object 6"/>
            <p:cNvSpPr/>
            <p:nvPr/>
          </p:nvSpPr>
          <p:spPr>
            <a:xfrm>
              <a:off x="893063" y="5411723"/>
              <a:ext cx="7911084" cy="12115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8867" y="5431535"/>
              <a:ext cx="8001000" cy="12725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3835" y="5437631"/>
              <a:ext cx="7804404" cy="11049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73836" y="5437632"/>
            <a:ext cx="7804784" cy="110490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95"/>
              </a:spcBef>
              <a:tabLst>
                <a:tab pos="1658620" algn="l"/>
                <a:tab pos="2794000" algn="l"/>
                <a:tab pos="4167504" algn="l"/>
                <a:tab pos="4476750" algn="l"/>
                <a:tab pos="5497830" algn="l"/>
                <a:tab pos="7256780" algn="l"/>
              </a:tabLst>
            </a:pP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Continuous	models,	</a:t>
            </a:r>
            <a:r>
              <a:rPr sz="1800" spc="5" dirty="0">
                <a:latin typeface="Arial Black"/>
                <a:cs typeface="Arial Black"/>
              </a:rPr>
              <a:t>represent	</a:t>
            </a:r>
            <a:r>
              <a:rPr sz="1800" dirty="0">
                <a:latin typeface="Arial Black"/>
                <a:cs typeface="Arial Black"/>
              </a:rPr>
              <a:t>a	</a:t>
            </a:r>
            <a:r>
              <a:rPr sz="1800" spc="10" dirty="0">
                <a:latin typeface="Arial Black"/>
                <a:cs typeface="Arial Black"/>
              </a:rPr>
              <a:t>further	</a:t>
            </a:r>
            <a:r>
              <a:rPr sz="1800" spc="-10" dirty="0">
                <a:latin typeface="Arial Black"/>
                <a:cs typeface="Arial Black"/>
              </a:rPr>
              <a:t>development	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91440">
              <a:lnSpc>
                <a:spcPct val="100000"/>
              </a:lnSpc>
              <a:spcBef>
                <a:spcPts val="520"/>
              </a:spcBef>
            </a:pPr>
            <a:r>
              <a:rPr sz="1800" spc="-20" dirty="0">
                <a:latin typeface="Arial Black"/>
                <a:cs typeface="Arial Black"/>
              </a:rPr>
              <a:t>involve</a:t>
            </a:r>
            <a:r>
              <a:rPr sz="1800" spc="16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focusing</a:t>
            </a:r>
            <a:r>
              <a:rPr sz="1800" spc="17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upon</a:t>
            </a:r>
            <a:r>
              <a:rPr sz="1800" spc="1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business</a:t>
            </a:r>
            <a:r>
              <a:rPr sz="1800" spc="180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envt</a:t>
            </a:r>
            <a:r>
              <a:rPr sz="1800" spc="17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generally</a:t>
            </a:r>
            <a:r>
              <a:rPr sz="1800" spc="18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16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upon</a:t>
            </a:r>
            <a:r>
              <a:rPr sz="1800" spc="1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the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48867" y="3749040"/>
            <a:ext cx="8001000" cy="1635760"/>
            <a:chOff x="848867" y="3749040"/>
            <a:chExt cx="8001000" cy="1635760"/>
          </a:xfrm>
        </p:grpSpPr>
        <p:sp>
          <p:nvSpPr>
            <p:cNvPr id="11" name="object 11"/>
            <p:cNvSpPr/>
            <p:nvPr/>
          </p:nvSpPr>
          <p:spPr>
            <a:xfrm>
              <a:off x="893063" y="3749040"/>
              <a:ext cx="7911084" cy="15590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48867" y="3768852"/>
              <a:ext cx="8001000" cy="161544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3835" y="3774948"/>
              <a:ext cx="7804404" cy="145237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73836" y="3774947"/>
            <a:ext cx="7804784" cy="14528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1440" marR="83820" algn="just">
              <a:lnSpc>
                <a:spcPts val="2700"/>
              </a:lnSpc>
              <a:spcBef>
                <a:spcPts val="240"/>
              </a:spcBef>
            </a:pPr>
            <a:r>
              <a:rPr sz="1900" i="1" spc="-65" dirty="0">
                <a:solidFill>
                  <a:srgbClr val="6F2F9F"/>
                </a:solidFill>
                <a:latin typeface="Arial Black"/>
                <a:cs typeface="Arial Black"/>
              </a:rPr>
              <a:t>Periodic models, </a:t>
            </a:r>
            <a:r>
              <a:rPr sz="1800" spc="5" dirty="0">
                <a:latin typeface="Arial Black"/>
                <a:cs typeface="Arial Black"/>
              </a:rPr>
              <a:t>represent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5" dirty="0">
                <a:latin typeface="Arial Black"/>
                <a:cs typeface="Arial Black"/>
              </a:rPr>
              <a:t>general </a:t>
            </a:r>
            <a:r>
              <a:rPr sz="1800" spc="-10" dirty="0">
                <a:latin typeface="Arial Black"/>
                <a:cs typeface="Arial Black"/>
              </a:rPr>
              <a:t>development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  </a:t>
            </a:r>
            <a:r>
              <a:rPr sz="1800" spc="15" dirty="0">
                <a:latin typeface="Arial Black"/>
                <a:cs typeface="Arial Black"/>
              </a:rPr>
              <a:t>irregular </a:t>
            </a:r>
            <a:r>
              <a:rPr sz="1800" spc="-5" dirty="0">
                <a:latin typeface="Arial Black"/>
                <a:cs typeface="Arial Black"/>
              </a:rPr>
              <a:t>system and </a:t>
            </a:r>
            <a:r>
              <a:rPr sz="1800" spc="5" dirty="0">
                <a:latin typeface="Arial Black"/>
                <a:cs typeface="Arial Black"/>
              </a:rPr>
              <a:t>are more </a:t>
            </a:r>
            <a:r>
              <a:rPr sz="1800" spc="-5" dirty="0">
                <a:latin typeface="Arial Black"/>
                <a:cs typeface="Arial Black"/>
              </a:rPr>
              <a:t>systematic, </a:t>
            </a:r>
            <a:r>
              <a:rPr sz="1800" spc="5" dirty="0">
                <a:latin typeface="Arial Black"/>
                <a:cs typeface="Arial Black"/>
              </a:rPr>
              <a:t>resource  </a:t>
            </a:r>
            <a:r>
              <a:rPr sz="1800" spc="-5" dirty="0">
                <a:latin typeface="Arial Black"/>
                <a:cs typeface="Arial Black"/>
              </a:rPr>
              <a:t>intensive and sophisticated. </a:t>
            </a: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environment </a:t>
            </a:r>
            <a:r>
              <a:rPr sz="1800" dirty="0">
                <a:latin typeface="Arial Black"/>
                <a:cs typeface="Arial Black"/>
              </a:rPr>
              <a:t>is </a:t>
            </a:r>
            <a:r>
              <a:rPr sz="1800" spc="-5" dirty="0">
                <a:latin typeface="Arial Black"/>
                <a:cs typeface="Arial Black"/>
              </a:rPr>
              <a:t>reviewed  </a:t>
            </a:r>
            <a:r>
              <a:rPr sz="1800" spc="15" dirty="0">
                <a:latin typeface="Arial Black"/>
                <a:cs typeface="Arial Black"/>
              </a:rPr>
              <a:t>regularly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5" dirty="0">
                <a:latin typeface="Arial Black"/>
                <a:cs typeface="Arial Black"/>
              </a:rPr>
              <a:t>longer-term </a:t>
            </a:r>
            <a:r>
              <a:rPr sz="1800" dirty="0">
                <a:latin typeface="Arial Black"/>
                <a:cs typeface="Arial Black"/>
              </a:rPr>
              <a:t>perspective is</a:t>
            </a:r>
            <a:r>
              <a:rPr sz="1800" spc="-6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developed.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48867" y="1716023"/>
            <a:ext cx="8001000" cy="1976755"/>
            <a:chOff x="848867" y="1716023"/>
            <a:chExt cx="8001000" cy="1976755"/>
          </a:xfrm>
        </p:grpSpPr>
        <p:sp>
          <p:nvSpPr>
            <p:cNvPr id="16" name="object 16"/>
            <p:cNvSpPr/>
            <p:nvPr/>
          </p:nvSpPr>
          <p:spPr>
            <a:xfrm>
              <a:off x="893063" y="1716023"/>
              <a:ext cx="7911084" cy="192938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8867" y="1734311"/>
              <a:ext cx="8001000" cy="195833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3835" y="1741931"/>
              <a:ext cx="7804404" cy="182270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73836" y="1741932"/>
            <a:ext cx="7804784" cy="18230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91440" marR="82550" algn="just">
              <a:lnSpc>
                <a:spcPct val="120600"/>
              </a:lnSpc>
              <a:spcBef>
                <a:spcPts val="15"/>
              </a:spcBef>
            </a:pPr>
            <a:r>
              <a:rPr sz="1900" i="1" spc="-40" dirty="0">
                <a:solidFill>
                  <a:srgbClr val="6F2F9F"/>
                </a:solidFill>
                <a:latin typeface="Arial Black"/>
                <a:cs typeface="Arial Black"/>
              </a:rPr>
              <a:t>Irregular </a:t>
            </a:r>
            <a:r>
              <a:rPr sz="1900" i="1" spc="-60" dirty="0">
                <a:solidFill>
                  <a:srgbClr val="6F2F9F"/>
                </a:solidFill>
                <a:latin typeface="Arial Black"/>
                <a:cs typeface="Arial Black"/>
              </a:rPr>
              <a:t>systems</a:t>
            </a:r>
            <a:r>
              <a:rPr sz="1800" spc="-60" dirty="0">
                <a:latin typeface="Arial Black"/>
                <a:cs typeface="Arial Black"/>
              </a:rPr>
              <a:t>, </a:t>
            </a:r>
            <a:r>
              <a:rPr sz="1800" spc="-5" dirty="0">
                <a:latin typeface="Arial Black"/>
                <a:cs typeface="Arial Black"/>
              </a:rPr>
              <a:t>predominate </a:t>
            </a:r>
            <a:r>
              <a:rPr sz="1800" dirty="0">
                <a:latin typeface="Arial Black"/>
                <a:cs typeface="Arial Black"/>
              </a:rPr>
              <a:t>with a </a:t>
            </a:r>
            <a:r>
              <a:rPr sz="1800" spc="15" dirty="0">
                <a:latin typeface="Arial Black"/>
                <a:cs typeface="Arial Black"/>
              </a:rPr>
              <a:t>poorly </a:t>
            </a:r>
            <a:r>
              <a:rPr sz="1800" spc="-15" dirty="0">
                <a:latin typeface="Arial Black"/>
                <a:cs typeface="Arial Black"/>
              </a:rPr>
              <a:t>developed  </a:t>
            </a:r>
            <a:r>
              <a:rPr sz="1800" dirty="0">
                <a:latin typeface="Arial Black"/>
                <a:cs typeface="Arial Black"/>
              </a:rPr>
              <a:t>planning culture </a:t>
            </a:r>
            <a:r>
              <a:rPr sz="1800" spc="-5" dirty="0">
                <a:latin typeface="Arial Black"/>
                <a:cs typeface="Arial Black"/>
              </a:rPr>
              <a:t>and focusing upon </a:t>
            </a:r>
            <a:r>
              <a:rPr sz="1900" i="1" spc="-60" dirty="0">
                <a:latin typeface="Arial Black"/>
                <a:cs typeface="Arial Black"/>
              </a:rPr>
              <a:t>responding </a:t>
            </a:r>
            <a:r>
              <a:rPr sz="1800" spc="-10" dirty="0">
                <a:latin typeface="Arial Black"/>
                <a:cs typeface="Arial Black"/>
              </a:rPr>
              <a:t>to  </a:t>
            </a:r>
            <a:r>
              <a:rPr sz="1800" spc="-5" dirty="0">
                <a:latin typeface="Arial Black"/>
                <a:cs typeface="Arial Black"/>
              </a:rPr>
              <a:t>environmentally generated </a:t>
            </a:r>
            <a:r>
              <a:rPr sz="1800" dirty="0">
                <a:latin typeface="Arial Black"/>
                <a:cs typeface="Arial Black"/>
              </a:rPr>
              <a:t>crises. </a:t>
            </a:r>
            <a:r>
              <a:rPr sz="1800" spc="15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net effect is </a:t>
            </a:r>
            <a:r>
              <a:rPr sz="1800" spc="-10" dirty="0">
                <a:latin typeface="Arial Black"/>
                <a:cs typeface="Arial Black"/>
              </a:rPr>
              <a:t>that</a:t>
            </a:r>
            <a:r>
              <a:rPr sz="1800" spc="-26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is</a:t>
            </a:r>
            <a:endParaRPr sz="1800">
              <a:latin typeface="Arial Black"/>
              <a:cs typeface="Arial Black"/>
            </a:endParaRPr>
          </a:p>
          <a:p>
            <a:pPr marL="91440" marR="84455" algn="just">
              <a:lnSpc>
                <a:spcPct val="125000"/>
              </a:lnSpc>
              <a:spcBef>
                <a:spcPts val="5"/>
              </a:spcBef>
            </a:pPr>
            <a:r>
              <a:rPr sz="1800" spc="5" dirty="0">
                <a:latin typeface="Arial Black"/>
                <a:cs typeface="Arial Black"/>
              </a:rPr>
              <a:t>simply </a:t>
            </a:r>
            <a:r>
              <a:rPr sz="1800" spc="-5" dirty="0">
                <a:latin typeface="Arial Black"/>
                <a:cs typeface="Arial Black"/>
              </a:rPr>
              <a:t>placed finding solutions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15" dirty="0">
                <a:latin typeface="Arial Black"/>
                <a:cs typeface="Arial Black"/>
              </a:rPr>
              <a:t>short-term </a:t>
            </a:r>
            <a:r>
              <a:rPr sz="1800" dirty="0">
                <a:latin typeface="Arial Black"/>
                <a:cs typeface="Arial Black"/>
              </a:rPr>
              <a:t>problems, </a:t>
            </a:r>
            <a:r>
              <a:rPr sz="1800" spc="-5" dirty="0">
                <a:latin typeface="Arial Black"/>
                <a:cs typeface="Arial Black"/>
              </a:rPr>
              <a:t>with  </a:t>
            </a:r>
            <a:r>
              <a:rPr sz="1800" dirty="0">
                <a:latin typeface="Arial Black"/>
                <a:cs typeface="Arial Black"/>
              </a:rPr>
              <a:t>little </a:t>
            </a:r>
            <a:r>
              <a:rPr sz="1800" spc="-5" dirty="0">
                <a:latin typeface="Arial Black"/>
                <a:cs typeface="Arial Black"/>
              </a:rPr>
              <a:t>attention </a:t>
            </a:r>
            <a:r>
              <a:rPr sz="1800" dirty="0">
                <a:latin typeface="Arial Black"/>
                <a:cs typeface="Arial Black"/>
              </a:rPr>
              <a:t>paid to identifying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assessing the</a:t>
            </a:r>
            <a:r>
              <a:rPr sz="1800" spc="-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impact.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53185" y="6163633"/>
            <a:ext cx="7021830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dirty="0">
                <a:latin typeface="Arial Black"/>
                <a:cs typeface="Arial Black"/>
              </a:rPr>
              <a:t>long </a:t>
            </a:r>
            <a:r>
              <a:rPr sz="1800" spc="20" dirty="0">
                <a:latin typeface="Arial Black"/>
                <a:cs typeface="Arial Black"/>
              </a:rPr>
              <a:t>term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dirty="0">
                <a:latin typeface="Arial Black"/>
                <a:cs typeface="Arial Black"/>
              </a:rPr>
              <a:t>opposed to </a:t>
            </a:r>
            <a:r>
              <a:rPr sz="1800" spc="15" dirty="0">
                <a:latin typeface="Arial Black"/>
                <a:cs typeface="Arial Black"/>
              </a:rPr>
              <a:t>short-term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specific</a:t>
            </a:r>
            <a:r>
              <a:rPr sz="1800" spc="-10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issues.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47</a:t>
            </a:fld>
            <a:endParaRPr dirty="0"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207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Evaluation </a:t>
            </a:r>
            <a:r>
              <a:rPr dirty="0"/>
              <a:t>of </a:t>
            </a:r>
            <a:r>
              <a:rPr spc="-5" dirty="0"/>
              <a:t>Environmental</a:t>
            </a:r>
            <a:r>
              <a:rPr spc="95" dirty="0"/>
              <a:t> </a:t>
            </a:r>
            <a:r>
              <a:rPr dirty="0"/>
              <a:t>Analysis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95780" y="3971544"/>
            <a:ext cx="3811270" cy="126111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spc="5" dirty="0">
                <a:latin typeface="Arial Black"/>
                <a:cs typeface="Arial Black"/>
              </a:rPr>
              <a:t>Poorly</a:t>
            </a:r>
            <a:r>
              <a:rPr sz="1800" spc="-27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structured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dirty="0">
                <a:latin typeface="Arial Black"/>
                <a:cs typeface="Arial Black"/>
              </a:rPr>
              <a:t>Opinion</a:t>
            </a:r>
            <a:r>
              <a:rPr sz="1800" spc="-28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based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dirty="0">
                <a:latin typeface="Arial Black"/>
                <a:cs typeface="Arial Black"/>
              </a:rPr>
              <a:t>Ambiguous in its</a:t>
            </a:r>
            <a:r>
              <a:rPr sz="1800" spc="-38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definitions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95780" y="6144126"/>
            <a:ext cx="4720590" cy="347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dirty="0">
                <a:latin typeface="Arial Black"/>
                <a:cs typeface="Arial Black"/>
              </a:rPr>
              <a:t>Based on an insecure</a:t>
            </a:r>
            <a:r>
              <a:rPr sz="1800" spc="-32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methodology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48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868415" y="3971544"/>
            <a:ext cx="2886075" cy="126111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spc="-10" dirty="0">
                <a:latin typeface="Arial Black"/>
                <a:cs typeface="Arial Black"/>
              </a:rPr>
              <a:t>Qualitative </a:t>
            </a:r>
            <a:r>
              <a:rPr sz="1800" dirty="0">
                <a:latin typeface="Arial Black"/>
                <a:cs typeface="Arial Black"/>
              </a:rPr>
              <a:t>in</a:t>
            </a:r>
            <a:r>
              <a:rPr sz="1800" spc="-31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nature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spc="5" dirty="0">
                <a:latin typeface="Arial Black"/>
                <a:cs typeface="Arial Black"/>
              </a:rPr>
              <a:t>Poorly</a:t>
            </a:r>
            <a:r>
              <a:rPr sz="1800" spc="-3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quantified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spc="-10" dirty="0">
                <a:latin typeface="Arial Black"/>
                <a:cs typeface="Arial Black"/>
              </a:rPr>
              <a:t>Likely 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-34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change.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95780" y="5206796"/>
            <a:ext cx="4858385" cy="8483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spc="-5" dirty="0">
                <a:latin typeface="Arial Black"/>
                <a:cs typeface="Arial Black"/>
              </a:rPr>
              <a:t>Available </a:t>
            </a:r>
            <a:r>
              <a:rPr sz="1800" spc="5" dirty="0">
                <a:latin typeface="Arial Black"/>
                <a:cs typeface="Arial Black"/>
              </a:rPr>
              <a:t>only </a:t>
            </a:r>
            <a:r>
              <a:rPr sz="1800" dirty="0">
                <a:latin typeface="Arial Black"/>
                <a:cs typeface="Arial Black"/>
              </a:rPr>
              <a:t>on an </a:t>
            </a:r>
            <a:r>
              <a:rPr sz="1800" spc="15" dirty="0">
                <a:latin typeface="Arial Black"/>
                <a:cs typeface="Arial Black"/>
              </a:rPr>
              <a:t>irregular</a:t>
            </a:r>
            <a:r>
              <a:rPr sz="1800" spc="-34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basis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290" dirty="0">
                <a:solidFill>
                  <a:srgbClr val="FF0000"/>
                </a:solidFill>
                <a:latin typeface="DejaVu Sans"/>
                <a:cs typeface="DejaVu Sans"/>
              </a:rPr>
              <a:t>➡ </a:t>
            </a:r>
            <a:r>
              <a:rPr sz="1800" dirty="0">
                <a:latin typeface="Arial Black"/>
                <a:cs typeface="Arial Black"/>
              </a:rPr>
              <a:t>Often </a:t>
            </a:r>
            <a:r>
              <a:rPr sz="1800" spc="-5" dirty="0">
                <a:latin typeface="Arial Black"/>
                <a:cs typeface="Arial Black"/>
              </a:rPr>
              <a:t>provided </a:t>
            </a:r>
            <a:r>
              <a:rPr sz="1800" dirty="0">
                <a:latin typeface="Arial Black"/>
                <a:cs typeface="Arial Black"/>
              </a:rPr>
              <a:t>by unofficial</a:t>
            </a:r>
            <a:r>
              <a:rPr sz="1800" spc="-35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sources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207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Evaluation </a:t>
            </a:r>
            <a:r>
              <a:rPr dirty="0"/>
              <a:t>of </a:t>
            </a:r>
            <a:r>
              <a:rPr spc="-5" dirty="0"/>
              <a:t>Environmental</a:t>
            </a:r>
            <a:r>
              <a:rPr spc="95" dirty="0"/>
              <a:t> </a:t>
            </a:r>
            <a:r>
              <a:rPr dirty="0"/>
              <a:t>Analysis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5876" y="777366"/>
            <a:ext cx="7891145" cy="32181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800" dirty="0">
                <a:latin typeface="Arial Black"/>
                <a:cs typeface="Arial Black"/>
              </a:rPr>
              <a:t>Continuous </a:t>
            </a:r>
            <a:r>
              <a:rPr sz="1800" spc="-55" dirty="0">
                <a:latin typeface="Arial Black"/>
                <a:cs typeface="Arial Black"/>
              </a:rPr>
              <a:t>env. </a:t>
            </a:r>
            <a:r>
              <a:rPr sz="1800" dirty="0">
                <a:latin typeface="Arial Black"/>
                <a:cs typeface="Arial Black"/>
              </a:rPr>
              <a:t>analysis is based </a:t>
            </a:r>
            <a:r>
              <a:rPr sz="1800" spc="-5" dirty="0">
                <a:latin typeface="Arial Black"/>
                <a:cs typeface="Arial Black"/>
              </a:rPr>
              <a:t>on </a:t>
            </a:r>
            <a:r>
              <a:rPr sz="1800" dirty="0">
                <a:latin typeface="Arial Black"/>
                <a:cs typeface="Arial Black"/>
              </a:rPr>
              <a:t>3 basic</a:t>
            </a:r>
            <a:r>
              <a:rPr sz="1800" spc="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premises:</a:t>
            </a:r>
            <a:endParaRPr sz="1800">
              <a:latin typeface="Arial Black"/>
              <a:cs typeface="Arial Black"/>
            </a:endParaRPr>
          </a:p>
          <a:p>
            <a:pPr marL="812800" marR="5080" indent="-342900">
              <a:lnSpc>
                <a:spcPct val="125000"/>
              </a:lnSpc>
              <a:buAutoNum type="arabicPeriod"/>
              <a:tabLst>
                <a:tab pos="813435" algn="l"/>
                <a:tab pos="1499870" algn="l"/>
                <a:tab pos="3388360" algn="l"/>
                <a:tab pos="3853179" algn="l"/>
                <a:tab pos="5093970" algn="l"/>
                <a:tab pos="5716270" algn="l"/>
                <a:tab pos="6965950" algn="l"/>
                <a:tab pos="7470775" algn="l"/>
              </a:tabLst>
            </a:pPr>
            <a:r>
              <a:rPr sz="1800" spc="40" dirty="0">
                <a:latin typeface="Arial Black"/>
                <a:cs typeface="Arial Black"/>
              </a:rPr>
              <a:t>T</a:t>
            </a:r>
            <a:r>
              <a:rPr sz="1800" dirty="0">
                <a:latin typeface="Arial Black"/>
                <a:cs typeface="Arial Black"/>
              </a:rPr>
              <a:t>he	dete</a:t>
            </a:r>
            <a:r>
              <a:rPr sz="1800" spc="90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minants	</a:t>
            </a:r>
            <a:r>
              <a:rPr sz="1800" spc="-5" dirty="0">
                <a:latin typeface="Arial Black"/>
                <a:cs typeface="Arial Black"/>
              </a:rPr>
              <a:t>o</a:t>
            </a:r>
            <a:r>
              <a:rPr sz="1800" dirty="0">
                <a:latin typeface="Arial Black"/>
                <a:cs typeface="Arial Black"/>
              </a:rPr>
              <a:t>f	success	a</a:t>
            </a:r>
            <a:r>
              <a:rPr sz="1800" spc="2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e	dict</a:t>
            </a:r>
            <a:r>
              <a:rPr sz="1800" spc="-35" dirty="0">
                <a:latin typeface="Arial Black"/>
                <a:cs typeface="Arial Black"/>
              </a:rPr>
              <a:t>a</a:t>
            </a:r>
            <a:r>
              <a:rPr sz="1800" dirty="0">
                <a:latin typeface="Arial Black"/>
                <a:cs typeface="Arial Black"/>
              </a:rPr>
              <a:t>ted	</a:t>
            </a:r>
            <a:r>
              <a:rPr sz="1800" spc="-5" dirty="0">
                <a:latin typeface="Arial Black"/>
                <a:cs typeface="Arial Black"/>
              </a:rPr>
              <a:t>b</a:t>
            </a:r>
            <a:r>
              <a:rPr sz="1800" dirty="0">
                <a:latin typeface="Arial Black"/>
                <a:cs typeface="Arial Black"/>
              </a:rPr>
              <a:t>y	the  business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environment;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813435" algn="l"/>
              </a:tabLst>
            </a:pPr>
            <a:r>
              <a:rPr sz="1800" spc="10" dirty="0">
                <a:latin typeface="Arial Black"/>
                <a:cs typeface="Arial Black"/>
              </a:rPr>
              <a:t>The</a:t>
            </a:r>
            <a:r>
              <a:rPr sz="1800" spc="2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firm’s</a:t>
            </a:r>
            <a:r>
              <a:rPr sz="1800" spc="22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response</a:t>
            </a:r>
            <a:r>
              <a:rPr sz="1800" spc="2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to</a:t>
            </a:r>
            <a:r>
              <a:rPr sz="1800" spc="2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environmental</a:t>
            </a:r>
            <a:r>
              <a:rPr sz="1800" spc="22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change</a:t>
            </a:r>
            <a:r>
              <a:rPr sz="1800" spc="2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therefore</a:t>
            </a:r>
            <a:endParaRPr sz="1800">
              <a:latin typeface="Arial Black"/>
              <a:cs typeface="Arial Black"/>
            </a:endParaRPr>
          </a:p>
          <a:p>
            <a:pPr marL="812800">
              <a:lnSpc>
                <a:spcPct val="100000"/>
              </a:lnSpc>
              <a:spcBef>
                <a:spcPts val="540"/>
              </a:spcBef>
            </a:pPr>
            <a:r>
              <a:rPr sz="1800" spc="5" dirty="0">
                <a:latin typeface="Arial Black"/>
                <a:cs typeface="Arial Black"/>
              </a:rPr>
              <a:t>represents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5" dirty="0">
                <a:latin typeface="Arial Black"/>
                <a:cs typeface="Arial Black"/>
              </a:rPr>
              <a:t>fundamental </a:t>
            </a:r>
            <a:r>
              <a:rPr sz="1800" spc="5" dirty="0">
                <a:latin typeface="Arial Black"/>
                <a:cs typeface="Arial Black"/>
              </a:rPr>
              <a:t>strategic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choice;</a:t>
            </a:r>
            <a:endParaRPr sz="1800">
              <a:latin typeface="Arial Black"/>
              <a:cs typeface="Arial Black"/>
            </a:endParaRPr>
          </a:p>
          <a:p>
            <a:pPr marL="812800" marR="5080" indent="-342900">
              <a:lnSpc>
                <a:spcPct val="125000"/>
              </a:lnSpc>
              <a:buAutoNum type="arabicPeriod" startAt="3"/>
              <a:tabLst>
                <a:tab pos="813435" algn="l"/>
              </a:tabLst>
            </a:pPr>
            <a:r>
              <a:rPr sz="1800" dirty="0">
                <a:latin typeface="Arial Black"/>
                <a:cs typeface="Arial Black"/>
              </a:rPr>
              <a:t>A </a:t>
            </a:r>
            <a:r>
              <a:rPr sz="1800" spc="-10" dirty="0">
                <a:latin typeface="Arial Black"/>
                <a:cs typeface="Arial Black"/>
              </a:rPr>
              <a:t>knowledge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business environment </a:t>
            </a:r>
            <a:r>
              <a:rPr sz="1800" dirty="0">
                <a:latin typeface="Arial Black"/>
                <a:cs typeface="Arial Black"/>
              </a:rPr>
              <a:t>must precede  the acquisition </a:t>
            </a:r>
            <a:r>
              <a:rPr sz="1800" spc="-5" dirty="0">
                <a:latin typeface="Arial Black"/>
                <a:cs typeface="Arial Black"/>
              </a:rPr>
              <a:t>of any </a:t>
            </a:r>
            <a:r>
              <a:rPr sz="1800" spc="15" dirty="0">
                <a:latin typeface="Arial Black"/>
                <a:cs typeface="Arial Black"/>
              </a:rPr>
              <a:t>degree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control </a:t>
            </a:r>
            <a:r>
              <a:rPr sz="1800" spc="-30" dirty="0">
                <a:latin typeface="Arial Black"/>
                <a:cs typeface="Arial Black"/>
              </a:rPr>
              <a:t>over</a:t>
            </a:r>
            <a:r>
              <a:rPr sz="1800" spc="16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it.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1800" spc="15" dirty="0">
                <a:solidFill>
                  <a:srgbClr val="006FC0"/>
                </a:solidFill>
                <a:latin typeface="Arial Black"/>
                <a:cs typeface="Arial Black"/>
              </a:rPr>
              <a:t>The barriers </a:t>
            </a:r>
            <a:r>
              <a:rPr sz="1800" spc="-5" dirty="0">
                <a:solidFill>
                  <a:srgbClr val="006FC0"/>
                </a:solidFill>
                <a:latin typeface="Arial Black"/>
                <a:cs typeface="Arial Black"/>
              </a:rPr>
              <a:t>associated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with continuous </a:t>
            </a:r>
            <a:r>
              <a:rPr sz="1800" spc="-20" dirty="0">
                <a:solidFill>
                  <a:srgbClr val="006FC0"/>
                </a:solidFill>
                <a:latin typeface="Arial Black"/>
                <a:cs typeface="Arial Black"/>
              </a:rPr>
              <a:t>env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analysis</a:t>
            </a:r>
            <a:r>
              <a:rPr sz="1800" spc="-75" dirty="0">
                <a:solidFill>
                  <a:srgbClr val="006FC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00426" y="798068"/>
            <a:ext cx="62306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All factors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10" dirty="0">
                <a:latin typeface="Arial Black"/>
                <a:cs typeface="Arial Black"/>
              </a:rPr>
              <a:t>internal </a:t>
            </a:r>
            <a:r>
              <a:rPr sz="1800" dirty="0">
                <a:latin typeface="Arial Black"/>
                <a:cs typeface="Arial Black"/>
              </a:rPr>
              <a:t>to the organization 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10" dirty="0">
                <a:latin typeface="Arial Black"/>
                <a:cs typeface="Arial Black"/>
              </a:rPr>
              <a:t>known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10" dirty="0">
                <a:latin typeface="Arial Black"/>
                <a:cs typeface="Arial Black"/>
              </a:rPr>
              <a:t>'internal</a:t>
            </a:r>
            <a:r>
              <a:rPr sz="1800" spc="-5" dirty="0">
                <a:latin typeface="Arial Black"/>
                <a:cs typeface="Arial Black"/>
              </a:rPr>
              <a:t> environment'.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00426" y="2034306"/>
            <a:ext cx="6228080" cy="4553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42100"/>
              </a:lnSpc>
              <a:spcBef>
                <a:spcPts val="105"/>
              </a:spcBef>
            </a:pPr>
            <a:r>
              <a:rPr sz="1800" spc="10" dirty="0">
                <a:latin typeface="Arial Black"/>
                <a:cs typeface="Arial Black"/>
              </a:rPr>
              <a:t>They </a:t>
            </a:r>
            <a:r>
              <a:rPr sz="1800" spc="5" dirty="0">
                <a:latin typeface="Arial Black"/>
                <a:cs typeface="Arial Black"/>
              </a:rPr>
              <a:t>are generally </a:t>
            </a:r>
            <a:r>
              <a:rPr sz="1800" spc="-5" dirty="0">
                <a:latin typeface="Arial Black"/>
                <a:cs typeface="Arial Black"/>
              </a:rPr>
              <a:t>audited by </a:t>
            </a:r>
            <a:r>
              <a:rPr sz="1800" dirty="0">
                <a:latin typeface="Arial Black"/>
                <a:cs typeface="Arial Black"/>
              </a:rPr>
              <a:t>applying the </a:t>
            </a:r>
            <a:r>
              <a:rPr sz="1800" spc="-60" dirty="0">
                <a:latin typeface="Arial Black"/>
                <a:cs typeface="Arial Black"/>
              </a:rPr>
              <a:t>'</a:t>
            </a:r>
            <a:r>
              <a:rPr sz="1900" i="1" spc="-60" dirty="0">
                <a:latin typeface="Arial Black"/>
                <a:cs typeface="Arial Black"/>
              </a:rPr>
              <a:t>Five  </a:t>
            </a:r>
            <a:r>
              <a:rPr sz="1900" i="1" spc="-30" dirty="0">
                <a:latin typeface="Arial Black"/>
                <a:cs typeface="Arial Black"/>
              </a:rPr>
              <a:t>M</a:t>
            </a:r>
            <a:r>
              <a:rPr sz="1800" spc="-30" dirty="0">
                <a:latin typeface="Arial Black"/>
                <a:cs typeface="Arial Black"/>
              </a:rPr>
              <a:t>s' </a:t>
            </a:r>
            <a:r>
              <a:rPr sz="1800" spc="-5" dirty="0">
                <a:latin typeface="Arial Black"/>
                <a:cs typeface="Arial Black"/>
              </a:rPr>
              <a:t>which </a:t>
            </a:r>
            <a:r>
              <a:rPr sz="1800" dirty="0">
                <a:latin typeface="Arial Black"/>
                <a:cs typeface="Arial Black"/>
              </a:rPr>
              <a:t>are </a:t>
            </a:r>
            <a:r>
              <a:rPr sz="1900" i="1" spc="-70" dirty="0">
                <a:latin typeface="Arial Black"/>
                <a:cs typeface="Arial Black"/>
              </a:rPr>
              <a:t>Men, </a:t>
            </a:r>
            <a:r>
              <a:rPr sz="1900" i="1" spc="-95" dirty="0">
                <a:latin typeface="Arial Black"/>
                <a:cs typeface="Arial Black"/>
              </a:rPr>
              <a:t>Money, </a:t>
            </a:r>
            <a:r>
              <a:rPr sz="1900" i="1" spc="-70" dirty="0">
                <a:latin typeface="Arial Black"/>
                <a:cs typeface="Arial Black"/>
              </a:rPr>
              <a:t>Machinery, </a:t>
            </a:r>
            <a:r>
              <a:rPr sz="1900" i="1" spc="-65" dirty="0">
                <a:latin typeface="Arial Black"/>
                <a:cs typeface="Arial Black"/>
              </a:rPr>
              <a:t>Materials 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900" i="1" spc="-55" dirty="0">
                <a:latin typeface="Arial Black"/>
                <a:cs typeface="Arial Black"/>
              </a:rPr>
              <a:t>Markets</a:t>
            </a:r>
            <a:r>
              <a:rPr sz="1800" spc="-55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  <a:p>
            <a:pPr marL="12700" marR="6985" algn="just">
              <a:lnSpc>
                <a:spcPts val="3240"/>
              </a:lnSpc>
              <a:spcBef>
                <a:spcPts val="265"/>
              </a:spcBef>
            </a:pPr>
            <a:r>
              <a:rPr sz="1800" spc="10" dirty="0">
                <a:latin typeface="Arial Black"/>
                <a:cs typeface="Arial Black"/>
              </a:rPr>
              <a:t>The internal </a:t>
            </a:r>
            <a:r>
              <a:rPr sz="1800" spc="-5" dirty="0">
                <a:latin typeface="Arial Black"/>
                <a:cs typeface="Arial Black"/>
              </a:rPr>
              <a:t>environment </a:t>
            </a:r>
            <a:r>
              <a:rPr sz="1800" dirty="0">
                <a:latin typeface="Arial Black"/>
                <a:cs typeface="Arial Black"/>
              </a:rPr>
              <a:t>is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spc="5" dirty="0">
                <a:latin typeface="Arial Black"/>
                <a:cs typeface="Arial Black"/>
              </a:rPr>
              <a:t>important </a:t>
            </a:r>
            <a:r>
              <a:rPr sz="1800" spc="-15" dirty="0">
                <a:latin typeface="Arial Black"/>
                <a:cs typeface="Arial Black"/>
              </a:rPr>
              <a:t>for </a:t>
            </a:r>
            <a:r>
              <a:rPr sz="1800" spc="5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managing </a:t>
            </a:r>
            <a:r>
              <a:rPr sz="1800" spc="-10" dirty="0">
                <a:latin typeface="Arial Black"/>
                <a:cs typeface="Arial Black"/>
              </a:rPr>
              <a:t>change </a:t>
            </a:r>
            <a:r>
              <a:rPr sz="1800" spc="-5" dirty="0">
                <a:latin typeface="Arial Black"/>
                <a:cs typeface="Arial Black"/>
              </a:rPr>
              <a:t>as </a:t>
            </a:r>
            <a:r>
              <a:rPr sz="1800" dirty="0">
                <a:latin typeface="Arial Black"/>
                <a:cs typeface="Arial Black"/>
              </a:rPr>
              <a:t>the external.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050">
              <a:latin typeface="Arial Black"/>
              <a:cs typeface="Arial Black"/>
            </a:endParaRPr>
          </a:p>
          <a:p>
            <a:pPr marL="12700" marR="5080" algn="just">
              <a:lnSpc>
                <a:spcPct val="150000"/>
              </a:lnSpc>
            </a:pPr>
            <a:r>
              <a:rPr sz="1800" spc="10" dirty="0">
                <a:latin typeface="Arial Black"/>
                <a:cs typeface="Arial Black"/>
              </a:rPr>
              <a:t>The internal </a:t>
            </a:r>
            <a:r>
              <a:rPr sz="1800" spc="-5" dirty="0">
                <a:latin typeface="Arial Black"/>
                <a:cs typeface="Arial Black"/>
              </a:rPr>
              <a:t>environment can be </a:t>
            </a:r>
            <a:r>
              <a:rPr sz="1800" dirty="0">
                <a:latin typeface="Arial Black"/>
                <a:cs typeface="Arial Black"/>
              </a:rPr>
              <a:t>audited </a:t>
            </a:r>
            <a:r>
              <a:rPr sz="1800" spc="-5" dirty="0">
                <a:latin typeface="Arial Black"/>
                <a:cs typeface="Arial Black"/>
              </a:rPr>
              <a:t>using  </a:t>
            </a:r>
            <a:r>
              <a:rPr sz="1800" dirty="0">
                <a:latin typeface="Arial Black"/>
                <a:cs typeface="Arial Black"/>
              </a:rPr>
              <a:t>other </a:t>
            </a:r>
            <a:r>
              <a:rPr sz="1800" spc="-5" dirty="0">
                <a:latin typeface="Arial Black"/>
                <a:cs typeface="Arial Black"/>
              </a:rPr>
              <a:t>approaches </a:t>
            </a:r>
            <a:r>
              <a:rPr sz="1800" spc="-10" dirty="0">
                <a:latin typeface="Arial Black"/>
                <a:cs typeface="Arial Black"/>
              </a:rPr>
              <a:t>such</a:t>
            </a:r>
            <a:r>
              <a:rPr sz="1800" spc="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as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985"/>
              </a:spcBef>
              <a:buSzPct val="94736"/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900" i="1" spc="-110" dirty="0">
                <a:latin typeface="Arial Black"/>
                <a:cs typeface="Arial Black"/>
              </a:rPr>
              <a:t>SWOT</a:t>
            </a:r>
            <a:r>
              <a:rPr sz="1900" i="1" spc="-35" dirty="0">
                <a:latin typeface="Arial Black"/>
                <a:cs typeface="Arial Black"/>
              </a:rPr>
              <a:t> </a:t>
            </a:r>
            <a:r>
              <a:rPr sz="1900" i="1" spc="-50" dirty="0">
                <a:latin typeface="Arial Black"/>
                <a:cs typeface="Arial Black"/>
              </a:rPr>
              <a:t>Analysis</a:t>
            </a:r>
            <a:r>
              <a:rPr sz="1800" spc="-50" dirty="0">
                <a:latin typeface="Arial Black"/>
                <a:cs typeface="Arial Black"/>
              </a:rPr>
              <a:t>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960"/>
              </a:spcBef>
              <a:buFont typeface="Wingdings"/>
              <a:buChar char=""/>
              <a:tabLst>
                <a:tab pos="756285" algn="l"/>
                <a:tab pos="756920" algn="l"/>
                <a:tab pos="1894839" algn="l"/>
                <a:tab pos="3045460" algn="l"/>
                <a:tab pos="3725545" algn="l"/>
                <a:tab pos="4739005" algn="l"/>
                <a:tab pos="5962650" algn="l"/>
              </a:tabLst>
            </a:pPr>
            <a:r>
              <a:rPr sz="1800" dirty="0">
                <a:latin typeface="Arial Black"/>
                <a:cs typeface="Arial Black"/>
              </a:rPr>
              <a:t>Mi</a:t>
            </a:r>
            <a:r>
              <a:rPr sz="1800" spc="-40" dirty="0">
                <a:latin typeface="Arial Black"/>
                <a:cs typeface="Arial Black"/>
              </a:rPr>
              <a:t>c</a:t>
            </a:r>
            <a:r>
              <a:rPr sz="1800" dirty="0">
                <a:latin typeface="Arial Black"/>
                <a:cs typeface="Arial Black"/>
              </a:rPr>
              <a:t>hael	</a:t>
            </a:r>
            <a:r>
              <a:rPr sz="1800" spc="-55" dirty="0">
                <a:latin typeface="Arial Black"/>
                <a:cs typeface="Arial Black"/>
              </a:rPr>
              <a:t>P</a:t>
            </a:r>
            <a:r>
              <a:rPr sz="1800" spc="5" dirty="0">
                <a:latin typeface="Arial Black"/>
                <a:cs typeface="Arial Black"/>
              </a:rPr>
              <a:t>o</a:t>
            </a:r>
            <a:r>
              <a:rPr sz="1800" spc="8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te</a:t>
            </a:r>
            <a:r>
              <a:rPr sz="1800" spc="5" dirty="0">
                <a:latin typeface="Arial Black"/>
                <a:cs typeface="Arial Black"/>
              </a:rPr>
              <a:t>r</a:t>
            </a:r>
            <a:r>
              <a:rPr sz="1800" dirty="0">
                <a:latin typeface="Arial Black"/>
                <a:cs typeface="Arial Black"/>
              </a:rPr>
              <a:t>'s	</a:t>
            </a:r>
            <a:r>
              <a:rPr sz="1900" i="1" spc="-50" dirty="0">
                <a:latin typeface="Arial Black"/>
                <a:cs typeface="Arial Black"/>
              </a:rPr>
              <a:t>Fi</a:t>
            </a:r>
            <a:r>
              <a:rPr sz="1900" i="1" spc="-110" dirty="0">
                <a:latin typeface="Arial Black"/>
                <a:cs typeface="Arial Black"/>
              </a:rPr>
              <a:t>v</a:t>
            </a:r>
            <a:r>
              <a:rPr sz="1900" i="1" spc="-70" dirty="0">
                <a:latin typeface="Arial Black"/>
                <a:cs typeface="Arial Black"/>
              </a:rPr>
              <a:t>e</a:t>
            </a:r>
            <a:r>
              <a:rPr sz="1900" i="1" dirty="0">
                <a:latin typeface="Arial Black"/>
                <a:cs typeface="Arial Black"/>
              </a:rPr>
              <a:t>	</a:t>
            </a:r>
            <a:r>
              <a:rPr sz="1900" i="1" spc="-135" dirty="0">
                <a:latin typeface="Arial Black"/>
                <a:cs typeface="Arial Black"/>
              </a:rPr>
              <a:t>F</a:t>
            </a:r>
            <a:r>
              <a:rPr sz="1900" i="1" spc="-70" dirty="0">
                <a:latin typeface="Arial Black"/>
                <a:cs typeface="Arial Black"/>
              </a:rPr>
              <a:t>o</a:t>
            </a:r>
            <a:r>
              <a:rPr sz="1900" i="1" spc="-10" dirty="0">
                <a:latin typeface="Arial Black"/>
                <a:cs typeface="Arial Black"/>
              </a:rPr>
              <a:t>r</a:t>
            </a:r>
            <a:r>
              <a:rPr sz="1900" i="1" spc="-65" dirty="0">
                <a:latin typeface="Arial Black"/>
                <a:cs typeface="Arial Black"/>
              </a:rPr>
              <a:t>ces</a:t>
            </a:r>
            <a:r>
              <a:rPr sz="1900" i="1" dirty="0">
                <a:latin typeface="Arial Black"/>
                <a:cs typeface="Arial Black"/>
              </a:rPr>
              <a:t>	</a:t>
            </a:r>
            <a:r>
              <a:rPr sz="1900" i="1" spc="-75" dirty="0">
                <a:latin typeface="Arial Black"/>
                <a:cs typeface="Arial Black"/>
              </a:rPr>
              <a:t>An</a:t>
            </a:r>
            <a:r>
              <a:rPr sz="1900" i="1" spc="-80" dirty="0">
                <a:latin typeface="Arial Black"/>
                <a:cs typeface="Arial Black"/>
              </a:rPr>
              <a:t>a</a:t>
            </a:r>
            <a:r>
              <a:rPr sz="1900" i="1" spc="-5" dirty="0">
                <a:latin typeface="Arial Black"/>
                <a:cs typeface="Arial Black"/>
              </a:rPr>
              <a:t>l</a:t>
            </a:r>
            <a:r>
              <a:rPr sz="1900" i="1" spc="-60" dirty="0">
                <a:latin typeface="Arial Black"/>
                <a:cs typeface="Arial Black"/>
              </a:rPr>
              <a:t>ys</a:t>
            </a:r>
            <a:r>
              <a:rPr sz="1900" i="1" spc="-50" dirty="0">
                <a:latin typeface="Arial Black"/>
                <a:cs typeface="Arial Black"/>
              </a:rPr>
              <a:t>is</a:t>
            </a:r>
            <a:r>
              <a:rPr sz="1900" i="1" dirty="0">
                <a:latin typeface="Arial Black"/>
                <a:cs typeface="Arial Black"/>
              </a:rPr>
              <a:t>	</a:t>
            </a:r>
            <a:r>
              <a:rPr sz="1800" spc="-15" dirty="0">
                <a:latin typeface="Arial Black"/>
                <a:cs typeface="Arial Black"/>
              </a:rPr>
              <a:t>or</a:t>
            </a:r>
            <a:endParaRPr sz="1800">
              <a:latin typeface="Arial Black"/>
              <a:cs typeface="Arial Black"/>
            </a:endParaRPr>
          </a:p>
          <a:p>
            <a:pPr marL="756285">
              <a:lnSpc>
                <a:spcPct val="100000"/>
              </a:lnSpc>
              <a:spcBef>
                <a:spcPts val="960"/>
              </a:spcBef>
            </a:pPr>
            <a:r>
              <a:rPr sz="1900" i="1" spc="-80" dirty="0">
                <a:latin typeface="Arial Black"/>
                <a:cs typeface="Arial Black"/>
              </a:rPr>
              <a:t>PEST</a:t>
            </a:r>
            <a:r>
              <a:rPr sz="1900" i="1" spc="-35" dirty="0">
                <a:latin typeface="Arial Black"/>
                <a:cs typeface="Arial Black"/>
              </a:rPr>
              <a:t> </a:t>
            </a:r>
            <a:r>
              <a:rPr sz="1900" i="1" spc="-50" dirty="0">
                <a:latin typeface="Arial Black"/>
                <a:cs typeface="Arial Black"/>
              </a:rPr>
              <a:t>Analysis</a:t>
            </a:r>
            <a:r>
              <a:rPr sz="1800" spc="-50" dirty="0">
                <a:latin typeface="Arial Black"/>
                <a:cs typeface="Arial Black"/>
              </a:rPr>
              <a:t>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06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791" y="981202"/>
            <a:ext cx="1586230" cy="5727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2150"/>
              </a:lnSpc>
              <a:spcBef>
                <a:spcPts val="180"/>
              </a:spcBef>
            </a:pPr>
            <a:r>
              <a:rPr sz="1800" spc="5" dirty="0">
                <a:solidFill>
                  <a:srgbClr val="006FC0"/>
                </a:solidFill>
                <a:latin typeface="Arial Black"/>
                <a:cs typeface="Arial Black"/>
              </a:rPr>
              <a:t>Internal  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e</a:t>
            </a:r>
            <a:r>
              <a:rPr sz="1800" spc="-50" dirty="0">
                <a:solidFill>
                  <a:srgbClr val="006FC0"/>
                </a:solidFill>
                <a:latin typeface="Arial Black"/>
                <a:cs typeface="Arial Black"/>
              </a:rPr>
              <a:t>n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vi</a:t>
            </a:r>
            <a:r>
              <a:rPr sz="1800" spc="30" dirty="0">
                <a:solidFill>
                  <a:srgbClr val="006FC0"/>
                </a:solidFill>
                <a:latin typeface="Arial Black"/>
                <a:cs typeface="Arial Black"/>
              </a:rPr>
              <a:t>r</a:t>
            </a:r>
            <a:r>
              <a:rPr sz="1800" dirty="0">
                <a:solidFill>
                  <a:srgbClr val="006FC0"/>
                </a:solidFill>
                <a:latin typeface="Arial Black"/>
                <a:cs typeface="Arial Black"/>
              </a:rPr>
              <a:t>onment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51390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Introduction: </a:t>
            </a:r>
            <a:r>
              <a:rPr spc="-5" dirty="0"/>
              <a:t>Marketing Environment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32575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Marketing</a:t>
            </a:r>
            <a:r>
              <a:rPr spc="-15" dirty="0"/>
              <a:t> </a:t>
            </a:r>
            <a:r>
              <a:rPr spc="-5" dirty="0"/>
              <a:t>Environment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07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8068" y="903478"/>
            <a:ext cx="7867650" cy="572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8595">
              <a:lnSpc>
                <a:spcPct val="150000"/>
              </a:lnSpc>
              <a:spcBef>
                <a:spcPts val="100"/>
              </a:spcBef>
            </a:pPr>
            <a:r>
              <a:rPr sz="1800" spc="10" dirty="0">
                <a:latin typeface="Arial Black"/>
                <a:cs typeface="Arial Black"/>
              </a:rPr>
              <a:t>With </a:t>
            </a:r>
            <a:r>
              <a:rPr sz="1800" spc="20" dirty="0">
                <a:latin typeface="Arial Black"/>
                <a:cs typeface="Arial Black"/>
              </a:rPr>
              <a:t>regard </a:t>
            </a:r>
            <a:r>
              <a:rPr sz="1800" dirty="0">
                <a:latin typeface="Arial Black"/>
                <a:cs typeface="Arial Black"/>
              </a:rPr>
              <a:t>to the question of </a:t>
            </a: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the organization </a:t>
            </a:r>
            <a:r>
              <a:rPr sz="1800" spc="5" dirty="0">
                <a:latin typeface="Arial Black"/>
                <a:cs typeface="Arial Black"/>
              </a:rPr>
              <a:t>monitors 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environment, </a:t>
            </a:r>
            <a:r>
              <a:rPr sz="1800" spc="5" dirty="0">
                <a:latin typeface="Arial Black"/>
                <a:cs typeface="Arial Black"/>
              </a:rPr>
              <a:t>there </a:t>
            </a:r>
            <a:r>
              <a:rPr sz="1800" spc="10" dirty="0">
                <a:latin typeface="Arial Black"/>
                <a:cs typeface="Arial Black"/>
              </a:rPr>
              <a:t>are </a:t>
            </a:r>
            <a:r>
              <a:rPr sz="1800" spc="-10" dirty="0">
                <a:latin typeface="Arial Black"/>
                <a:cs typeface="Arial Black"/>
              </a:rPr>
              <a:t>two </a:t>
            </a:r>
            <a:r>
              <a:rPr sz="1800" dirty="0">
                <a:latin typeface="Arial Black"/>
                <a:cs typeface="Arial Black"/>
              </a:rPr>
              <a:t>types of </a:t>
            </a:r>
            <a:r>
              <a:rPr sz="1800" spc="-5" dirty="0">
                <a:latin typeface="Arial Black"/>
                <a:cs typeface="Arial Black"/>
              </a:rPr>
              <a:t>environments</a:t>
            </a:r>
            <a:r>
              <a:rPr sz="1800" spc="65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are:</a:t>
            </a:r>
            <a:endParaRPr sz="1800">
              <a:latin typeface="Arial Black"/>
              <a:cs typeface="Arial Black"/>
            </a:endParaRPr>
          </a:p>
          <a:p>
            <a:pPr marL="1270000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270635" algn="l"/>
              </a:tabLst>
            </a:pPr>
            <a:r>
              <a:rPr sz="1800" dirty="0">
                <a:latin typeface="Arial Black"/>
                <a:cs typeface="Arial Black"/>
              </a:rPr>
              <a:t>Dynamic</a:t>
            </a:r>
            <a:r>
              <a:rPr sz="1800" spc="-8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</a:t>
            </a:r>
            <a:endParaRPr sz="1800">
              <a:latin typeface="Arial Black"/>
              <a:cs typeface="Arial Black"/>
            </a:endParaRPr>
          </a:p>
          <a:p>
            <a:pPr marL="1270000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270635" algn="l"/>
              </a:tabLst>
            </a:pPr>
            <a:r>
              <a:rPr sz="1800" spc="-10" dirty="0">
                <a:latin typeface="Arial Black"/>
                <a:cs typeface="Arial Black"/>
              </a:rPr>
              <a:t>Complex</a:t>
            </a:r>
            <a:r>
              <a:rPr sz="1800" spc="-4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</a:t>
            </a:r>
            <a:endParaRPr sz="1800">
              <a:latin typeface="Arial Black"/>
              <a:cs typeface="Arial Black"/>
            </a:endParaRPr>
          </a:p>
          <a:p>
            <a:pPr marL="12700" marR="5080" algn="just">
              <a:lnSpc>
                <a:spcPts val="2160"/>
              </a:lnSpc>
              <a:spcBef>
                <a:spcPts val="1265"/>
              </a:spcBef>
            </a:pPr>
            <a:r>
              <a:rPr sz="1800" spc="-5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a </a:t>
            </a:r>
            <a:r>
              <a:rPr sz="1900" i="1" spc="-65" dirty="0">
                <a:latin typeface="Arial Black"/>
                <a:cs typeface="Arial Black"/>
              </a:rPr>
              <a:t>dynamic </a:t>
            </a:r>
            <a:r>
              <a:rPr sz="1900" i="1" spc="-60" dirty="0">
                <a:latin typeface="Arial Black"/>
                <a:cs typeface="Arial Black"/>
              </a:rPr>
              <a:t>environment</a:t>
            </a:r>
            <a:r>
              <a:rPr sz="1800" spc="-60" dirty="0">
                <a:latin typeface="Arial Black"/>
                <a:cs typeface="Arial Black"/>
              </a:rPr>
              <a:t>, </a:t>
            </a:r>
            <a:r>
              <a:rPr sz="1800" dirty="0">
                <a:latin typeface="Arial Black"/>
                <a:cs typeface="Arial Black"/>
              </a:rPr>
              <a:t>organization is typically </a:t>
            </a:r>
            <a:r>
              <a:rPr sz="1800" spc="-5" dirty="0">
                <a:latin typeface="Arial Black"/>
                <a:cs typeface="Arial Black"/>
              </a:rPr>
              <a:t>faced </a:t>
            </a:r>
            <a:r>
              <a:rPr sz="1800" dirty="0">
                <a:latin typeface="Arial Black"/>
                <a:cs typeface="Arial Black"/>
              </a:rPr>
              <a:t>with  major </a:t>
            </a:r>
            <a:r>
              <a:rPr sz="1800" spc="-10" dirty="0">
                <a:latin typeface="Arial Black"/>
                <a:cs typeface="Arial Black"/>
              </a:rPr>
              <a:t>change </a:t>
            </a:r>
            <a:r>
              <a:rPr sz="1800" dirty="0">
                <a:latin typeface="Arial Black"/>
                <a:cs typeface="Arial Black"/>
              </a:rPr>
              <a:t>in the areas </a:t>
            </a:r>
            <a:r>
              <a:rPr sz="1800" spc="-5" dirty="0">
                <a:latin typeface="Arial Black"/>
                <a:cs typeface="Arial Black"/>
              </a:rPr>
              <a:t>of technology and markets, </a:t>
            </a:r>
            <a:r>
              <a:rPr sz="1800" dirty="0">
                <a:latin typeface="Arial Black"/>
                <a:cs typeface="Arial Black"/>
              </a:rPr>
              <a:t>with  the result </a:t>
            </a:r>
            <a:r>
              <a:rPr sz="1800" spc="-15" dirty="0">
                <a:latin typeface="Arial Black"/>
                <a:cs typeface="Arial Black"/>
              </a:rPr>
              <a:t>that </a:t>
            </a:r>
            <a:r>
              <a:rPr sz="1800" dirty="0">
                <a:latin typeface="Arial Black"/>
                <a:cs typeface="Arial Black"/>
              </a:rPr>
              <a:t>decisions </a:t>
            </a:r>
            <a:r>
              <a:rPr sz="1800" spc="-5" dirty="0">
                <a:latin typeface="Arial Black"/>
                <a:cs typeface="Arial Black"/>
              </a:rPr>
              <a:t>can no </a:t>
            </a:r>
            <a:r>
              <a:rPr sz="1800" dirty="0">
                <a:latin typeface="Arial Black"/>
                <a:cs typeface="Arial Black"/>
              </a:rPr>
              <a:t>longer </a:t>
            </a:r>
            <a:r>
              <a:rPr sz="1800" spc="-5" dirty="0">
                <a:latin typeface="Arial Black"/>
                <a:cs typeface="Arial Black"/>
              </a:rPr>
              <a:t>be </a:t>
            </a:r>
            <a:r>
              <a:rPr sz="1800" dirty="0">
                <a:latin typeface="Arial Black"/>
                <a:cs typeface="Arial Black"/>
              </a:rPr>
              <a:t>based </a:t>
            </a:r>
            <a:r>
              <a:rPr sz="1800" spc="-5" dirty="0">
                <a:latin typeface="Arial Black"/>
                <a:cs typeface="Arial Black"/>
              </a:rPr>
              <a:t>upon </a:t>
            </a:r>
            <a:r>
              <a:rPr sz="1800" dirty="0">
                <a:latin typeface="Arial Black"/>
                <a:cs typeface="Arial Black"/>
              </a:rPr>
              <a:t>the  assumption, </a:t>
            </a:r>
            <a:r>
              <a:rPr sz="1800" spc="-5" dirty="0">
                <a:latin typeface="Arial Black"/>
                <a:cs typeface="Arial Black"/>
              </a:rPr>
              <a:t>rather </a:t>
            </a:r>
            <a:r>
              <a:rPr sz="1800" dirty="0">
                <a:latin typeface="Arial Black"/>
                <a:cs typeface="Arial Black"/>
              </a:rPr>
              <a:t>than </a:t>
            </a:r>
            <a:r>
              <a:rPr sz="1800" spc="-10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scientific</a:t>
            </a:r>
            <a:r>
              <a:rPr sz="1800" spc="8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basis.</a:t>
            </a:r>
            <a:endParaRPr sz="1800">
              <a:latin typeface="Arial Black"/>
              <a:cs typeface="Arial Black"/>
            </a:endParaRPr>
          </a:p>
          <a:p>
            <a:pPr marL="12700" marR="5715" algn="just">
              <a:lnSpc>
                <a:spcPct val="100000"/>
              </a:lnSpc>
              <a:spcBef>
                <a:spcPts val="2085"/>
              </a:spcBef>
            </a:pPr>
            <a:r>
              <a:rPr sz="1800" spc="15" dirty="0">
                <a:latin typeface="Arial Black"/>
                <a:cs typeface="Arial Black"/>
              </a:rPr>
              <a:t>The </a:t>
            </a:r>
            <a:r>
              <a:rPr sz="1800" spc="-10" dirty="0">
                <a:latin typeface="Arial Black"/>
                <a:cs typeface="Arial Black"/>
              </a:rPr>
              <a:t>focus </a:t>
            </a:r>
            <a:r>
              <a:rPr sz="1800" spc="-5" dirty="0">
                <a:latin typeface="Arial Black"/>
                <a:cs typeface="Arial Black"/>
              </a:rPr>
              <a:t>needs </a:t>
            </a:r>
            <a:r>
              <a:rPr sz="1800" dirty="0">
                <a:latin typeface="Arial Black"/>
                <a:cs typeface="Arial Black"/>
              </a:rPr>
              <a:t>to </a:t>
            </a:r>
            <a:r>
              <a:rPr sz="1800" spc="-5" dirty="0">
                <a:latin typeface="Arial Black"/>
                <a:cs typeface="Arial Black"/>
              </a:rPr>
              <a:t>be upon </a:t>
            </a:r>
            <a:r>
              <a:rPr sz="1800" dirty="0">
                <a:latin typeface="Arial Black"/>
                <a:cs typeface="Arial Black"/>
              </a:rPr>
              <a:t>the future with a </a:t>
            </a:r>
            <a:r>
              <a:rPr sz="1800" spc="-10" dirty="0">
                <a:latin typeface="Arial Black"/>
                <a:cs typeface="Arial Black"/>
              </a:rPr>
              <a:t>far </a:t>
            </a:r>
            <a:r>
              <a:rPr sz="1800" dirty="0">
                <a:latin typeface="Arial Black"/>
                <a:cs typeface="Arial Black"/>
              </a:rPr>
              <a:t>greater  </a:t>
            </a:r>
            <a:r>
              <a:rPr sz="1800" spc="15" dirty="0">
                <a:latin typeface="Arial Black"/>
                <a:cs typeface="Arial Black"/>
              </a:rPr>
              <a:t>degree </a:t>
            </a:r>
            <a:r>
              <a:rPr sz="1800" spc="-5" dirty="0">
                <a:latin typeface="Arial Black"/>
                <a:cs typeface="Arial Black"/>
              </a:rPr>
              <a:t>of inspirational </a:t>
            </a:r>
            <a:r>
              <a:rPr sz="1800" dirty="0">
                <a:latin typeface="Arial Black"/>
                <a:cs typeface="Arial Black"/>
              </a:rPr>
              <a:t>interpretation. </a:t>
            </a:r>
            <a:r>
              <a:rPr sz="1800" spc="-5" dirty="0">
                <a:latin typeface="Arial Black"/>
                <a:cs typeface="Arial Black"/>
              </a:rPr>
              <a:t>Idea of </a:t>
            </a:r>
            <a:r>
              <a:rPr sz="1800" dirty="0">
                <a:latin typeface="Arial Black"/>
                <a:cs typeface="Arial Black"/>
              </a:rPr>
              <a:t>alternative  futures </a:t>
            </a:r>
            <a:r>
              <a:rPr sz="1800" spc="-5" dirty="0">
                <a:latin typeface="Arial Black"/>
                <a:cs typeface="Arial Black"/>
              </a:rPr>
              <a:t>can </a:t>
            </a:r>
            <a:r>
              <a:rPr sz="1800" dirty="0">
                <a:latin typeface="Arial Black"/>
                <a:cs typeface="Arial Black"/>
              </a:rPr>
              <a:t>then </a:t>
            </a:r>
            <a:r>
              <a:rPr sz="1800" spc="-5" dirty="0">
                <a:latin typeface="Arial Black"/>
                <a:cs typeface="Arial Black"/>
              </a:rPr>
              <a:t>be </a:t>
            </a:r>
            <a:r>
              <a:rPr sz="1800" dirty="0">
                <a:latin typeface="Arial Black"/>
                <a:cs typeface="Arial Black"/>
              </a:rPr>
              <a:t>used to identify the </a:t>
            </a:r>
            <a:r>
              <a:rPr sz="1800" spc="-5" dirty="0">
                <a:latin typeface="Arial Black"/>
                <a:cs typeface="Arial Black"/>
              </a:rPr>
              <a:t>likely </a:t>
            </a:r>
            <a:r>
              <a:rPr sz="1800" dirty="0">
                <a:latin typeface="Arial Black"/>
                <a:cs typeface="Arial Black"/>
              </a:rPr>
              <a:t>impact </a:t>
            </a:r>
            <a:r>
              <a:rPr sz="1800" spc="-5" dirty="0">
                <a:latin typeface="Arial Black"/>
                <a:cs typeface="Arial Black"/>
              </a:rPr>
              <a:t>upon </a:t>
            </a:r>
            <a:r>
              <a:rPr sz="1800" spc="59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consumers, suppliers, </a:t>
            </a:r>
            <a:r>
              <a:rPr sz="1800" dirty="0">
                <a:latin typeface="Arial Black"/>
                <a:cs typeface="Arial Black"/>
              </a:rPr>
              <a:t>competitors, </a:t>
            </a:r>
            <a:r>
              <a:rPr sz="1800" spc="-5" dirty="0">
                <a:latin typeface="Arial Black"/>
                <a:cs typeface="Arial Black"/>
              </a:rPr>
              <a:t>government,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financial  </a:t>
            </a:r>
            <a:r>
              <a:rPr sz="1800" dirty="0">
                <a:latin typeface="Arial Black"/>
                <a:cs typeface="Arial Black"/>
              </a:rPr>
              <a:t>institutions, their probable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responses.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Arial Black"/>
              <a:cs typeface="Arial Black"/>
            </a:endParaRPr>
          </a:p>
          <a:p>
            <a:pPr marL="12700" marR="5715" algn="just">
              <a:lnSpc>
                <a:spcPct val="99300"/>
              </a:lnSpc>
            </a:pPr>
            <a:r>
              <a:rPr sz="1800" spc="-25" dirty="0">
                <a:latin typeface="Arial Black"/>
                <a:cs typeface="Arial Black"/>
              </a:rPr>
              <a:t>For </a:t>
            </a:r>
            <a:r>
              <a:rPr sz="1800" dirty="0">
                <a:latin typeface="Arial Black"/>
                <a:cs typeface="Arial Black"/>
              </a:rPr>
              <a:t>organizations </a:t>
            </a:r>
            <a:r>
              <a:rPr sz="1800" spc="-5" dirty="0">
                <a:latin typeface="Arial Black"/>
                <a:cs typeface="Arial Black"/>
              </a:rPr>
              <a:t>faced </a:t>
            </a:r>
            <a:r>
              <a:rPr sz="1800" dirty="0">
                <a:latin typeface="Arial Black"/>
                <a:cs typeface="Arial Black"/>
              </a:rPr>
              <a:t>with a </a:t>
            </a:r>
            <a:r>
              <a:rPr sz="1900" i="1" spc="-80" dirty="0">
                <a:latin typeface="Arial Black"/>
                <a:cs typeface="Arial Black"/>
              </a:rPr>
              <a:t>complex </a:t>
            </a:r>
            <a:r>
              <a:rPr sz="1800" spc="-5" dirty="0">
                <a:latin typeface="Arial Black"/>
                <a:cs typeface="Arial Black"/>
              </a:rPr>
              <a:t>environment, </a:t>
            </a:r>
            <a:r>
              <a:rPr sz="1800" dirty="0">
                <a:latin typeface="Arial Black"/>
                <a:cs typeface="Arial Black"/>
              </a:rPr>
              <a:t>many </a:t>
            </a:r>
            <a:r>
              <a:rPr sz="1800" spc="-5" dirty="0">
                <a:latin typeface="Arial Black"/>
                <a:cs typeface="Arial Black"/>
              </a:rPr>
              <a:t>of  </a:t>
            </a:r>
            <a:r>
              <a:rPr sz="1800" dirty="0">
                <a:latin typeface="Arial Black"/>
                <a:cs typeface="Arial Black"/>
              </a:rPr>
              <a:t>the issues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problems to </a:t>
            </a:r>
            <a:r>
              <a:rPr sz="1800" spc="-5" dirty="0">
                <a:latin typeface="Arial Black"/>
                <a:cs typeface="Arial Black"/>
              </a:rPr>
              <a:t>which </a:t>
            </a:r>
            <a:r>
              <a:rPr sz="1800" dirty="0">
                <a:latin typeface="Arial Black"/>
                <a:cs typeface="Arial Black"/>
              </a:rPr>
              <a:t>reference </a:t>
            </a:r>
            <a:r>
              <a:rPr sz="1800" spc="-5" dirty="0">
                <a:latin typeface="Arial Black"/>
                <a:cs typeface="Arial Black"/>
              </a:rPr>
              <a:t>has been </a:t>
            </a:r>
            <a:r>
              <a:rPr sz="1800" dirty="0">
                <a:latin typeface="Arial Black"/>
                <a:cs typeface="Arial Black"/>
              </a:rPr>
              <a:t>made  </a:t>
            </a:r>
            <a:r>
              <a:rPr sz="1800" spc="5" dirty="0">
                <a:latin typeface="Arial Black"/>
                <a:cs typeface="Arial Black"/>
              </a:rPr>
              <a:t>are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exacerbated.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10259" y="1024509"/>
            <a:ext cx="8098790" cy="546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Marketing analysis is based upon the </a:t>
            </a:r>
            <a:r>
              <a:rPr sz="1800" spc="-5" dirty="0">
                <a:latin typeface="Arial Black"/>
                <a:cs typeface="Arial Black"/>
              </a:rPr>
              <a:t>answers </a:t>
            </a:r>
            <a:r>
              <a:rPr sz="1800" dirty="0">
                <a:latin typeface="Arial Black"/>
                <a:cs typeface="Arial Black"/>
              </a:rPr>
              <a:t>to six</a:t>
            </a:r>
            <a:r>
              <a:rPr sz="1800" spc="-7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questions:</a:t>
            </a:r>
            <a:endParaRPr sz="1800">
              <a:latin typeface="Arial Black"/>
              <a:cs typeface="Arial Black"/>
            </a:endParaRPr>
          </a:p>
          <a:p>
            <a:pPr marL="812800" marR="5080" indent="-342900">
              <a:lnSpc>
                <a:spcPct val="150000"/>
              </a:lnSpc>
              <a:spcBef>
                <a:spcPts val="1800"/>
              </a:spcBef>
              <a:buAutoNum type="arabicPeriod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spc="-10" dirty="0">
                <a:latin typeface="Arial Black"/>
                <a:cs typeface="Arial Black"/>
              </a:rPr>
              <a:t>complex </a:t>
            </a:r>
            <a:r>
              <a:rPr sz="1800" dirty="0">
                <a:latin typeface="Arial Black"/>
                <a:cs typeface="Arial Black"/>
              </a:rPr>
              <a:t>is the </a:t>
            </a:r>
            <a:r>
              <a:rPr sz="1800" spc="-5" dirty="0">
                <a:latin typeface="Arial Black"/>
                <a:cs typeface="Arial Black"/>
              </a:rPr>
              <a:t>environment? </a:t>
            </a:r>
            <a:r>
              <a:rPr sz="1800" b="1" spc="-5" dirty="0">
                <a:latin typeface="Liberation Sans Narrow"/>
                <a:cs typeface="Liberation Sans Narrow"/>
              </a:rPr>
              <a:t>(</a:t>
            </a:r>
            <a:r>
              <a:rPr sz="1600" b="1" spc="-5" dirty="0">
                <a:latin typeface="Liberation Sans Narrow"/>
                <a:cs typeface="Liberation Sans Narrow"/>
              </a:rPr>
              <a:t>Complexity </a:t>
            </a:r>
            <a:r>
              <a:rPr sz="1600" b="1" spc="-15" dirty="0">
                <a:latin typeface="Liberation Sans Narrow"/>
                <a:cs typeface="Liberation Sans Narrow"/>
              </a:rPr>
              <a:t>is </a:t>
            </a:r>
            <a:r>
              <a:rPr sz="1600" b="1" spc="-5" dirty="0">
                <a:latin typeface="Liberation Sans Narrow"/>
                <a:cs typeface="Liberation Sans Narrow"/>
              </a:rPr>
              <a:t>a </a:t>
            </a:r>
            <a:r>
              <a:rPr sz="1600" b="1" spc="-15" dirty="0">
                <a:latin typeface="Liberation Sans Narrow"/>
                <a:cs typeface="Liberation Sans Narrow"/>
              </a:rPr>
              <a:t>measurement </a:t>
            </a:r>
            <a:r>
              <a:rPr sz="1600" b="1" spc="-10" dirty="0">
                <a:latin typeface="Liberation Sans Narrow"/>
                <a:cs typeface="Liberation Sans Narrow"/>
              </a:rPr>
              <a:t>of </a:t>
            </a:r>
            <a:r>
              <a:rPr sz="1600" b="1" spc="-15" dirty="0">
                <a:latin typeface="Liberation Sans Narrow"/>
                <a:cs typeface="Liberation Sans Narrow"/>
              </a:rPr>
              <a:t>the  </a:t>
            </a:r>
            <a:r>
              <a:rPr sz="1600" b="1" spc="-5" dirty="0">
                <a:latin typeface="Liberation Sans Narrow"/>
                <a:cs typeface="Liberation Sans Narrow"/>
              </a:rPr>
              <a:t>number of different environmental forces which have an impact, or potential</a:t>
            </a:r>
            <a:r>
              <a:rPr sz="1600" b="1" spc="-45" dirty="0">
                <a:latin typeface="Liberation Sans Narrow"/>
                <a:cs typeface="Liberation Sans Narrow"/>
              </a:rPr>
              <a:t> </a:t>
            </a:r>
            <a:r>
              <a:rPr sz="1600" b="1" spc="-5" dirty="0">
                <a:latin typeface="Liberation Sans Narrow"/>
                <a:cs typeface="Liberation Sans Narrow"/>
              </a:rPr>
              <a:t>impact</a:t>
            </a:r>
            <a:r>
              <a:rPr sz="1800" b="1" spc="-5" dirty="0">
                <a:latin typeface="Liberation Sans Narrow"/>
                <a:cs typeface="Liberation Sans Narrow"/>
              </a:rPr>
              <a:t>)</a:t>
            </a:r>
            <a:endParaRPr sz="1800">
              <a:latin typeface="Liberation Sans Narrow"/>
              <a:cs typeface="Liberation Sans Narrow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</a:t>
            </a:r>
            <a:r>
              <a:rPr sz="1800" spc="26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routine</a:t>
            </a:r>
            <a:r>
              <a:rPr sz="1800" spc="25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r>
              <a:rPr sz="1800" spc="26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standardized</a:t>
            </a:r>
            <a:r>
              <a:rPr sz="1800" spc="26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are</a:t>
            </a:r>
            <a:r>
              <a:rPr sz="1800" spc="260" dirty="0">
                <a:latin typeface="Arial Black"/>
                <a:cs typeface="Arial Black"/>
              </a:rPr>
              <a:t> </a:t>
            </a:r>
            <a:r>
              <a:rPr sz="1800" spc="5" dirty="0">
                <a:latin typeface="Arial Black"/>
                <a:cs typeface="Arial Black"/>
              </a:rPr>
              <a:t>org</a:t>
            </a:r>
            <a:r>
              <a:rPr sz="1200" spc="5" dirty="0">
                <a:latin typeface="Arial Black"/>
                <a:cs typeface="Arial Black"/>
              </a:rPr>
              <a:t>n</a:t>
            </a:r>
            <a:r>
              <a:rPr sz="1200" spc="5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interactions</a:t>
            </a:r>
            <a:r>
              <a:rPr sz="1800" spc="27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with</a:t>
            </a:r>
            <a:endParaRPr sz="1800">
              <a:latin typeface="Arial Black"/>
              <a:cs typeface="Arial Black"/>
            </a:endParaRPr>
          </a:p>
          <a:p>
            <a:pPr marL="8128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elements </a:t>
            </a:r>
            <a:r>
              <a:rPr sz="1800" spc="-5" dirty="0">
                <a:latin typeface="Arial Black"/>
                <a:cs typeface="Arial Black"/>
              </a:rPr>
              <a:t>of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9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environment?</a:t>
            </a:r>
            <a:endParaRPr sz="1800">
              <a:latin typeface="Arial Black"/>
              <a:cs typeface="Arial Black"/>
            </a:endParaRPr>
          </a:p>
          <a:p>
            <a:pPr marL="812800" marR="534035" indent="-342900">
              <a:lnSpc>
                <a:spcPct val="150000"/>
              </a:lnSpc>
              <a:spcBef>
                <a:spcPts val="5"/>
              </a:spcBef>
              <a:buAutoNum type="arabicPeriod" startAt="3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interconnected and </a:t>
            </a: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remote, </a:t>
            </a:r>
            <a:r>
              <a:rPr sz="1800" spc="-15" dirty="0">
                <a:latin typeface="Arial Black"/>
                <a:cs typeface="Arial Black"/>
              </a:rPr>
              <a:t>initially,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the  significant </a:t>
            </a:r>
            <a:r>
              <a:rPr sz="1800" spc="-5" dirty="0">
                <a:latin typeface="Arial Black"/>
                <a:cs typeface="Arial Black"/>
              </a:rPr>
              <a:t>environmental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variables?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AutoNum type="arabicPeriod" startAt="3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dynamic and </a:t>
            </a: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unpredictable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dirty="0">
                <a:latin typeface="Arial Black"/>
                <a:cs typeface="Arial Black"/>
              </a:rPr>
              <a:t>the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changes</a:t>
            </a:r>
            <a:endParaRPr sz="1800">
              <a:latin typeface="Arial Black"/>
              <a:cs typeface="Arial Black"/>
            </a:endParaRPr>
          </a:p>
          <a:p>
            <a:pPr marL="8128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taking </a:t>
            </a:r>
            <a:r>
              <a:rPr sz="1800" spc="-5" dirty="0">
                <a:latin typeface="Arial Black"/>
                <a:cs typeface="Arial Black"/>
              </a:rPr>
              <a:t>place </a:t>
            </a:r>
            <a:r>
              <a:rPr sz="1800" dirty="0">
                <a:latin typeface="Arial Black"/>
                <a:cs typeface="Arial Black"/>
              </a:rPr>
              <a:t>around the</a:t>
            </a:r>
            <a:r>
              <a:rPr sz="1800" spc="-2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organization?</a:t>
            </a:r>
            <a:endParaRPr sz="1800">
              <a:latin typeface="Arial Black"/>
              <a:cs typeface="Arial Black"/>
            </a:endParaRPr>
          </a:p>
          <a:p>
            <a:pPr marL="812800" marR="87630" indent="-342900">
              <a:lnSpc>
                <a:spcPct val="150000"/>
              </a:lnSpc>
              <a:buAutoNum type="arabicPeriod" startAt="5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spc="-5" dirty="0">
                <a:latin typeface="Arial Black"/>
                <a:cs typeface="Arial Black"/>
              </a:rPr>
              <a:t>receptive </a:t>
            </a:r>
            <a:r>
              <a:rPr sz="1800" dirty="0">
                <a:latin typeface="Arial Black"/>
                <a:cs typeface="Arial Black"/>
              </a:rPr>
              <a:t>is mgt to the </a:t>
            </a:r>
            <a:r>
              <a:rPr sz="1800" spc="-5" dirty="0">
                <a:latin typeface="Arial Black"/>
                <a:cs typeface="Arial Black"/>
              </a:rPr>
              <a:t>ways </a:t>
            </a:r>
            <a:r>
              <a:rPr sz="1800" dirty="0">
                <a:latin typeface="Arial Black"/>
                <a:cs typeface="Arial Black"/>
              </a:rPr>
              <a:t>in </a:t>
            </a:r>
            <a:r>
              <a:rPr sz="1800" spc="-5" dirty="0">
                <a:latin typeface="Arial Black"/>
                <a:cs typeface="Arial Black"/>
              </a:rPr>
              <a:t>which environmental  </a:t>
            </a:r>
            <a:r>
              <a:rPr sz="1800" spc="5" dirty="0">
                <a:latin typeface="Arial Black"/>
                <a:cs typeface="Arial Black"/>
              </a:rPr>
              <a:t>pressures </a:t>
            </a:r>
            <a:r>
              <a:rPr sz="1800" dirty="0">
                <a:latin typeface="Arial Black"/>
                <a:cs typeface="Arial Black"/>
              </a:rPr>
              <a:t>adversely affect input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dirty="0">
                <a:latin typeface="Arial Black"/>
                <a:cs typeface="Arial Black"/>
              </a:rPr>
              <a:t>output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processes?</a:t>
            </a:r>
            <a:endParaRPr sz="1800">
              <a:latin typeface="Arial Black"/>
              <a:cs typeface="Arial Black"/>
            </a:endParaRPr>
          </a:p>
          <a:p>
            <a:pPr marL="812800" indent="-343535">
              <a:lnSpc>
                <a:spcPct val="100000"/>
              </a:lnSpc>
              <a:spcBef>
                <a:spcPts val="1080"/>
              </a:spcBef>
              <a:buAutoNum type="arabicPeriod" startAt="5"/>
              <a:tabLst>
                <a:tab pos="813435" algn="l"/>
              </a:tabLst>
            </a:pPr>
            <a:r>
              <a:rPr sz="1800" spc="-15" dirty="0">
                <a:latin typeface="Arial Black"/>
                <a:cs typeface="Arial Black"/>
              </a:rPr>
              <a:t>How </a:t>
            </a:r>
            <a:r>
              <a:rPr sz="1800" dirty="0">
                <a:latin typeface="Arial Black"/>
                <a:cs typeface="Arial Black"/>
              </a:rPr>
              <a:t>is </a:t>
            </a:r>
            <a:r>
              <a:rPr sz="1800" spc="-10" dirty="0">
                <a:latin typeface="Arial Black"/>
                <a:cs typeface="Arial Black"/>
              </a:rPr>
              <a:t>flexibility </a:t>
            </a:r>
            <a:r>
              <a:rPr sz="1800" dirty="0">
                <a:latin typeface="Arial Black"/>
                <a:cs typeface="Arial Black"/>
              </a:rPr>
              <a:t>of </a:t>
            </a:r>
            <a:r>
              <a:rPr sz="1800" spc="-10" dirty="0">
                <a:latin typeface="Arial Black"/>
                <a:cs typeface="Arial Black"/>
              </a:rPr>
              <a:t>choice </a:t>
            </a:r>
            <a:r>
              <a:rPr sz="1800" dirty="0">
                <a:latin typeface="Arial Black"/>
                <a:cs typeface="Arial Black"/>
              </a:rPr>
              <a:t>and to what </a:t>
            </a:r>
            <a:r>
              <a:rPr sz="1800" spc="-10" dirty="0">
                <a:latin typeface="Arial Black"/>
                <a:cs typeface="Arial Black"/>
              </a:rPr>
              <a:t>extent </a:t>
            </a:r>
            <a:r>
              <a:rPr sz="1800" dirty="0">
                <a:latin typeface="Arial Black"/>
                <a:cs typeface="Arial Black"/>
              </a:rPr>
              <a:t>is the</a:t>
            </a:r>
            <a:r>
              <a:rPr sz="1800" spc="120" dirty="0">
                <a:latin typeface="Arial Black"/>
                <a:cs typeface="Arial Black"/>
              </a:rPr>
              <a:t> </a:t>
            </a:r>
            <a:r>
              <a:rPr sz="1800" spc="10" dirty="0">
                <a:latin typeface="Arial Black"/>
                <a:cs typeface="Arial Black"/>
              </a:rPr>
              <a:t>org</a:t>
            </a:r>
            <a:r>
              <a:rPr sz="1200" spc="10" dirty="0">
                <a:latin typeface="Arial Black"/>
                <a:cs typeface="Arial Black"/>
              </a:rPr>
              <a:t>n</a:t>
            </a:r>
            <a:endParaRPr sz="1200">
              <a:latin typeface="Arial Black"/>
              <a:cs typeface="Arial Black"/>
            </a:endParaRPr>
          </a:p>
          <a:p>
            <a:pPr marL="8128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 Black"/>
                <a:cs typeface="Arial Black"/>
              </a:rPr>
              <a:t>constrained </a:t>
            </a:r>
            <a:r>
              <a:rPr sz="1800" spc="5" dirty="0">
                <a:latin typeface="Arial Black"/>
                <a:cs typeface="Arial Black"/>
              </a:rPr>
              <a:t>from </a:t>
            </a:r>
            <a:r>
              <a:rPr sz="1800" spc="-10" dirty="0">
                <a:latin typeface="Arial Black"/>
                <a:cs typeface="Arial Black"/>
              </a:rPr>
              <a:t>moving </a:t>
            </a:r>
            <a:r>
              <a:rPr sz="1800" dirty="0">
                <a:latin typeface="Arial Black"/>
                <a:cs typeface="Arial Black"/>
              </a:rPr>
              <a:t>into new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areas?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08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60242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Questions in </a:t>
            </a:r>
            <a:r>
              <a:rPr spc="-5" dirty="0"/>
              <a:t>Environment </a:t>
            </a:r>
            <a:r>
              <a:rPr dirty="0"/>
              <a:t>Based</a:t>
            </a:r>
            <a:r>
              <a:rPr spc="-25" dirty="0"/>
              <a:t> </a:t>
            </a:r>
            <a:r>
              <a:rPr spc="-5" dirty="0"/>
              <a:t>Marketing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26384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</a:t>
            </a:r>
            <a:r>
              <a:rPr spc="-60" dirty="0"/>
              <a:t> </a:t>
            </a:r>
            <a:r>
              <a:rPr spc="-5" dirty="0"/>
              <a:t>Environment</a:t>
            </a:r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3132" y="664547"/>
            <a:ext cx="8076565" cy="59455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9079" marR="79375" algn="just">
              <a:lnSpc>
                <a:spcPct val="148300"/>
              </a:lnSpc>
              <a:spcBef>
                <a:spcPts val="114"/>
              </a:spcBef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900" i="1" spc="-65" dirty="0">
                <a:latin typeface="Arial Black"/>
                <a:cs typeface="Arial Black"/>
              </a:rPr>
              <a:t>micro-environment </a:t>
            </a:r>
            <a:r>
              <a:rPr sz="1800" dirty="0">
                <a:latin typeface="Arial Black"/>
                <a:cs typeface="Arial Black"/>
              </a:rPr>
              <a:t>is made </a:t>
            </a:r>
            <a:r>
              <a:rPr sz="1800" spc="-5" dirty="0">
                <a:latin typeface="Arial Black"/>
                <a:cs typeface="Arial Black"/>
              </a:rPr>
              <a:t>up of </a:t>
            </a:r>
            <a:r>
              <a:rPr sz="1800" dirty="0">
                <a:latin typeface="Arial Black"/>
                <a:cs typeface="Arial Black"/>
              </a:rPr>
              <a:t>those </a:t>
            </a:r>
            <a:r>
              <a:rPr sz="1800" spc="-5" dirty="0">
                <a:latin typeface="Arial Black"/>
                <a:cs typeface="Arial Black"/>
              </a:rPr>
              <a:t>elements </a:t>
            </a:r>
            <a:r>
              <a:rPr sz="1800" spc="-15" dirty="0">
                <a:latin typeface="Arial Black"/>
                <a:cs typeface="Arial Black"/>
              </a:rPr>
              <a:t>that  </a:t>
            </a:r>
            <a:r>
              <a:rPr sz="1800" spc="5" dirty="0">
                <a:latin typeface="Arial Black"/>
                <a:cs typeface="Arial Black"/>
              </a:rPr>
              <a:t>are </a:t>
            </a:r>
            <a:r>
              <a:rPr sz="1800" spc="-10" dirty="0">
                <a:latin typeface="Arial Black"/>
                <a:cs typeface="Arial Black"/>
              </a:rPr>
              <a:t>closest </a:t>
            </a:r>
            <a:r>
              <a:rPr sz="1800" dirty="0">
                <a:latin typeface="Arial Black"/>
                <a:cs typeface="Arial Black"/>
              </a:rPr>
              <a:t>to the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company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-15" dirty="0">
                <a:latin typeface="Arial Black"/>
                <a:cs typeface="Arial Black"/>
              </a:rPr>
              <a:t>that </a:t>
            </a:r>
            <a:r>
              <a:rPr sz="1800" spc="-5" dirty="0">
                <a:latin typeface="Arial Black"/>
                <a:cs typeface="Arial Black"/>
              </a:rPr>
              <a:t>exert </a:t>
            </a:r>
            <a:r>
              <a:rPr sz="1800" dirty="0">
                <a:latin typeface="Arial Black"/>
                <a:cs typeface="Arial Black"/>
              </a:rPr>
              <a:t>the greatest </a:t>
            </a:r>
            <a:r>
              <a:rPr sz="1800" spc="-5" dirty="0">
                <a:latin typeface="Arial Black"/>
                <a:cs typeface="Arial Black"/>
              </a:rPr>
              <a:t>and  </a:t>
            </a:r>
            <a:r>
              <a:rPr sz="1800" dirty="0">
                <a:latin typeface="Arial Black"/>
                <a:cs typeface="Arial Black"/>
              </a:rPr>
              <a:t>most direct </a:t>
            </a:r>
            <a:r>
              <a:rPr sz="1800" spc="-5" dirty="0">
                <a:latin typeface="Arial Black"/>
                <a:cs typeface="Arial Black"/>
              </a:rPr>
              <a:t>influence </a:t>
            </a:r>
            <a:r>
              <a:rPr sz="1800" spc="-30" dirty="0">
                <a:latin typeface="Arial Black"/>
                <a:cs typeface="Arial Black"/>
              </a:rPr>
              <a:t>over </a:t>
            </a:r>
            <a:r>
              <a:rPr sz="1800" dirty="0">
                <a:latin typeface="Arial Black"/>
                <a:cs typeface="Arial Black"/>
              </a:rPr>
              <a:t>its ability to </a:t>
            </a:r>
            <a:r>
              <a:rPr sz="1800" spc="-5" dirty="0">
                <a:latin typeface="Arial Black"/>
                <a:cs typeface="Arial Black"/>
              </a:rPr>
              <a:t>deal </a:t>
            </a:r>
            <a:r>
              <a:rPr sz="1800" dirty="0">
                <a:latin typeface="Arial Black"/>
                <a:cs typeface="Arial Black"/>
              </a:rPr>
              <a:t>with its</a:t>
            </a:r>
            <a:r>
              <a:rPr sz="1800" spc="20" dirty="0"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markets.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Black"/>
              <a:cs typeface="Arial Black"/>
            </a:endParaRPr>
          </a:p>
          <a:p>
            <a:pPr marL="259079" algn="just">
              <a:lnSpc>
                <a:spcPct val="100000"/>
              </a:lnSpc>
            </a:pPr>
            <a:r>
              <a:rPr sz="1800" spc="10" dirty="0">
                <a:latin typeface="Arial Black"/>
                <a:cs typeface="Arial Black"/>
              </a:rPr>
              <a:t>The </a:t>
            </a:r>
            <a:r>
              <a:rPr sz="1900" i="1" spc="-65" dirty="0">
                <a:latin typeface="Arial Black"/>
                <a:cs typeface="Arial Black"/>
              </a:rPr>
              <a:t>micro-environment</a:t>
            </a:r>
            <a:r>
              <a:rPr sz="1900" i="1" spc="-4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includes: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60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dirty="0">
                <a:latin typeface="Arial Black"/>
                <a:cs typeface="Arial Black"/>
              </a:rPr>
              <a:t>the organization</a:t>
            </a:r>
            <a:r>
              <a:rPr sz="1800" spc="-5" dirty="0">
                <a:latin typeface="Arial Black"/>
                <a:cs typeface="Arial Black"/>
              </a:rPr>
              <a:t> </a:t>
            </a:r>
            <a:r>
              <a:rPr sz="1800" spc="-15" dirty="0">
                <a:latin typeface="Arial Black"/>
                <a:cs typeface="Arial Black"/>
              </a:rPr>
              <a:t>itself,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dirty="0">
                <a:latin typeface="Arial Black"/>
                <a:cs typeface="Arial Black"/>
              </a:rPr>
              <a:t>other </a:t>
            </a:r>
            <a:r>
              <a:rPr sz="1800" spc="-5" dirty="0">
                <a:latin typeface="Arial Black"/>
                <a:cs typeface="Arial Black"/>
              </a:rPr>
              <a:t>company </a:t>
            </a:r>
            <a:r>
              <a:rPr sz="1800" spc="5" dirty="0">
                <a:latin typeface="Arial Black"/>
                <a:cs typeface="Arial Black"/>
              </a:rPr>
              <a:t>departments,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spc="5" dirty="0">
                <a:latin typeface="Arial Black"/>
                <a:cs typeface="Arial Black"/>
              </a:rPr>
              <a:t>suppliers,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spc="-5" dirty="0">
                <a:latin typeface="Arial Black"/>
                <a:cs typeface="Arial Black"/>
              </a:rPr>
              <a:t>marketing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intermediates,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85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spc="5" dirty="0">
                <a:latin typeface="Arial Black"/>
                <a:cs typeface="Arial Black"/>
              </a:rPr>
              <a:t>customers,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dirty="0">
                <a:latin typeface="Arial Black"/>
                <a:cs typeface="Arial Black"/>
              </a:rPr>
              <a:t>competitors,</a:t>
            </a:r>
            <a:r>
              <a:rPr sz="1800" spc="-20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10026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1002665" algn="l"/>
                <a:tab pos="1003300" algn="l"/>
              </a:tabLst>
            </a:pPr>
            <a:r>
              <a:rPr sz="1800" dirty="0">
                <a:latin typeface="Arial Black"/>
                <a:cs typeface="Arial Black"/>
              </a:rPr>
              <a:t>various publics, </a:t>
            </a:r>
            <a:r>
              <a:rPr sz="1800" spc="-5" dirty="0">
                <a:latin typeface="Arial Black"/>
                <a:cs typeface="Arial Black"/>
              </a:rPr>
              <a:t>which </a:t>
            </a:r>
            <a:r>
              <a:rPr sz="1800" spc="-20" dirty="0">
                <a:latin typeface="Arial Black"/>
                <a:cs typeface="Arial Black"/>
              </a:rPr>
              <a:t>make </a:t>
            </a:r>
            <a:r>
              <a:rPr sz="1800" spc="-5" dirty="0">
                <a:latin typeface="Arial Black"/>
                <a:cs typeface="Arial Black"/>
              </a:rPr>
              <a:t>up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-5" dirty="0">
                <a:latin typeface="Arial Black"/>
                <a:cs typeface="Arial Black"/>
              </a:rPr>
              <a:t>company’s</a:t>
            </a:r>
            <a:r>
              <a:rPr sz="1800" spc="-4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market.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Arial Black"/>
              <a:cs typeface="Arial Black"/>
            </a:endParaRPr>
          </a:p>
          <a:p>
            <a:pPr marL="12700" marR="5080" indent="827405">
              <a:lnSpc>
                <a:spcPct val="150000"/>
              </a:lnSpc>
            </a:pP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Marketing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management’s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job is to attract and build 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relationships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with </a:t>
            </a:r>
            <a:r>
              <a:rPr sz="1800" spc="5" dirty="0">
                <a:solidFill>
                  <a:srgbClr val="6F2F9F"/>
                </a:solidFill>
                <a:latin typeface="Arial Black"/>
                <a:cs typeface="Arial Black"/>
              </a:rPr>
              <a:t>customers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by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creating </a:t>
            </a:r>
            <a:r>
              <a:rPr sz="1800" dirty="0">
                <a:solidFill>
                  <a:srgbClr val="6F2F9F"/>
                </a:solidFill>
                <a:latin typeface="Arial Black"/>
                <a:cs typeface="Arial Black"/>
              </a:rPr>
              <a:t>value and</a:t>
            </a:r>
            <a:r>
              <a:rPr sz="1800" spc="-40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6F2F9F"/>
                </a:solidFill>
                <a:latin typeface="Arial Black"/>
                <a:cs typeface="Arial Black"/>
              </a:rPr>
              <a:t>satisfaction.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6606031"/>
            <a:ext cx="3384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latin typeface="Carlito"/>
                <a:cs typeface="Carlito"/>
              </a:rPr>
              <a:t>p.</a:t>
            </a:r>
            <a:r>
              <a:rPr sz="1200" b="1" spc="-7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09</a:t>
            </a:r>
            <a:endParaRPr sz="1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45907" y="0"/>
            <a:ext cx="1377696" cy="952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938" y="272922"/>
            <a:ext cx="47066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Micro </a:t>
            </a:r>
            <a:r>
              <a:rPr spc="-5" dirty="0"/>
              <a:t>Environment: </a:t>
            </a:r>
            <a:r>
              <a:rPr spc="15" dirty="0"/>
              <a:t>The</a:t>
            </a:r>
            <a:r>
              <a:rPr spc="-50" dirty="0"/>
              <a:t> </a:t>
            </a:r>
            <a:r>
              <a:rPr dirty="0"/>
              <a:t>Company</a:t>
            </a:r>
          </a:p>
        </p:txBody>
      </p:sp>
      <p:sp>
        <p:nvSpPr>
          <p:cNvPr id="4" name="object 4"/>
          <p:cNvSpPr/>
          <p:nvPr/>
        </p:nvSpPr>
        <p:spPr>
          <a:xfrm>
            <a:off x="-6095" y="6498335"/>
            <a:ext cx="548640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0872" y="4184903"/>
            <a:ext cx="4896612" cy="2487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40739" y="859535"/>
            <a:ext cx="7762240" cy="545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99"/>
              </a:lnSpc>
              <a:spcBef>
                <a:spcPts val="100"/>
              </a:spcBef>
            </a:pPr>
            <a:r>
              <a:rPr sz="1800" spc="-5" dirty="0">
                <a:latin typeface="Arial Black"/>
                <a:cs typeface="Arial Black"/>
              </a:rPr>
              <a:t>In </a:t>
            </a:r>
            <a:r>
              <a:rPr sz="1800" dirty="0">
                <a:latin typeface="Arial Black"/>
                <a:cs typeface="Arial Black"/>
              </a:rPr>
              <a:t>designing </a:t>
            </a:r>
            <a:r>
              <a:rPr sz="1800" spc="-5" dirty="0">
                <a:latin typeface="Arial Black"/>
                <a:cs typeface="Arial Black"/>
              </a:rPr>
              <a:t>marketing </a:t>
            </a:r>
            <a:r>
              <a:rPr sz="1800" dirty="0">
                <a:latin typeface="Arial Black"/>
                <a:cs typeface="Arial Black"/>
              </a:rPr>
              <a:t>plans, </a:t>
            </a:r>
            <a:r>
              <a:rPr sz="1800" spc="-5" dirty="0">
                <a:latin typeface="Arial Black"/>
                <a:cs typeface="Arial Black"/>
              </a:rPr>
              <a:t>marketing </a:t>
            </a:r>
            <a:r>
              <a:rPr sz="1800" dirty="0">
                <a:latin typeface="Arial Black"/>
                <a:cs typeface="Arial Black"/>
              </a:rPr>
              <a:t>management </a:t>
            </a:r>
            <a:r>
              <a:rPr sz="1800" spc="-15" dirty="0">
                <a:latin typeface="Arial Black"/>
                <a:cs typeface="Arial Black"/>
              </a:rPr>
              <a:t>takes 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other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company </a:t>
            </a:r>
            <a:r>
              <a:rPr sz="1800" spc="5" dirty="0">
                <a:solidFill>
                  <a:srgbClr val="FF0000"/>
                </a:solidFill>
                <a:latin typeface="Arial Black"/>
                <a:cs typeface="Arial Black"/>
              </a:rPr>
              <a:t>groups </a:t>
            </a:r>
            <a:r>
              <a:rPr sz="1800" dirty="0">
                <a:solidFill>
                  <a:srgbClr val="FF0000"/>
                </a:solidFill>
                <a:latin typeface="Arial Black"/>
                <a:cs typeface="Arial Black"/>
              </a:rPr>
              <a:t>into </a:t>
            </a:r>
            <a:r>
              <a:rPr sz="1800" spc="-5" dirty="0">
                <a:solidFill>
                  <a:srgbClr val="FF0000"/>
                </a:solidFill>
                <a:latin typeface="Arial Black"/>
                <a:cs typeface="Arial Black"/>
              </a:rPr>
              <a:t>account </a:t>
            </a:r>
            <a:r>
              <a:rPr sz="1800" dirty="0">
                <a:latin typeface="Arial Black"/>
                <a:cs typeface="Arial Black"/>
              </a:rPr>
              <a:t>– </a:t>
            </a:r>
            <a:r>
              <a:rPr sz="1800" spc="5" dirty="0">
                <a:latin typeface="Arial Black"/>
                <a:cs typeface="Arial Black"/>
              </a:rPr>
              <a:t>groups </a:t>
            </a:r>
            <a:r>
              <a:rPr sz="1800" spc="-10" dirty="0">
                <a:latin typeface="Arial Black"/>
                <a:cs typeface="Arial Black"/>
              </a:rPr>
              <a:t>such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as: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45" dirty="0">
                <a:latin typeface="Arial Black"/>
                <a:cs typeface="Arial Black"/>
              </a:rPr>
              <a:t>Top</a:t>
            </a:r>
            <a:r>
              <a:rPr sz="1800" spc="-1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management,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Finance,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10" dirty="0">
                <a:latin typeface="Arial Black"/>
                <a:cs typeface="Arial Black"/>
              </a:rPr>
              <a:t>Research </a:t>
            </a:r>
            <a:r>
              <a:rPr sz="1800" spc="-5" dirty="0">
                <a:latin typeface="Arial Black"/>
                <a:cs typeface="Arial Black"/>
              </a:rPr>
              <a:t>and </a:t>
            </a:r>
            <a:r>
              <a:rPr sz="1800" spc="-10" dirty="0">
                <a:latin typeface="Arial Black"/>
                <a:cs typeface="Arial Black"/>
              </a:rPr>
              <a:t>development</a:t>
            </a:r>
            <a:r>
              <a:rPr sz="1800" spc="-5" dirty="0">
                <a:latin typeface="Arial Black"/>
                <a:cs typeface="Arial Black"/>
              </a:rPr>
              <a:t> (R&amp;D),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Purchasing,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spc="-5" dirty="0">
                <a:latin typeface="Arial Black"/>
                <a:cs typeface="Arial Black"/>
              </a:rPr>
              <a:t>Manufacturing,</a:t>
            </a:r>
            <a:r>
              <a:rPr sz="1800" spc="-1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and</a:t>
            </a:r>
            <a:endParaRPr sz="1800">
              <a:latin typeface="Arial Black"/>
              <a:cs typeface="Arial Black"/>
            </a:endParaRPr>
          </a:p>
          <a:p>
            <a:pPr marL="756285" indent="-287020">
              <a:lnSpc>
                <a:spcPct val="100000"/>
              </a:lnSpc>
              <a:spcBef>
                <a:spcPts val="540"/>
              </a:spcBef>
              <a:buFont typeface="Wingdings"/>
              <a:buChar char=""/>
              <a:tabLst>
                <a:tab pos="756285" algn="l"/>
                <a:tab pos="756920" algn="l"/>
              </a:tabLst>
            </a:pPr>
            <a:r>
              <a:rPr sz="1800" dirty="0">
                <a:latin typeface="Arial Black"/>
                <a:cs typeface="Arial Black"/>
              </a:rPr>
              <a:t>Accounting.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dirty="0">
                <a:latin typeface="Arial Black"/>
                <a:cs typeface="Arial Black"/>
              </a:rPr>
              <a:t>All those </a:t>
            </a:r>
            <a:r>
              <a:rPr sz="1800" spc="5" dirty="0">
                <a:latin typeface="Arial Black"/>
                <a:cs typeface="Arial Black"/>
              </a:rPr>
              <a:t>interrelated groups </a:t>
            </a:r>
            <a:r>
              <a:rPr sz="1800" spc="10" dirty="0">
                <a:latin typeface="Arial Black"/>
                <a:cs typeface="Arial Black"/>
              </a:rPr>
              <a:t>form </a:t>
            </a:r>
            <a:r>
              <a:rPr sz="1800" dirty="0">
                <a:latin typeface="Arial Black"/>
                <a:cs typeface="Arial Black"/>
              </a:rPr>
              <a:t>the </a:t>
            </a:r>
            <a:r>
              <a:rPr sz="1800" spc="10" dirty="0">
                <a:latin typeface="Arial Black"/>
                <a:cs typeface="Arial Black"/>
              </a:rPr>
              <a:t>internal</a:t>
            </a:r>
            <a:r>
              <a:rPr sz="1800" spc="-3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environment.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3150">
              <a:latin typeface="Arial Black"/>
              <a:cs typeface="Arial Black"/>
            </a:endParaRPr>
          </a:p>
          <a:p>
            <a:pPr marL="5542280" lvl="1" indent="-287020">
              <a:lnSpc>
                <a:spcPct val="100000"/>
              </a:lnSpc>
              <a:buFont typeface="Wingdings"/>
              <a:buChar char=""/>
              <a:tabLst>
                <a:tab pos="5542280" algn="l"/>
                <a:tab pos="5542915" algn="l"/>
              </a:tabLst>
            </a:pPr>
            <a:r>
              <a:rPr sz="1600" b="1" spc="-35" dirty="0">
                <a:latin typeface="Liberation Sans Narrow"/>
                <a:cs typeface="Liberation Sans Narrow"/>
              </a:rPr>
              <a:t>Top</a:t>
            </a:r>
            <a:r>
              <a:rPr sz="1600" b="1" spc="-15" dirty="0">
                <a:latin typeface="Liberation Sans Narrow"/>
                <a:cs typeface="Liberation Sans Narrow"/>
              </a:rPr>
              <a:t> </a:t>
            </a:r>
            <a:r>
              <a:rPr sz="1600" b="1" spc="-5" dirty="0">
                <a:latin typeface="Liberation Sans Narrow"/>
                <a:cs typeface="Liberation Sans Narrow"/>
              </a:rPr>
              <a:t>management,</a:t>
            </a:r>
            <a:endParaRPr sz="1600">
              <a:latin typeface="Liberation Sans Narrow"/>
              <a:cs typeface="Liberation Sans Narrow"/>
            </a:endParaRPr>
          </a:p>
          <a:p>
            <a:pPr marL="5542280" lvl="1" indent="-28702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5542280" algn="l"/>
                <a:tab pos="5542915" algn="l"/>
              </a:tabLst>
            </a:pPr>
            <a:r>
              <a:rPr sz="1600" b="1" spc="-5" dirty="0">
                <a:latin typeface="Liberation Sans Narrow"/>
                <a:cs typeface="Liberation Sans Narrow"/>
              </a:rPr>
              <a:t>Finance,</a:t>
            </a:r>
            <a:endParaRPr sz="1600">
              <a:latin typeface="Liberation Sans Narrow"/>
              <a:cs typeface="Liberation Sans Narrow"/>
            </a:endParaRPr>
          </a:p>
          <a:p>
            <a:pPr marL="5542280" lvl="1" indent="-28702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5542280" algn="l"/>
                <a:tab pos="5542915" algn="l"/>
              </a:tabLst>
            </a:pPr>
            <a:r>
              <a:rPr sz="1600" b="1" spc="-5" dirty="0">
                <a:latin typeface="Liberation Sans Narrow"/>
                <a:cs typeface="Liberation Sans Narrow"/>
              </a:rPr>
              <a:t>Research and</a:t>
            </a:r>
            <a:r>
              <a:rPr sz="1600" b="1" spc="-75" dirty="0">
                <a:latin typeface="Liberation Sans Narrow"/>
                <a:cs typeface="Liberation Sans Narrow"/>
              </a:rPr>
              <a:t> </a:t>
            </a:r>
            <a:r>
              <a:rPr sz="1600" b="1" spc="-5" dirty="0">
                <a:latin typeface="Liberation Sans Narrow"/>
                <a:cs typeface="Liberation Sans Narrow"/>
              </a:rPr>
              <a:t>development,</a:t>
            </a:r>
            <a:endParaRPr sz="1600">
              <a:latin typeface="Liberation Sans Narrow"/>
              <a:cs typeface="Liberation Sans Narrow"/>
            </a:endParaRPr>
          </a:p>
          <a:p>
            <a:pPr marL="5542280" lvl="1" indent="-287020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5542280" algn="l"/>
                <a:tab pos="5542915" algn="l"/>
              </a:tabLst>
            </a:pPr>
            <a:r>
              <a:rPr sz="1600" b="1" spc="-5" dirty="0">
                <a:latin typeface="Liberation Sans Narrow"/>
                <a:cs typeface="Liberation Sans Narrow"/>
              </a:rPr>
              <a:t>Purchasing,</a:t>
            </a:r>
            <a:endParaRPr sz="1600">
              <a:latin typeface="Liberation Sans Narrow"/>
              <a:cs typeface="Liberation Sans Narrow"/>
            </a:endParaRPr>
          </a:p>
          <a:p>
            <a:pPr marL="5542280" lvl="1" indent="-28702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5542280" algn="l"/>
                <a:tab pos="5542915" algn="l"/>
              </a:tabLst>
            </a:pPr>
            <a:r>
              <a:rPr sz="1600" b="1" spc="-5" dirty="0">
                <a:latin typeface="Liberation Sans Narrow"/>
                <a:cs typeface="Liberation Sans Narrow"/>
              </a:rPr>
              <a:t>Manufacturing,</a:t>
            </a:r>
            <a:r>
              <a:rPr sz="1600" b="1" spc="-30" dirty="0">
                <a:latin typeface="Liberation Sans Narrow"/>
                <a:cs typeface="Liberation Sans Narrow"/>
              </a:rPr>
              <a:t> </a:t>
            </a:r>
            <a:r>
              <a:rPr sz="1600" b="1" spc="-5" dirty="0">
                <a:latin typeface="Liberation Sans Narrow"/>
                <a:cs typeface="Liberation Sans Narrow"/>
              </a:rPr>
              <a:t>and</a:t>
            </a:r>
            <a:endParaRPr sz="1600">
              <a:latin typeface="Liberation Sans Narrow"/>
              <a:cs typeface="Liberation Sans Narrow"/>
            </a:endParaRPr>
          </a:p>
          <a:p>
            <a:pPr marL="5542280" lvl="1" indent="-287020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5542280" algn="l"/>
                <a:tab pos="5542915" algn="l"/>
              </a:tabLst>
            </a:pPr>
            <a:r>
              <a:rPr sz="1600" b="1" spc="-5" dirty="0">
                <a:latin typeface="Liberation Sans Narrow"/>
                <a:cs typeface="Liberation Sans Narrow"/>
              </a:rPr>
              <a:t>Accounting.</a:t>
            </a:r>
            <a:endParaRPr sz="1600">
              <a:latin typeface="Liberation Sans Narrow"/>
              <a:cs typeface="Liberation Sans Narrow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p.</a:t>
            </a:r>
            <a:r>
              <a:rPr spc="-45" dirty="0"/>
              <a:t> </a:t>
            </a:r>
            <a:fld id="{81D60167-4931-47E6-BA6A-407CBD079E47}" type="slidenum">
              <a:rPr dirty="0"/>
              <a:pPr marL="12700">
                <a:lnSpc>
                  <a:spcPts val="1240"/>
                </a:lnSpc>
              </a:pPr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3763</Words>
  <Application>Microsoft Office PowerPoint</Application>
  <PresentationFormat>On-screen Show (4:3)</PresentationFormat>
  <Paragraphs>662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Marketing Management</vt:lpstr>
      <vt:lpstr>Introduction</vt:lpstr>
      <vt:lpstr>Introduction: Marketing Environment</vt:lpstr>
      <vt:lpstr>Marketing Environment</vt:lpstr>
      <vt:lpstr>Introduction: Marketing Environment</vt:lpstr>
      <vt:lpstr>Marketing Environment</vt:lpstr>
      <vt:lpstr>Questions in Environment Based Marketing</vt:lpstr>
      <vt:lpstr>Micro Environment</vt:lpstr>
      <vt:lpstr>Micro Environment: The Company</vt:lpstr>
      <vt:lpstr>Micro Environment: The Company</vt:lpstr>
      <vt:lpstr>Micro Environment: Suppliers</vt:lpstr>
      <vt:lpstr>Micro Environment: Marketing Intermediates</vt:lpstr>
      <vt:lpstr>Micro Environment: Customers</vt:lpstr>
      <vt:lpstr>Micro Environment: Competitors</vt:lpstr>
      <vt:lpstr>Micro Environment: Competitors</vt:lpstr>
      <vt:lpstr>Micro Environment: Publics</vt:lpstr>
      <vt:lpstr>Micro Environment: Publics</vt:lpstr>
      <vt:lpstr>Macro Environment</vt:lpstr>
      <vt:lpstr>Macro Environment: Demography</vt:lpstr>
      <vt:lpstr>Macro Environment: Demography</vt:lpstr>
      <vt:lpstr>Macro Environment: Demography</vt:lpstr>
      <vt:lpstr>Macro Environment: Demography</vt:lpstr>
      <vt:lpstr>Macro Environment: Demography</vt:lpstr>
      <vt:lpstr>Macro Environment: Demography</vt:lpstr>
      <vt:lpstr>Macro Environment: Economic</vt:lpstr>
      <vt:lpstr>Macro Environment: Economic</vt:lpstr>
      <vt:lpstr>Macro Environment: Economic</vt:lpstr>
      <vt:lpstr>Macro Environment: Natural</vt:lpstr>
      <vt:lpstr>Macro Environment: Natural</vt:lpstr>
      <vt:lpstr>Macro Environment: Natural</vt:lpstr>
      <vt:lpstr>Macro Environment: Technology</vt:lpstr>
      <vt:lpstr>Macro Environment: Technology</vt:lpstr>
      <vt:lpstr>Macro Environment: Political</vt:lpstr>
      <vt:lpstr>Macro Environment: Political</vt:lpstr>
      <vt:lpstr>Macro Environment: Culture</vt:lpstr>
      <vt:lpstr>Evaluation of Environmental Analysis</vt:lpstr>
      <vt:lpstr>Environmental Analysis: SWOT</vt:lpstr>
      <vt:lpstr>Environmental Analysis: SWOT</vt:lpstr>
      <vt:lpstr>Environmental Analysis: PEST</vt:lpstr>
      <vt:lpstr>Environmental Analysis: PEST</vt:lpstr>
      <vt:lpstr>Environmental Analysis: PEST</vt:lpstr>
      <vt:lpstr>Environmental Analysis: PEST</vt:lpstr>
      <vt:lpstr>Evaluation of Environmental Analysis</vt:lpstr>
      <vt:lpstr>Environmental Analysis: Five Forces</vt:lpstr>
      <vt:lpstr>Environmental Analysis: Five Forces</vt:lpstr>
      <vt:lpstr>Evaluation of Environmental Analysis</vt:lpstr>
      <vt:lpstr>Evaluation of Environmental Analysis</vt:lpstr>
      <vt:lpstr>Evaluation of Environmental Analysis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Management</dc:title>
  <cp:lastModifiedBy>ADMIN</cp:lastModifiedBy>
  <cp:revision>1</cp:revision>
  <dcterms:created xsi:type="dcterms:W3CDTF">2023-01-23T06:09:17Z</dcterms:created>
  <dcterms:modified xsi:type="dcterms:W3CDTF">2023-01-23T06:14:54Z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2023-01-23T00:00:00Z</vt:filetime>
  </property>
</Properties>
</file>