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1" r:id="rId3"/>
    <p:sldId id="257" r:id="rId4"/>
    <p:sldId id="258" r:id="rId5"/>
    <p:sldId id="259"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E17AD6-BF79-4D51-B238-18D18AC975A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714FB956-1362-40AF-B1C2-A03033C600E7}">
      <dgm:prSet phldrT="[Text]" custT="1"/>
      <dgm:spPr/>
      <dgm:t>
        <a:bodyPr/>
        <a:lstStyle/>
        <a:p>
          <a:r>
            <a:rPr lang="en-US" sz="2400" b="1" dirty="0" smtClean="0">
              <a:solidFill>
                <a:schemeClr val="tx1"/>
              </a:solidFill>
            </a:rPr>
            <a:t>Sole Proprietorship</a:t>
          </a:r>
          <a:endParaRPr lang="en-US" sz="2400" b="1" dirty="0">
            <a:solidFill>
              <a:schemeClr val="tx1"/>
            </a:solidFill>
          </a:endParaRPr>
        </a:p>
      </dgm:t>
    </dgm:pt>
    <dgm:pt modelId="{DEACD094-9A3D-45F3-8A22-143426A8847F}" type="parTrans" cxnId="{CA3A94A0-655F-4ADC-9EF9-07235091669F}">
      <dgm:prSet/>
      <dgm:spPr/>
      <dgm:t>
        <a:bodyPr/>
        <a:lstStyle/>
        <a:p>
          <a:endParaRPr lang="en-US"/>
        </a:p>
      </dgm:t>
    </dgm:pt>
    <dgm:pt modelId="{CA1462B3-11AD-42B0-9C53-7276672C65F3}" type="sibTrans" cxnId="{CA3A94A0-655F-4ADC-9EF9-07235091669F}">
      <dgm:prSet/>
      <dgm:spPr/>
      <dgm:t>
        <a:bodyPr/>
        <a:lstStyle/>
        <a:p>
          <a:endParaRPr lang="en-US"/>
        </a:p>
      </dgm:t>
    </dgm:pt>
    <dgm:pt modelId="{0A7FBDE1-6EB2-407E-98DD-F69EA978D714}">
      <dgm:prSet phldrT="[Text]" custT="1"/>
      <dgm:spPr/>
      <dgm:t>
        <a:bodyPr/>
        <a:lstStyle/>
        <a:p>
          <a:r>
            <a:rPr lang="en-US" sz="2400" b="1" dirty="0" smtClean="0">
              <a:solidFill>
                <a:schemeClr val="tx1"/>
              </a:solidFill>
            </a:rPr>
            <a:t>General Partnerships</a:t>
          </a:r>
          <a:endParaRPr lang="en-US" sz="2400" b="1" dirty="0">
            <a:solidFill>
              <a:schemeClr val="tx1"/>
            </a:solidFill>
          </a:endParaRPr>
        </a:p>
      </dgm:t>
    </dgm:pt>
    <dgm:pt modelId="{B8B4DE1B-93AE-4DDC-A017-0883FE80087E}" type="parTrans" cxnId="{C8E17E20-D673-4815-AFCD-1B972F62CD55}">
      <dgm:prSet/>
      <dgm:spPr/>
      <dgm:t>
        <a:bodyPr/>
        <a:lstStyle/>
        <a:p>
          <a:endParaRPr lang="en-US"/>
        </a:p>
      </dgm:t>
    </dgm:pt>
    <dgm:pt modelId="{41FE2AD2-7CD8-4E09-AA97-50E1C0D16471}" type="sibTrans" cxnId="{C8E17E20-D673-4815-AFCD-1B972F62CD55}">
      <dgm:prSet/>
      <dgm:spPr/>
      <dgm:t>
        <a:bodyPr/>
        <a:lstStyle/>
        <a:p>
          <a:endParaRPr lang="en-US"/>
        </a:p>
      </dgm:t>
    </dgm:pt>
    <dgm:pt modelId="{7DA5D2AB-851E-4603-B938-C4D43DAA427B}">
      <dgm:prSet phldrT="[Text]" custT="1"/>
      <dgm:spPr/>
      <dgm:t>
        <a:bodyPr/>
        <a:lstStyle/>
        <a:p>
          <a:r>
            <a:rPr lang="en-US" sz="2400" b="1" dirty="0" smtClean="0">
              <a:solidFill>
                <a:schemeClr val="tx1"/>
              </a:solidFill>
            </a:rPr>
            <a:t>Limited Partnership</a:t>
          </a:r>
          <a:endParaRPr lang="en-US" sz="2400" b="1" dirty="0">
            <a:solidFill>
              <a:schemeClr val="tx1"/>
            </a:solidFill>
          </a:endParaRPr>
        </a:p>
      </dgm:t>
    </dgm:pt>
    <dgm:pt modelId="{A2877783-AEEF-4362-B451-FC854F4DE377}" type="parTrans" cxnId="{01DF7102-C670-47C2-911F-FFA33206CFBA}">
      <dgm:prSet/>
      <dgm:spPr/>
      <dgm:t>
        <a:bodyPr/>
        <a:lstStyle/>
        <a:p>
          <a:endParaRPr lang="en-US"/>
        </a:p>
      </dgm:t>
    </dgm:pt>
    <dgm:pt modelId="{DAD035A3-7F26-4230-8E75-259DC6F690DD}" type="sibTrans" cxnId="{01DF7102-C670-47C2-911F-FFA33206CFBA}">
      <dgm:prSet/>
      <dgm:spPr/>
      <dgm:t>
        <a:bodyPr/>
        <a:lstStyle/>
        <a:p>
          <a:endParaRPr lang="en-US"/>
        </a:p>
      </dgm:t>
    </dgm:pt>
    <dgm:pt modelId="{52883CC4-B020-483B-92E2-CC50F476DBC6}">
      <dgm:prSet phldrT="[Text]" custT="1"/>
      <dgm:spPr/>
      <dgm:t>
        <a:bodyPr/>
        <a:lstStyle/>
        <a:p>
          <a:r>
            <a:rPr lang="en-US" sz="2400" b="1" dirty="0" smtClean="0">
              <a:solidFill>
                <a:schemeClr val="tx1"/>
              </a:solidFill>
            </a:rPr>
            <a:t>Limited Liability Partnership</a:t>
          </a:r>
          <a:r>
            <a:rPr lang="en-US" sz="1200" b="1" dirty="0" smtClean="0"/>
            <a:t/>
          </a:r>
          <a:br>
            <a:rPr lang="en-US" sz="1200" b="1" dirty="0" smtClean="0"/>
          </a:br>
          <a:endParaRPr lang="en-US" sz="1200" dirty="0"/>
        </a:p>
      </dgm:t>
    </dgm:pt>
    <dgm:pt modelId="{AE3061E6-B8E1-4903-9B39-C2492604D503}" type="parTrans" cxnId="{14EF603F-63F5-49BC-A6FC-94512202BCB8}">
      <dgm:prSet/>
      <dgm:spPr/>
    </dgm:pt>
    <dgm:pt modelId="{16DFE738-3AAE-402D-9DDA-71B54B1DB342}" type="sibTrans" cxnId="{14EF603F-63F5-49BC-A6FC-94512202BCB8}">
      <dgm:prSet/>
      <dgm:spPr/>
    </dgm:pt>
    <dgm:pt modelId="{C317A4BF-9BC4-4EF5-A87F-7AF4A34A521D}">
      <dgm:prSet phldrT="[Text]" custT="1"/>
      <dgm:spPr/>
      <dgm:t>
        <a:bodyPr/>
        <a:lstStyle/>
        <a:p>
          <a:r>
            <a:rPr lang="en-US" sz="2400" b="1" dirty="0" smtClean="0">
              <a:solidFill>
                <a:schemeClr val="tx1"/>
              </a:solidFill>
            </a:rPr>
            <a:t>Joint Stock Company</a:t>
          </a:r>
          <a:endParaRPr lang="en-US" sz="2400" b="1" dirty="0">
            <a:solidFill>
              <a:schemeClr val="tx1"/>
            </a:solidFill>
          </a:endParaRPr>
        </a:p>
      </dgm:t>
    </dgm:pt>
    <dgm:pt modelId="{2ABED460-9DE4-49BB-948C-BB507EFC5C24}" type="parTrans" cxnId="{4AD7CE06-FCE4-43E7-9841-8FA307C1F0EB}">
      <dgm:prSet/>
      <dgm:spPr/>
    </dgm:pt>
    <dgm:pt modelId="{0115A196-4BBD-4AC9-B1F0-235BB54825E5}" type="sibTrans" cxnId="{4AD7CE06-FCE4-43E7-9841-8FA307C1F0EB}">
      <dgm:prSet/>
      <dgm:spPr/>
    </dgm:pt>
    <dgm:pt modelId="{34E26B73-35B8-4DCE-B6F6-D30356A49A69}">
      <dgm:prSet phldrT="[Text]" custT="1"/>
      <dgm:spPr/>
      <dgm:t>
        <a:bodyPr/>
        <a:lstStyle/>
        <a:p>
          <a:r>
            <a:rPr lang="en-US" sz="2400" b="1" dirty="0" smtClean="0">
              <a:solidFill>
                <a:schemeClr val="tx1"/>
              </a:solidFill>
            </a:rPr>
            <a:t>Cooperative Societies</a:t>
          </a:r>
          <a:endParaRPr lang="en-US" sz="2400" b="1" dirty="0">
            <a:solidFill>
              <a:schemeClr val="tx1"/>
            </a:solidFill>
          </a:endParaRPr>
        </a:p>
      </dgm:t>
    </dgm:pt>
    <dgm:pt modelId="{8E9BF8A5-A344-473C-9BEB-88194777F6EE}" type="parTrans" cxnId="{49AD9739-CC05-489A-9016-846E153DC609}">
      <dgm:prSet/>
      <dgm:spPr/>
    </dgm:pt>
    <dgm:pt modelId="{0120DC02-45DB-45FA-9682-89F405B8200C}" type="sibTrans" cxnId="{49AD9739-CC05-489A-9016-846E153DC609}">
      <dgm:prSet/>
      <dgm:spPr/>
    </dgm:pt>
    <dgm:pt modelId="{5AB61195-FA5E-4414-9761-98C4FC83A79F}">
      <dgm:prSet phldrT="[Text]" custT="1"/>
      <dgm:spPr/>
      <dgm:t>
        <a:bodyPr/>
        <a:lstStyle/>
        <a:p>
          <a:r>
            <a:rPr lang="en-US" sz="2400" b="1" dirty="0" smtClean="0">
              <a:solidFill>
                <a:schemeClr val="tx1"/>
              </a:solidFill>
            </a:rPr>
            <a:t>Public Sectors</a:t>
          </a:r>
          <a:endParaRPr lang="en-US" sz="2400" b="1" dirty="0">
            <a:solidFill>
              <a:schemeClr val="tx1"/>
            </a:solidFill>
          </a:endParaRPr>
        </a:p>
      </dgm:t>
    </dgm:pt>
    <dgm:pt modelId="{C7B9F594-59F9-4ABA-81F4-6AC842F650A6}" type="parTrans" cxnId="{F8519AD0-D455-4211-9070-A508F2A5D98A}">
      <dgm:prSet/>
      <dgm:spPr/>
    </dgm:pt>
    <dgm:pt modelId="{3708EED4-AE2B-4DF4-9B13-4FC305D57E6B}" type="sibTrans" cxnId="{F8519AD0-D455-4211-9070-A508F2A5D98A}">
      <dgm:prSet/>
      <dgm:spPr/>
    </dgm:pt>
    <dgm:pt modelId="{4827C23C-D75D-40AA-9E2C-E63D8A832041}">
      <dgm:prSet phldrT="[Text]" custT="1"/>
      <dgm:spPr/>
      <dgm:t>
        <a:bodyPr/>
        <a:lstStyle/>
        <a:p>
          <a:r>
            <a:rPr lang="en-US" sz="2400" b="1" dirty="0" smtClean="0">
              <a:solidFill>
                <a:schemeClr val="tx1"/>
              </a:solidFill>
            </a:rPr>
            <a:t>Private Sector companies</a:t>
          </a:r>
          <a:endParaRPr lang="en-US" sz="2400" b="1" dirty="0">
            <a:solidFill>
              <a:schemeClr val="tx1"/>
            </a:solidFill>
          </a:endParaRPr>
        </a:p>
      </dgm:t>
    </dgm:pt>
    <dgm:pt modelId="{C4E21EEB-215B-4AFC-9CF6-D2293E80BDC8}" type="parTrans" cxnId="{1DBC7136-9422-4000-9AB7-3D17A84F467A}">
      <dgm:prSet/>
      <dgm:spPr/>
    </dgm:pt>
    <dgm:pt modelId="{2F9DFF1E-E7D0-4631-B3D4-5638FE573D85}" type="sibTrans" cxnId="{1DBC7136-9422-4000-9AB7-3D17A84F467A}">
      <dgm:prSet/>
      <dgm:spPr/>
    </dgm:pt>
    <dgm:pt modelId="{9BE94AA2-6D85-48C2-9B1E-86BC6DF2C5A0}" type="pres">
      <dgm:prSet presAssocID="{28E17AD6-BF79-4D51-B238-18D18AC975AC}" presName="linear" presStyleCnt="0">
        <dgm:presLayoutVars>
          <dgm:dir/>
          <dgm:animLvl val="lvl"/>
          <dgm:resizeHandles val="exact"/>
        </dgm:presLayoutVars>
      </dgm:prSet>
      <dgm:spPr/>
      <dgm:t>
        <a:bodyPr/>
        <a:lstStyle/>
        <a:p>
          <a:endParaRPr lang="en-US"/>
        </a:p>
      </dgm:t>
    </dgm:pt>
    <dgm:pt modelId="{9A115D86-271F-4B27-B68A-278D0D0D7672}" type="pres">
      <dgm:prSet presAssocID="{714FB956-1362-40AF-B1C2-A03033C600E7}" presName="parentLin" presStyleCnt="0"/>
      <dgm:spPr/>
    </dgm:pt>
    <dgm:pt modelId="{C1461302-6F20-4CC8-95EC-BABC42D6D32E}" type="pres">
      <dgm:prSet presAssocID="{714FB956-1362-40AF-B1C2-A03033C600E7}" presName="parentLeftMargin" presStyleLbl="node1" presStyleIdx="0" presStyleCnt="8"/>
      <dgm:spPr/>
      <dgm:t>
        <a:bodyPr/>
        <a:lstStyle/>
        <a:p>
          <a:endParaRPr lang="en-US"/>
        </a:p>
      </dgm:t>
    </dgm:pt>
    <dgm:pt modelId="{DB42D97C-FBC6-4C3B-B529-459FEF70131A}" type="pres">
      <dgm:prSet presAssocID="{714FB956-1362-40AF-B1C2-A03033C600E7}" presName="parentText" presStyleLbl="node1" presStyleIdx="0" presStyleCnt="8">
        <dgm:presLayoutVars>
          <dgm:chMax val="0"/>
          <dgm:bulletEnabled val="1"/>
        </dgm:presLayoutVars>
      </dgm:prSet>
      <dgm:spPr/>
      <dgm:t>
        <a:bodyPr/>
        <a:lstStyle/>
        <a:p>
          <a:endParaRPr lang="en-US"/>
        </a:p>
      </dgm:t>
    </dgm:pt>
    <dgm:pt modelId="{D0194A99-D09B-4D12-B3F3-F7A92EA68BEB}" type="pres">
      <dgm:prSet presAssocID="{714FB956-1362-40AF-B1C2-A03033C600E7}" presName="negativeSpace" presStyleCnt="0"/>
      <dgm:spPr/>
    </dgm:pt>
    <dgm:pt modelId="{42C2CD10-EDEB-453D-A735-352166CDB18E}" type="pres">
      <dgm:prSet presAssocID="{714FB956-1362-40AF-B1C2-A03033C600E7}" presName="childText" presStyleLbl="conFgAcc1" presStyleIdx="0" presStyleCnt="8">
        <dgm:presLayoutVars>
          <dgm:bulletEnabled val="1"/>
        </dgm:presLayoutVars>
      </dgm:prSet>
      <dgm:spPr/>
    </dgm:pt>
    <dgm:pt modelId="{880A7601-B824-43DC-8C94-D86ED9D5AF48}" type="pres">
      <dgm:prSet presAssocID="{CA1462B3-11AD-42B0-9C53-7276672C65F3}" presName="spaceBetweenRectangles" presStyleCnt="0"/>
      <dgm:spPr/>
    </dgm:pt>
    <dgm:pt modelId="{75C70F55-5686-4E20-BC51-22D7FC35772A}" type="pres">
      <dgm:prSet presAssocID="{0A7FBDE1-6EB2-407E-98DD-F69EA978D714}" presName="parentLin" presStyleCnt="0"/>
      <dgm:spPr/>
    </dgm:pt>
    <dgm:pt modelId="{A6E5E18B-448D-497B-AB16-1007828913D3}" type="pres">
      <dgm:prSet presAssocID="{0A7FBDE1-6EB2-407E-98DD-F69EA978D714}" presName="parentLeftMargin" presStyleLbl="node1" presStyleIdx="0" presStyleCnt="8"/>
      <dgm:spPr/>
      <dgm:t>
        <a:bodyPr/>
        <a:lstStyle/>
        <a:p>
          <a:endParaRPr lang="en-US"/>
        </a:p>
      </dgm:t>
    </dgm:pt>
    <dgm:pt modelId="{F5C88132-72AF-4744-8E98-BA61B1591400}" type="pres">
      <dgm:prSet presAssocID="{0A7FBDE1-6EB2-407E-98DD-F69EA978D714}" presName="parentText" presStyleLbl="node1" presStyleIdx="1" presStyleCnt="8">
        <dgm:presLayoutVars>
          <dgm:chMax val="0"/>
          <dgm:bulletEnabled val="1"/>
        </dgm:presLayoutVars>
      </dgm:prSet>
      <dgm:spPr/>
      <dgm:t>
        <a:bodyPr/>
        <a:lstStyle/>
        <a:p>
          <a:endParaRPr lang="en-US"/>
        </a:p>
      </dgm:t>
    </dgm:pt>
    <dgm:pt modelId="{3F8E750D-62E6-4F44-86A2-21AC37483CC2}" type="pres">
      <dgm:prSet presAssocID="{0A7FBDE1-6EB2-407E-98DD-F69EA978D714}" presName="negativeSpace" presStyleCnt="0"/>
      <dgm:spPr/>
    </dgm:pt>
    <dgm:pt modelId="{9D12A70B-EC55-431D-BD13-70879133843E}" type="pres">
      <dgm:prSet presAssocID="{0A7FBDE1-6EB2-407E-98DD-F69EA978D714}" presName="childText" presStyleLbl="conFgAcc1" presStyleIdx="1" presStyleCnt="8">
        <dgm:presLayoutVars>
          <dgm:bulletEnabled val="1"/>
        </dgm:presLayoutVars>
      </dgm:prSet>
      <dgm:spPr/>
    </dgm:pt>
    <dgm:pt modelId="{D8BC9755-4CE7-4E68-A301-4D01EBA13EB0}" type="pres">
      <dgm:prSet presAssocID="{41FE2AD2-7CD8-4E09-AA97-50E1C0D16471}" presName="spaceBetweenRectangles" presStyleCnt="0"/>
      <dgm:spPr/>
    </dgm:pt>
    <dgm:pt modelId="{CF92337F-0CAB-4205-B377-463EF99D3106}" type="pres">
      <dgm:prSet presAssocID="{7DA5D2AB-851E-4603-B938-C4D43DAA427B}" presName="parentLin" presStyleCnt="0"/>
      <dgm:spPr/>
    </dgm:pt>
    <dgm:pt modelId="{0B27C82A-049B-422C-8676-AE0341303C62}" type="pres">
      <dgm:prSet presAssocID="{7DA5D2AB-851E-4603-B938-C4D43DAA427B}" presName="parentLeftMargin" presStyleLbl="node1" presStyleIdx="1" presStyleCnt="8"/>
      <dgm:spPr/>
      <dgm:t>
        <a:bodyPr/>
        <a:lstStyle/>
        <a:p>
          <a:endParaRPr lang="en-US"/>
        </a:p>
      </dgm:t>
    </dgm:pt>
    <dgm:pt modelId="{383489BA-022D-4D22-BAA2-79F75E9CD4D4}" type="pres">
      <dgm:prSet presAssocID="{7DA5D2AB-851E-4603-B938-C4D43DAA427B}" presName="parentText" presStyleLbl="node1" presStyleIdx="2" presStyleCnt="8">
        <dgm:presLayoutVars>
          <dgm:chMax val="0"/>
          <dgm:bulletEnabled val="1"/>
        </dgm:presLayoutVars>
      </dgm:prSet>
      <dgm:spPr/>
      <dgm:t>
        <a:bodyPr/>
        <a:lstStyle/>
        <a:p>
          <a:endParaRPr lang="en-US"/>
        </a:p>
      </dgm:t>
    </dgm:pt>
    <dgm:pt modelId="{AFAB8538-9EE5-400A-8FF2-362FD34CE812}" type="pres">
      <dgm:prSet presAssocID="{7DA5D2AB-851E-4603-B938-C4D43DAA427B}" presName="negativeSpace" presStyleCnt="0"/>
      <dgm:spPr/>
    </dgm:pt>
    <dgm:pt modelId="{4E43C995-E2CC-4167-9B30-13BA65914662}" type="pres">
      <dgm:prSet presAssocID="{7DA5D2AB-851E-4603-B938-C4D43DAA427B}" presName="childText" presStyleLbl="conFgAcc1" presStyleIdx="2" presStyleCnt="8">
        <dgm:presLayoutVars>
          <dgm:bulletEnabled val="1"/>
        </dgm:presLayoutVars>
      </dgm:prSet>
      <dgm:spPr/>
    </dgm:pt>
    <dgm:pt modelId="{8D44AB65-EE9C-427C-BF89-FF52CAE02D41}" type="pres">
      <dgm:prSet presAssocID="{DAD035A3-7F26-4230-8E75-259DC6F690DD}" presName="spaceBetweenRectangles" presStyleCnt="0"/>
      <dgm:spPr/>
    </dgm:pt>
    <dgm:pt modelId="{13044DA0-4EC0-43E3-91A4-ECB99C91962F}" type="pres">
      <dgm:prSet presAssocID="{C317A4BF-9BC4-4EF5-A87F-7AF4A34A521D}" presName="parentLin" presStyleCnt="0"/>
      <dgm:spPr/>
    </dgm:pt>
    <dgm:pt modelId="{65F1A589-A230-40FF-99BA-0936C65FDB79}" type="pres">
      <dgm:prSet presAssocID="{C317A4BF-9BC4-4EF5-A87F-7AF4A34A521D}" presName="parentLeftMargin" presStyleLbl="node1" presStyleIdx="2" presStyleCnt="8"/>
      <dgm:spPr/>
      <dgm:t>
        <a:bodyPr/>
        <a:lstStyle/>
        <a:p>
          <a:endParaRPr lang="en-US"/>
        </a:p>
      </dgm:t>
    </dgm:pt>
    <dgm:pt modelId="{725D85F6-A539-4286-8795-5457D4B61CBF}" type="pres">
      <dgm:prSet presAssocID="{C317A4BF-9BC4-4EF5-A87F-7AF4A34A521D}" presName="parentText" presStyleLbl="node1" presStyleIdx="3" presStyleCnt="8">
        <dgm:presLayoutVars>
          <dgm:chMax val="0"/>
          <dgm:bulletEnabled val="1"/>
        </dgm:presLayoutVars>
      </dgm:prSet>
      <dgm:spPr/>
      <dgm:t>
        <a:bodyPr/>
        <a:lstStyle/>
        <a:p>
          <a:endParaRPr lang="en-US"/>
        </a:p>
      </dgm:t>
    </dgm:pt>
    <dgm:pt modelId="{A1817534-CCE6-41B1-B3BD-31C3BA5A6FFF}" type="pres">
      <dgm:prSet presAssocID="{C317A4BF-9BC4-4EF5-A87F-7AF4A34A521D}" presName="negativeSpace" presStyleCnt="0"/>
      <dgm:spPr/>
    </dgm:pt>
    <dgm:pt modelId="{86A56058-3DF7-4C02-80CD-37DF90D9E420}" type="pres">
      <dgm:prSet presAssocID="{C317A4BF-9BC4-4EF5-A87F-7AF4A34A521D}" presName="childText" presStyleLbl="conFgAcc1" presStyleIdx="3" presStyleCnt="8">
        <dgm:presLayoutVars>
          <dgm:bulletEnabled val="1"/>
        </dgm:presLayoutVars>
      </dgm:prSet>
      <dgm:spPr/>
    </dgm:pt>
    <dgm:pt modelId="{5C4D3872-F168-4419-AF43-3BA40E12F040}" type="pres">
      <dgm:prSet presAssocID="{0115A196-4BBD-4AC9-B1F0-235BB54825E5}" presName="spaceBetweenRectangles" presStyleCnt="0"/>
      <dgm:spPr/>
    </dgm:pt>
    <dgm:pt modelId="{CEC95CBE-81BF-48E2-945F-71BA50DB78FA}" type="pres">
      <dgm:prSet presAssocID="{34E26B73-35B8-4DCE-B6F6-D30356A49A69}" presName="parentLin" presStyleCnt="0"/>
      <dgm:spPr/>
    </dgm:pt>
    <dgm:pt modelId="{15461407-95C0-4E9C-8464-5439004DDEE5}" type="pres">
      <dgm:prSet presAssocID="{34E26B73-35B8-4DCE-B6F6-D30356A49A69}" presName="parentLeftMargin" presStyleLbl="node1" presStyleIdx="3" presStyleCnt="8"/>
      <dgm:spPr/>
      <dgm:t>
        <a:bodyPr/>
        <a:lstStyle/>
        <a:p>
          <a:endParaRPr lang="en-US"/>
        </a:p>
      </dgm:t>
    </dgm:pt>
    <dgm:pt modelId="{EDDE12DB-CE8F-4A96-BC8A-39F17CB2FE57}" type="pres">
      <dgm:prSet presAssocID="{34E26B73-35B8-4DCE-B6F6-D30356A49A69}" presName="parentText" presStyleLbl="node1" presStyleIdx="4" presStyleCnt="8">
        <dgm:presLayoutVars>
          <dgm:chMax val="0"/>
          <dgm:bulletEnabled val="1"/>
        </dgm:presLayoutVars>
      </dgm:prSet>
      <dgm:spPr/>
      <dgm:t>
        <a:bodyPr/>
        <a:lstStyle/>
        <a:p>
          <a:endParaRPr lang="en-US"/>
        </a:p>
      </dgm:t>
    </dgm:pt>
    <dgm:pt modelId="{28D13314-E1D2-4E6F-B193-65A98F86781C}" type="pres">
      <dgm:prSet presAssocID="{34E26B73-35B8-4DCE-B6F6-D30356A49A69}" presName="negativeSpace" presStyleCnt="0"/>
      <dgm:spPr/>
    </dgm:pt>
    <dgm:pt modelId="{2BE8BC5F-2A9F-4F6A-ABC9-281BAA103AE3}" type="pres">
      <dgm:prSet presAssocID="{34E26B73-35B8-4DCE-B6F6-D30356A49A69}" presName="childText" presStyleLbl="conFgAcc1" presStyleIdx="4" presStyleCnt="8">
        <dgm:presLayoutVars>
          <dgm:bulletEnabled val="1"/>
        </dgm:presLayoutVars>
      </dgm:prSet>
      <dgm:spPr/>
    </dgm:pt>
    <dgm:pt modelId="{64EDB762-5697-4DFE-A6ED-98FFA2E30509}" type="pres">
      <dgm:prSet presAssocID="{0120DC02-45DB-45FA-9682-89F405B8200C}" presName="spaceBetweenRectangles" presStyleCnt="0"/>
      <dgm:spPr/>
    </dgm:pt>
    <dgm:pt modelId="{3E082754-F045-4C2C-A6D4-563B38450EEF}" type="pres">
      <dgm:prSet presAssocID="{5AB61195-FA5E-4414-9761-98C4FC83A79F}" presName="parentLin" presStyleCnt="0"/>
      <dgm:spPr/>
    </dgm:pt>
    <dgm:pt modelId="{14123DB3-8331-4CED-BF38-60E7E05C6991}" type="pres">
      <dgm:prSet presAssocID="{5AB61195-FA5E-4414-9761-98C4FC83A79F}" presName="parentLeftMargin" presStyleLbl="node1" presStyleIdx="4" presStyleCnt="8"/>
      <dgm:spPr/>
      <dgm:t>
        <a:bodyPr/>
        <a:lstStyle/>
        <a:p>
          <a:endParaRPr lang="en-US"/>
        </a:p>
      </dgm:t>
    </dgm:pt>
    <dgm:pt modelId="{164F186A-0105-4D78-8A7A-FBAB7AFCD797}" type="pres">
      <dgm:prSet presAssocID="{5AB61195-FA5E-4414-9761-98C4FC83A79F}" presName="parentText" presStyleLbl="node1" presStyleIdx="5" presStyleCnt="8">
        <dgm:presLayoutVars>
          <dgm:chMax val="0"/>
          <dgm:bulletEnabled val="1"/>
        </dgm:presLayoutVars>
      </dgm:prSet>
      <dgm:spPr/>
      <dgm:t>
        <a:bodyPr/>
        <a:lstStyle/>
        <a:p>
          <a:endParaRPr lang="en-US"/>
        </a:p>
      </dgm:t>
    </dgm:pt>
    <dgm:pt modelId="{0D9EB471-635D-497F-A803-FA5F2DD3435C}" type="pres">
      <dgm:prSet presAssocID="{5AB61195-FA5E-4414-9761-98C4FC83A79F}" presName="negativeSpace" presStyleCnt="0"/>
      <dgm:spPr/>
    </dgm:pt>
    <dgm:pt modelId="{00F1ABCD-A0CE-45E4-A0F4-726ED9825394}" type="pres">
      <dgm:prSet presAssocID="{5AB61195-FA5E-4414-9761-98C4FC83A79F}" presName="childText" presStyleLbl="conFgAcc1" presStyleIdx="5" presStyleCnt="8">
        <dgm:presLayoutVars>
          <dgm:bulletEnabled val="1"/>
        </dgm:presLayoutVars>
      </dgm:prSet>
      <dgm:spPr/>
    </dgm:pt>
    <dgm:pt modelId="{1C9113FE-297A-4306-881B-668E9904A601}" type="pres">
      <dgm:prSet presAssocID="{3708EED4-AE2B-4DF4-9B13-4FC305D57E6B}" presName="spaceBetweenRectangles" presStyleCnt="0"/>
      <dgm:spPr/>
    </dgm:pt>
    <dgm:pt modelId="{FD625900-8B76-485A-92F4-E3FC5C778620}" type="pres">
      <dgm:prSet presAssocID="{4827C23C-D75D-40AA-9E2C-E63D8A832041}" presName="parentLin" presStyleCnt="0"/>
      <dgm:spPr/>
    </dgm:pt>
    <dgm:pt modelId="{80797050-0F22-4DDE-B8C2-DE1EBEF60F78}" type="pres">
      <dgm:prSet presAssocID="{4827C23C-D75D-40AA-9E2C-E63D8A832041}" presName="parentLeftMargin" presStyleLbl="node1" presStyleIdx="5" presStyleCnt="8"/>
      <dgm:spPr/>
      <dgm:t>
        <a:bodyPr/>
        <a:lstStyle/>
        <a:p>
          <a:endParaRPr lang="en-US"/>
        </a:p>
      </dgm:t>
    </dgm:pt>
    <dgm:pt modelId="{C7C1D08B-DDC3-410C-950E-20A75A51B13B}" type="pres">
      <dgm:prSet presAssocID="{4827C23C-D75D-40AA-9E2C-E63D8A832041}" presName="parentText" presStyleLbl="node1" presStyleIdx="6" presStyleCnt="8">
        <dgm:presLayoutVars>
          <dgm:chMax val="0"/>
          <dgm:bulletEnabled val="1"/>
        </dgm:presLayoutVars>
      </dgm:prSet>
      <dgm:spPr/>
      <dgm:t>
        <a:bodyPr/>
        <a:lstStyle/>
        <a:p>
          <a:endParaRPr lang="en-US"/>
        </a:p>
      </dgm:t>
    </dgm:pt>
    <dgm:pt modelId="{0ECBA555-56A9-4516-9382-E9E3A2CC2DC6}" type="pres">
      <dgm:prSet presAssocID="{4827C23C-D75D-40AA-9E2C-E63D8A832041}" presName="negativeSpace" presStyleCnt="0"/>
      <dgm:spPr/>
    </dgm:pt>
    <dgm:pt modelId="{1EEFB28C-9D14-4BD3-B9A5-9D370EADA449}" type="pres">
      <dgm:prSet presAssocID="{4827C23C-D75D-40AA-9E2C-E63D8A832041}" presName="childText" presStyleLbl="conFgAcc1" presStyleIdx="6" presStyleCnt="8">
        <dgm:presLayoutVars>
          <dgm:bulletEnabled val="1"/>
        </dgm:presLayoutVars>
      </dgm:prSet>
      <dgm:spPr/>
    </dgm:pt>
    <dgm:pt modelId="{EC1AFCDC-1036-4C48-9419-2F507F8D6225}" type="pres">
      <dgm:prSet presAssocID="{2F9DFF1E-E7D0-4631-B3D4-5638FE573D85}" presName="spaceBetweenRectangles" presStyleCnt="0"/>
      <dgm:spPr/>
    </dgm:pt>
    <dgm:pt modelId="{A0C5CD63-54E8-4EB7-B22D-61CDC6A6C7ED}" type="pres">
      <dgm:prSet presAssocID="{52883CC4-B020-483B-92E2-CC50F476DBC6}" presName="parentLin" presStyleCnt="0"/>
      <dgm:spPr/>
    </dgm:pt>
    <dgm:pt modelId="{AD451580-9ADA-45BA-A912-0E1EC9BAB869}" type="pres">
      <dgm:prSet presAssocID="{52883CC4-B020-483B-92E2-CC50F476DBC6}" presName="parentLeftMargin" presStyleLbl="node1" presStyleIdx="6" presStyleCnt="8"/>
      <dgm:spPr/>
      <dgm:t>
        <a:bodyPr/>
        <a:lstStyle/>
        <a:p>
          <a:endParaRPr lang="en-US"/>
        </a:p>
      </dgm:t>
    </dgm:pt>
    <dgm:pt modelId="{AD7792F6-73AF-4364-AA85-464D300C95B3}" type="pres">
      <dgm:prSet presAssocID="{52883CC4-B020-483B-92E2-CC50F476DBC6}" presName="parentText" presStyleLbl="node1" presStyleIdx="7" presStyleCnt="8">
        <dgm:presLayoutVars>
          <dgm:chMax val="0"/>
          <dgm:bulletEnabled val="1"/>
        </dgm:presLayoutVars>
      </dgm:prSet>
      <dgm:spPr/>
      <dgm:t>
        <a:bodyPr/>
        <a:lstStyle/>
        <a:p>
          <a:endParaRPr lang="en-US"/>
        </a:p>
      </dgm:t>
    </dgm:pt>
    <dgm:pt modelId="{AEE83911-F1F1-4A21-BDF5-86DD326BCD01}" type="pres">
      <dgm:prSet presAssocID="{52883CC4-B020-483B-92E2-CC50F476DBC6}" presName="negativeSpace" presStyleCnt="0"/>
      <dgm:spPr/>
    </dgm:pt>
    <dgm:pt modelId="{16F49686-B2BC-4654-9B39-317B4DA2CACB}" type="pres">
      <dgm:prSet presAssocID="{52883CC4-B020-483B-92E2-CC50F476DBC6}" presName="childText" presStyleLbl="conFgAcc1" presStyleIdx="7" presStyleCnt="8">
        <dgm:presLayoutVars>
          <dgm:bulletEnabled val="1"/>
        </dgm:presLayoutVars>
      </dgm:prSet>
      <dgm:spPr/>
    </dgm:pt>
  </dgm:ptLst>
  <dgm:cxnLst>
    <dgm:cxn modelId="{429EF09E-719A-4245-BF13-7D58591DFABE}" type="presOf" srcId="{5AB61195-FA5E-4414-9761-98C4FC83A79F}" destId="{14123DB3-8331-4CED-BF38-60E7E05C6991}" srcOrd="0" destOrd="0" presId="urn:microsoft.com/office/officeart/2005/8/layout/list1"/>
    <dgm:cxn modelId="{01DF7102-C670-47C2-911F-FFA33206CFBA}" srcId="{28E17AD6-BF79-4D51-B238-18D18AC975AC}" destId="{7DA5D2AB-851E-4603-B938-C4D43DAA427B}" srcOrd="2" destOrd="0" parTransId="{A2877783-AEEF-4362-B451-FC854F4DE377}" sibTransId="{DAD035A3-7F26-4230-8E75-259DC6F690DD}"/>
    <dgm:cxn modelId="{607A788B-BFF1-4BEB-90CF-0EA640DCEA63}" type="presOf" srcId="{0A7FBDE1-6EB2-407E-98DD-F69EA978D714}" destId="{A6E5E18B-448D-497B-AB16-1007828913D3}" srcOrd="0" destOrd="0" presId="urn:microsoft.com/office/officeart/2005/8/layout/list1"/>
    <dgm:cxn modelId="{298AE988-0DCA-4445-87B6-D496368F966F}" type="presOf" srcId="{714FB956-1362-40AF-B1C2-A03033C600E7}" destId="{C1461302-6F20-4CC8-95EC-BABC42D6D32E}" srcOrd="0" destOrd="0" presId="urn:microsoft.com/office/officeart/2005/8/layout/list1"/>
    <dgm:cxn modelId="{C6817EC0-2E86-4ECA-B756-89ED36817039}" type="presOf" srcId="{C317A4BF-9BC4-4EF5-A87F-7AF4A34A521D}" destId="{725D85F6-A539-4286-8795-5457D4B61CBF}" srcOrd="1" destOrd="0" presId="urn:microsoft.com/office/officeart/2005/8/layout/list1"/>
    <dgm:cxn modelId="{66EE33BC-AFA7-4E3A-ACC5-8EB06808B344}" type="presOf" srcId="{0A7FBDE1-6EB2-407E-98DD-F69EA978D714}" destId="{F5C88132-72AF-4744-8E98-BA61B1591400}" srcOrd="1" destOrd="0" presId="urn:microsoft.com/office/officeart/2005/8/layout/list1"/>
    <dgm:cxn modelId="{61B5493B-226D-4D48-B7FE-F635EB335480}" type="presOf" srcId="{4827C23C-D75D-40AA-9E2C-E63D8A832041}" destId="{80797050-0F22-4DDE-B8C2-DE1EBEF60F78}" srcOrd="0" destOrd="0" presId="urn:microsoft.com/office/officeart/2005/8/layout/list1"/>
    <dgm:cxn modelId="{D5734009-6503-453A-A413-C093BAF3F22B}" type="presOf" srcId="{5AB61195-FA5E-4414-9761-98C4FC83A79F}" destId="{164F186A-0105-4D78-8A7A-FBAB7AFCD797}" srcOrd="1" destOrd="0" presId="urn:microsoft.com/office/officeart/2005/8/layout/list1"/>
    <dgm:cxn modelId="{D05F53F3-2C63-4B58-8CB6-F77A060B7F69}" type="presOf" srcId="{34E26B73-35B8-4DCE-B6F6-D30356A49A69}" destId="{EDDE12DB-CE8F-4A96-BC8A-39F17CB2FE57}" srcOrd="1" destOrd="0" presId="urn:microsoft.com/office/officeart/2005/8/layout/list1"/>
    <dgm:cxn modelId="{C8E17E20-D673-4815-AFCD-1B972F62CD55}" srcId="{28E17AD6-BF79-4D51-B238-18D18AC975AC}" destId="{0A7FBDE1-6EB2-407E-98DD-F69EA978D714}" srcOrd="1" destOrd="0" parTransId="{B8B4DE1B-93AE-4DDC-A017-0883FE80087E}" sibTransId="{41FE2AD2-7CD8-4E09-AA97-50E1C0D16471}"/>
    <dgm:cxn modelId="{686C006E-895B-479E-BEF7-E87C47FA8ADF}" type="presOf" srcId="{52883CC4-B020-483B-92E2-CC50F476DBC6}" destId="{AD7792F6-73AF-4364-AA85-464D300C95B3}" srcOrd="1" destOrd="0" presId="urn:microsoft.com/office/officeart/2005/8/layout/list1"/>
    <dgm:cxn modelId="{14EF603F-63F5-49BC-A6FC-94512202BCB8}" srcId="{28E17AD6-BF79-4D51-B238-18D18AC975AC}" destId="{52883CC4-B020-483B-92E2-CC50F476DBC6}" srcOrd="7" destOrd="0" parTransId="{AE3061E6-B8E1-4903-9B39-C2492604D503}" sibTransId="{16DFE738-3AAE-402D-9DDA-71B54B1DB342}"/>
    <dgm:cxn modelId="{D4171548-64AB-41B8-B31E-7D0BA0074270}" type="presOf" srcId="{28E17AD6-BF79-4D51-B238-18D18AC975AC}" destId="{9BE94AA2-6D85-48C2-9B1E-86BC6DF2C5A0}" srcOrd="0" destOrd="0" presId="urn:microsoft.com/office/officeart/2005/8/layout/list1"/>
    <dgm:cxn modelId="{5146F6DF-1ED8-462B-8B88-D6BD9B3A1B1B}" type="presOf" srcId="{52883CC4-B020-483B-92E2-CC50F476DBC6}" destId="{AD451580-9ADA-45BA-A912-0E1EC9BAB869}" srcOrd="0" destOrd="0" presId="urn:microsoft.com/office/officeart/2005/8/layout/list1"/>
    <dgm:cxn modelId="{04C2AD0B-700F-462B-8B6E-2B8A6A4C2B6D}" type="presOf" srcId="{4827C23C-D75D-40AA-9E2C-E63D8A832041}" destId="{C7C1D08B-DDC3-410C-950E-20A75A51B13B}" srcOrd="1" destOrd="0" presId="urn:microsoft.com/office/officeart/2005/8/layout/list1"/>
    <dgm:cxn modelId="{49AD9739-CC05-489A-9016-846E153DC609}" srcId="{28E17AD6-BF79-4D51-B238-18D18AC975AC}" destId="{34E26B73-35B8-4DCE-B6F6-D30356A49A69}" srcOrd="4" destOrd="0" parTransId="{8E9BF8A5-A344-473C-9BEB-88194777F6EE}" sibTransId="{0120DC02-45DB-45FA-9682-89F405B8200C}"/>
    <dgm:cxn modelId="{3C30F19D-DB0C-4EBE-BA05-5B2AFD4B8529}" type="presOf" srcId="{714FB956-1362-40AF-B1C2-A03033C600E7}" destId="{DB42D97C-FBC6-4C3B-B529-459FEF70131A}" srcOrd="1" destOrd="0" presId="urn:microsoft.com/office/officeart/2005/8/layout/list1"/>
    <dgm:cxn modelId="{417E0876-3439-4C8B-B6C0-F533981516EF}" type="presOf" srcId="{7DA5D2AB-851E-4603-B938-C4D43DAA427B}" destId="{0B27C82A-049B-422C-8676-AE0341303C62}" srcOrd="0" destOrd="0" presId="urn:microsoft.com/office/officeart/2005/8/layout/list1"/>
    <dgm:cxn modelId="{1DBC7136-9422-4000-9AB7-3D17A84F467A}" srcId="{28E17AD6-BF79-4D51-B238-18D18AC975AC}" destId="{4827C23C-D75D-40AA-9E2C-E63D8A832041}" srcOrd="6" destOrd="0" parTransId="{C4E21EEB-215B-4AFC-9CF6-D2293E80BDC8}" sibTransId="{2F9DFF1E-E7D0-4631-B3D4-5638FE573D85}"/>
    <dgm:cxn modelId="{F8519AD0-D455-4211-9070-A508F2A5D98A}" srcId="{28E17AD6-BF79-4D51-B238-18D18AC975AC}" destId="{5AB61195-FA5E-4414-9761-98C4FC83A79F}" srcOrd="5" destOrd="0" parTransId="{C7B9F594-59F9-4ABA-81F4-6AC842F650A6}" sibTransId="{3708EED4-AE2B-4DF4-9B13-4FC305D57E6B}"/>
    <dgm:cxn modelId="{CA3A94A0-655F-4ADC-9EF9-07235091669F}" srcId="{28E17AD6-BF79-4D51-B238-18D18AC975AC}" destId="{714FB956-1362-40AF-B1C2-A03033C600E7}" srcOrd="0" destOrd="0" parTransId="{DEACD094-9A3D-45F3-8A22-143426A8847F}" sibTransId="{CA1462B3-11AD-42B0-9C53-7276672C65F3}"/>
    <dgm:cxn modelId="{A8E4EC9F-51C5-4AFA-AEEE-10C93BC2166F}" type="presOf" srcId="{34E26B73-35B8-4DCE-B6F6-D30356A49A69}" destId="{15461407-95C0-4E9C-8464-5439004DDEE5}" srcOrd="0" destOrd="0" presId="urn:microsoft.com/office/officeart/2005/8/layout/list1"/>
    <dgm:cxn modelId="{7E2762BF-7FBD-43E6-B32A-8F0BF9E77DD1}" type="presOf" srcId="{C317A4BF-9BC4-4EF5-A87F-7AF4A34A521D}" destId="{65F1A589-A230-40FF-99BA-0936C65FDB79}" srcOrd="0" destOrd="0" presId="urn:microsoft.com/office/officeart/2005/8/layout/list1"/>
    <dgm:cxn modelId="{33F5E1B8-217B-46B5-AEFD-1E16C4FE8CC3}" type="presOf" srcId="{7DA5D2AB-851E-4603-B938-C4D43DAA427B}" destId="{383489BA-022D-4D22-BAA2-79F75E9CD4D4}" srcOrd="1" destOrd="0" presId="urn:microsoft.com/office/officeart/2005/8/layout/list1"/>
    <dgm:cxn modelId="{4AD7CE06-FCE4-43E7-9841-8FA307C1F0EB}" srcId="{28E17AD6-BF79-4D51-B238-18D18AC975AC}" destId="{C317A4BF-9BC4-4EF5-A87F-7AF4A34A521D}" srcOrd="3" destOrd="0" parTransId="{2ABED460-9DE4-49BB-948C-BB507EFC5C24}" sibTransId="{0115A196-4BBD-4AC9-B1F0-235BB54825E5}"/>
    <dgm:cxn modelId="{AA26C20F-A266-4422-9FAD-BE4CFCF66CDD}" type="presParOf" srcId="{9BE94AA2-6D85-48C2-9B1E-86BC6DF2C5A0}" destId="{9A115D86-271F-4B27-B68A-278D0D0D7672}" srcOrd="0" destOrd="0" presId="urn:microsoft.com/office/officeart/2005/8/layout/list1"/>
    <dgm:cxn modelId="{56ECA635-B5B9-4F79-97E4-D3DE6B67CB3C}" type="presParOf" srcId="{9A115D86-271F-4B27-B68A-278D0D0D7672}" destId="{C1461302-6F20-4CC8-95EC-BABC42D6D32E}" srcOrd="0" destOrd="0" presId="urn:microsoft.com/office/officeart/2005/8/layout/list1"/>
    <dgm:cxn modelId="{6855CAE9-CD97-4C66-935C-C7269375CD65}" type="presParOf" srcId="{9A115D86-271F-4B27-B68A-278D0D0D7672}" destId="{DB42D97C-FBC6-4C3B-B529-459FEF70131A}" srcOrd="1" destOrd="0" presId="urn:microsoft.com/office/officeart/2005/8/layout/list1"/>
    <dgm:cxn modelId="{D4B96F38-CA2C-4D11-B3D4-01F0BB0347CE}" type="presParOf" srcId="{9BE94AA2-6D85-48C2-9B1E-86BC6DF2C5A0}" destId="{D0194A99-D09B-4D12-B3F3-F7A92EA68BEB}" srcOrd="1" destOrd="0" presId="urn:microsoft.com/office/officeart/2005/8/layout/list1"/>
    <dgm:cxn modelId="{0BE6E700-44D9-4C92-A069-B3C56DC80879}" type="presParOf" srcId="{9BE94AA2-6D85-48C2-9B1E-86BC6DF2C5A0}" destId="{42C2CD10-EDEB-453D-A735-352166CDB18E}" srcOrd="2" destOrd="0" presId="urn:microsoft.com/office/officeart/2005/8/layout/list1"/>
    <dgm:cxn modelId="{FD383174-3418-4060-8468-19308E3948A9}" type="presParOf" srcId="{9BE94AA2-6D85-48C2-9B1E-86BC6DF2C5A0}" destId="{880A7601-B824-43DC-8C94-D86ED9D5AF48}" srcOrd="3" destOrd="0" presId="urn:microsoft.com/office/officeart/2005/8/layout/list1"/>
    <dgm:cxn modelId="{14C21369-6CE7-45EC-AD2B-4787C0D4FE61}" type="presParOf" srcId="{9BE94AA2-6D85-48C2-9B1E-86BC6DF2C5A0}" destId="{75C70F55-5686-4E20-BC51-22D7FC35772A}" srcOrd="4" destOrd="0" presId="urn:microsoft.com/office/officeart/2005/8/layout/list1"/>
    <dgm:cxn modelId="{8EB3324B-EFF6-4E4A-A903-61FF0C2FDB8C}" type="presParOf" srcId="{75C70F55-5686-4E20-BC51-22D7FC35772A}" destId="{A6E5E18B-448D-497B-AB16-1007828913D3}" srcOrd="0" destOrd="0" presId="urn:microsoft.com/office/officeart/2005/8/layout/list1"/>
    <dgm:cxn modelId="{A342811F-B433-4E32-A059-8316DFBF6997}" type="presParOf" srcId="{75C70F55-5686-4E20-BC51-22D7FC35772A}" destId="{F5C88132-72AF-4744-8E98-BA61B1591400}" srcOrd="1" destOrd="0" presId="urn:microsoft.com/office/officeart/2005/8/layout/list1"/>
    <dgm:cxn modelId="{BDF4C40F-1C7A-4C92-88CD-442E44867B2B}" type="presParOf" srcId="{9BE94AA2-6D85-48C2-9B1E-86BC6DF2C5A0}" destId="{3F8E750D-62E6-4F44-86A2-21AC37483CC2}" srcOrd="5" destOrd="0" presId="urn:microsoft.com/office/officeart/2005/8/layout/list1"/>
    <dgm:cxn modelId="{582CA3BE-76C8-4581-A2AD-3B06E140AEE7}" type="presParOf" srcId="{9BE94AA2-6D85-48C2-9B1E-86BC6DF2C5A0}" destId="{9D12A70B-EC55-431D-BD13-70879133843E}" srcOrd="6" destOrd="0" presId="urn:microsoft.com/office/officeart/2005/8/layout/list1"/>
    <dgm:cxn modelId="{98B5E7A9-5059-4284-AA7F-2F6B3E55DF75}" type="presParOf" srcId="{9BE94AA2-6D85-48C2-9B1E-86BC6DF2C5A0}" destId="{D8BC9755-4CE7-4E68-A301-4D01EBA13EB0}" srcOrd="7" destOrd="0" presId="urn:microsoft.com/office/officeart/2005/8/layout/list1"/>
    <dgm:cxn modelId="{177050EE-D587-4A7D-9834-C950676932FE}" type="presParOf" srcId="{9BE94AA2-6D85-48C2-9B1E-86BC6DF2C5A0}" destId="{CF92337F-0CAB-4205-B377-463EF99D3106}" srcOrd="8" destOrd="0" presId="urn:microsoft.com/office/officeart/2005/8/layout/list1"/>
    <dgm:cxn modelId="{87452372-5977-442E-B92A-78E074BD0FA0}" type="presParOf" srcId="{CF92337F-0CAB-4205-B377-463EF99D3106}" destId="{0B27C82A-049B-422C-8676-AE0341303C62}" srcOrd="0" destOrd="0" presId="urn:microsoft.com/office/officeart/2005/8/layout/list1"/>
    <dgm:cxn modelId="{E6DDEA9C-B024-4C06-A604-574D35AAC1D9}" type="presParOf" srcId="{CF92337F-0CAB-4205-B377-463EF99D3106}" destId="{383489BA-022D-4D22-BAA2-79F75E9CD4D4}" srcOrd="1" destOrd="0" presId="urn:microsoft.com/office/officeart/2005/8/layout/list1"/>
    <dgm:cxn modelId="{F95A51A7-45B0-4004-8BE2-C5C7A307D64E}" type="presParOf" srcId="{9BE94AA2-6D85-48C2-9B1E-86BC6DF2C5A0}" destId="{AFAB8538-9EE5-400A-8FF2-362FD34CE812}" srcOrd="9" destOrd="0" presId="urn:microsoft.com/office/officeart/2005/8/layout/list1"/>
    <dgm:cxn modelId="{2F2F1514-9D27-4EB9-8315-24C6365DD243}" type="presParOf" srcId="{9BE94AA2-6D85-48C2-9B1E-86BC6DF2C5A0}" destId="{4E43C995-E2CC-4167-9B30-13BA65914662}" srcOrd="10" destOrd="0" presId="urn:microsoft.com/office/officeart/2005/8/layout/list1"/>
    <dgm:cxn modelId="{D4AC75D1-C44F-45C1-BB10-4BA418600B8B}" type="presParOf" srcId="{9BE94AA2-6D85-48C2-9B1E-86BC6DF2C5A0}" destId="{8D44AB65-EE9C-427C-BF89-FF52CAE02D41}" srcOrd="11" destOrd="0" presId="urn:microsoft.com/office/officeart/2005/8/layout/list1"/>
    <dgm:cxn modelId="{4E630343-09E0-4B4D-AEE6-0BE8FC3C4A18}" type="presParOf" srcId="{9BE94AA2-6D85-48C2-9B1E-86BC6DF2C5A0}" destId="{13044DA0-4EC0-43E3-91A4-ECB99C91962F}" srcOrd="12" destOrd="0" presId="urn:microsoft.com/office/officeart/2005/8/layout/list1"/>
    <dgm:cxn modelId="{221DF523-7546-4FE2-8236-8FB8EA04EE37}" type="presParOf" srcId="{13044DA0-4EC0-43E3-91A4-ECB99C91962F}" destId="{65F1A589-A230-40FF-99BA-0936C65FDB79}" srcOrd="0" destOrd="0" presId="urn:microsoft.com/office/officeart/2005/8/layout/list1"/>
    <dgm:cxn modelId="{BCC106C4-A5B4-4BA4-A113-C117E2D12552}" type="presParOf" srcId="{13044DA0-4EC0-43E3-91A4-ECB99C91962F}" destId="{725D85F6-A539-4286-8795-5457D4B61CBF}" srcOrd="1" destOrd="0" presId="urn:microsoft.com/office/officeart/2005/8/layout/list1"/>
    <dgm:cxn modelId="{4FB20DE7-758C-46B5-94BF-636E31D3251F}" type="presParOf" srcId="{9BE94AA2-6D85-48C2-9B1E-86BC6DF2C5A0}" destId="{A1817534-CCE6-41B1-B3BD-31C3BA5A6FFF}" srcOrd="13" destOrd="0" presId="urn:microsoft.com/office/officeart/2005/8/layout/list1"/>
    <dgm:cxn modelId="{0CAF62C8-B282-4533-993B-6E6809A203AA}" type="presParOf" srcId="{9BE94AA2-6D85-48C2-9B1E-86BC6DF2C5A0}" destId="{86A56058-3DF7-4C02-80CD-37DF90D9E420}" srcOrd="14" destOrd="0" presId="urn:microsoft.com/office/officeart/2005/8/layout/list1"/>
    <dgm:cxn modelId="{62EF05C7-A32D-44B9-BED1-6FEF5BE94FE7}" type="presParOf" srcId="{9BE94AA2-6D85-48C2-9B1E-86BC6DF2C5A0}" destId="{5C4D3872-F168-4419-AF43-3BA40E12F040}" srcOrd="15" destOrd="0" presId="urn:microsoft.com/office/officeart/2005/8/layout/list1"/>
    <dgm:cxn modelId="{E400D3B7-0F87-4E40-8DFF-F87A5C9F2FE4}" type="presParOf" srcId="{9BE94AA2-6D85-48C2-9B1E-86BC6DF2C5A0}" destId="{CEC95CBE-81BF-48E2-945F-71BA50DB78FA}" srcOrd="16" destOrd="0" presId="urn:microsoft.com/office/officeart/2005/8/layout/list1"/>
    <dgm:cxn modelId="{197F8840-3512-4FBE-B261-4E88A750AFC8}" type="presParOf" srcId="{CEC95CBE-81BF-48E2-945F-71BA50DB78FA}" destId="{15461407-95C0-4E9C-8464-5439004DDEE5}" srcOrd="0" destOrd="0" presId="urn:microsoft.com/office/officeart/2005/8/layout/list1"/>
    <dgm:cxn modelId="{02346893-A6AA-4DD9-8AA3-0DF5A0890630}" type="presParOf" srcId="{CEC95CBE-81BF-48E2-945F-71BA50DB78FA}" destId="{EDDE12DB-CE8F-4A96-BC8A-39F17CB2FE57}" srcOrd="1" destOrd="0" presId="urn:microsoft.com/office/officeart/2005/8/layout/list1"/>
    <dgm:cxn modelId="{669C7774-4534-4498-85A8-D3298066BE2C}" type="presParOf" srcId="{9BE94AA2-6D85-48C2-9B1E-86BC6DF2C5A0}" destId="{28D13314-E1D2-4E6F-B193-65A98F86781C}" srcOrd="17" destOrd="0" presId="urn:microsoft.com/office/officeart/2005/8/layout/list1"/>
    <dgm:cxn modelId="{610A7DB5-7D16-4CD3-A900-4CBCFA238E75}" type="presParOf" srcId="{9BE94AA2-6D85-48C2-9B1E-86BC6DF2C5A0}" destId="{2BE8BC5F-2A9F-4F6A-ABC9-281BAA103AE3}" srcOrd="18" destOrd="0" presId="urn:microsoft.com/office/officeart/2005/8/layout/list1"/>
    <dgm:cxn modelId="{20A76DC8-59DD-4833-A6CB-54B702B3C814}" type="presParOf" srcId="{9BE94AA2-6D85-48C2-9B1E-86BC6DF2C5A0}" destId="{64EDB762-5697-4DFE-A6ED-98FFA2E30509}" srcOrd="19" destOrd="0" presId="urn:microsoft.com/office/officeart/2005/8/layout/list1"/>
    <dgm:cxn modelId="{071977E4-0244-4B15-AD49-365139339DC4}" type="presParOf" srcId="{9BE94AA2-6D85-48C2-9B1E-86BC6DF2C5A0}" destId="{3E082754-F045-4C2C-A6D4-563B38450EEF}" srcOrd="20" destOrd="0" presId="urn:microsoft.com/office/officeart/2005/8/layout/list1"/>
    <dgm:cxn modelId="{03A17AB9-AB2F-4D32-A33D-FE2968408A41}" type="presParOf" srcId="{3E082754-F045-4C2C-A6D4-563B38450EEF}" destId="{14123DB3-8331-4CED-BF38-60E7E05C6991}" srcOrd="0" destOrd="0" presId="urn:microsoft.com/office/officeart/2005/8/layout/list1"/>
    <dgm:cxn modelId="{C3F8F3DD-893B-4BCF-A9D3-F1EE17103899}" type="presParOf" srcId="{3E082754-F045-4C2C-A6D4-563B38450EEF}" destId="{164F186A-0105-4D78-8A7A-FBAB7AFCD797}" srcOrd="1" destOrd="0" presId="urn:microsoft.com/office/officeart/2005/8/layout/list1"/>
    <dgm:cxn modelId="{D0EFB04F-B096-42B3-8991-9D630CD3FDA3}" type="presParOf" srcId="{9BE94AA2-6D85-48C2-9B1E-86BC6DF2C5A0}" destId="{0D9EB471-635D-497F-A803-FA5F2DD3435C}" srcOrd="21" destOrd="0" presId="urn:microsoft.com/office/officeart/2005/8/layout/list1"/>
    <dgm:cxn modelId="{C7CFED5D-5946-42E3-AAC6-873DACE969A5}" type="presParOf" srcId="{9BE94AA2-6D85-48C2-9B1E-86BC6DF2C5A0}" destId="{00F1ABCD-A0CE-45E4-A0F4-726ED9825394}" srcOrd="22" destOrd="0" presId="urn:microsoft.com/office/officeart/2005/8/layout/list1"/>
    <dgm:cxn modelId="{6BA6C76D-F19D-44B4-9D5A-ACF1074209F6}" type="presParOf" srcId="{9BE94AA2-6D85-48C2-9B1E-86BC6DF2C5A0}" destId="{1C9113FE-297A-4306-881B-668E9904A601}" srcOrd="23" destOrd="0" presId="urn:microsoft.com/office/officeart/2005/8/layout/list1"/>
    <dgm:cxn modelId="{D878FC88-FA9A-4E75-B4F9-9C4957FB0FAA}" type="presParOf" srcId="{9BE94AA2-6D85-48C2-9B1E-86BC6DF2C5A0}" destId="{FD625900-8B76-485A-92F4-E3FC5C778620}" srcOrd="24" destOrd="0" presId="urn:microsoft.com/office/officeart/2005/8/layout/list1"/>
    <dgm:cxn modelId="{BF234BA5-ECC0-48F0-9A18-193AE4236E80}" type="presParOf" srcId="{FD625900-8B76-485A-92F4-E3FC5C778620}" destId="{80797050-0F22-4DDE-B8C2-DE1EBEF60F78}" srcOrd="0" destOrd="0" presId="urn:microsoft.com/office/officeart/2005/8/layout/list1"/>
    <dgm:cxn modelId="{718A15DE-02CC-4BC2-887A-F4F4135B724C}" type="presParOf" srcId="{FD625900-8B76-485A-92F4-E3FC5C778620}" destId="{C7C1D08B-DDC3-410C-950E-20A75A51B13B}" srcOrd="1" destOrd="0" presId="urn:microsoft.com/office/officeart/2005/8/layout/list1"/>
    <dgm:cxn modelId="{EF941051-9AB0-467A-B539-2105A04108F4}" type="presParOf" srcId="{9BE94AA2-6D85-48C2-9B1E-86BC6DF2C5A0}" destId="{0ECBA555-56A9-4516-9382-E9E3A2CC2DC6}" srcOrd="25" destOrd="0" presId="urn:microsoft.com/office/officeart/2005/8/layout/list1"/>
    <dgm:cxn modelId="{7A9B5095-A2AC-4E74-9A48-81FBCAAC5848}" type="presParOf" srcId="{9BE94AA2-6D85-48C2-9B1E-86BC6DF2C5A0}" destId="{1EEFB28C-9D14-4BD3-B9A5-9D370EADA449}" srcOrd="26" destOrd="0" presId="urn:microsoft.com/office/officeart/2005/8/layout/list1"/>
    <dgm:cxn modelId="{8781E101-9EF7-4948-8974-D8017667ADC6}" type="presParOf" srcId="{9BE94AA2-6D85-48C2-9B1E-86BC6DF2C5A0}" destId="{EC1AFCDC-1036-4C48-9419-2F507F8D6225}" srcOrd="27" destOrd="0" presId="urn:microsoft.com/office/officeart/2005/8/layout/list1"/>
    <dgm:cxn modelId="{886DA509-3DA9-45D5-BA4D-FECE589A2B87}" type="presParOf" srcId="{9BE94AA2-6D85-48C2-9B1E-86BC6DF2C5A0}" destId="{A0C5CD63-54E8-4EB7-B22D-61CDC6A6C7ED}" srcOrd="28" destOrd="0" presId="urn:microsoft.com/office/officeart/2005/8/layout/list1"/>
    <dgm:cxn modelId="{B6FA1AAB-170A-4AD5-AAB5-9D2ACE32DD30}" type="presParOf" srcId="{A0C5CD63-54E8-4EB7-B22D-61CDC6A6C7ED}" destId="{AD451580-9ADA-45BA-A912-0E1EC9BAB869}" srcOrd="0" destOrd="0" presId="urn:microsoft.com/office/officeart/2005/8/layout/list1"/>
    <dgm:cxn modelId="{0211E1C5-86F7-416A-989B-AF6E530AF2E8}" type="presParOf" srcId="{A0C5CD63-54E8-4EB7-B22D-61CDC6A6C7ED}" destId="{AD7792F6-73AF-4364-AA85-464D300C95B3}" srcOrd="1" destOrd="0" presId="urn:microsoft.com/office/officeart/2005/8/layout/list1"/>
    <dgm:cxn modelId="{C6EFA964-7E68-4555-ADD1-8AA678D103E8}" type="presParOf" srcId="{9BE94AA2-6D85-48C2-9B1E-86BC6DF2C5A0}" destId="{AEE83911-F1F1-4A21-BDF5-86DD326BCD01}" srcOrd="29" destOrd="0" presId="urn:microsoft.com/office/officeart/2005/8/layout/list1"/>
    <dgm:cxn modelId="{894D11E7-EF6A-4B12-A7F5-480FFC58703A}" type="presParOf" srcId="{9BE94AA2-6D85-48C2-9B1E-86BC6DF2C5A0}" destId="{16F49686-B2BC-4654-9B39-317B4DA2CACB}" srcOrd="30" destOrd="0" presId="urn:microsoft.com/office/officeart/2005/8/layout/list1"/>
  </dgm:cxnLst>
  <dgm:bg/>
  <dgm:whole/>
</dgm:dataModel>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774994AF-4DDC-4918-9130-A66E79A8DC80}" type="datetimeFigureOut">
              <a:rPr lang="en-US" smtClean="0"/>
              <a:pPr/>
              <a:t>1/5/2022</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FA6C2CC5-96D7-4A88-901C-2DEA2087EEE3}"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74994AF-4DDC-4918-9130-A66E79A8DC80}" type="datetimeFigureOut">
              <a:rPr lang="en-US" smtClean="0"/>
              <a:pPr/>
              <a:t>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6C2CC5-96D7-4A88-901C-2DEA2087EEE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74994AF-4DDC-4918-9130-A66E79A8DC80}" type="datetimeFigureOut">
              <a:rPr lang="en-US" smtClean="0"/>
              <a:pPr/>
              <a:t>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6C2CC5-96D7-4A88-901C-2DEA2087EEE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774994AF-4DDC-4918-9130-A66E79A8DC80}" type="datetimeFigureOut">
              <a:rPr lang="en-US" smtClean="0"/>
              <a:pPr/>
              <a:t>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6C2CC5-96D7-4A88-901C-2DEA2087EEE3}"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74994AF-4DDC-4918-9130-A66E79A8DC80}" type="datetimeFigureOut">
              <a:rPr lang="en-US" smtClean="0"/>
              <a:pPr/>
              <a:t>1/5/2022</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FA6C2CC5-96D7-4A88-901C-2DEA2087EEE3}"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774994AF-4DDC-4918-9130-A66E79A8DC80}" type="datetimeFigureOut">
              <a:rPr lang="en-US" smtClean="0"/>
              <a:pPr/>
              <a:t>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6C2CC5-96D7-4A88-901C-2DEA2087EEE3}"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774994AF-4DDC-4918-9130-A66E79A8DC80}" type="datetimeFigureOut">
              <a:rPr lang="en-US" smtClean="0"/>
              <a:pPr/>
              <a:t>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6C2CC5-96D7-4A88-901C-2DEA2087EEE3}"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74994AF-4DDC-4918-9130-A66E79A8DC80}" type="datetimeFigureOut">
              <a:rPr lang="en-US" smtClean="0"/>
              <a:pPr/>
              <a:t>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6C2CC5-96D7-4A88-901C-2DEA2087EEE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4994AF-4DDC-4918-9130-A66E79A8DC80}" type="datetimeFigureOut">
              <a:rPr lang="en-US" smtClean="0"/>
              <a:pPr/>
              <a:t>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6C2CC5-96D7-4A88-901C-2DEA2087EEE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74994AF-4DDC-4918-9130-A66E79A8DC80}" type="datetimeFigureOut">
              <a:rPr lang="en-US" smtClean="0"/>
              <a:pPr/>
              <a:t>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6C2CC5-96D7-4A88-901C-2DEA2087EEE3}"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74994AF-4DDC-4918-9130-A66E79A8DC80}" type="datetimeFigureOut">
              <a:rPr lang="en-US" smtClean="0"/>
              <a:pPr/>
              <a:t>1/5/2022</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FA6C2CC5-96D7-4A88-901C-2DEA2087EEE3}"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774994AF-4DDC-4918-9130-A66E79A8DC80}" type="datetimeFigureOut">
              <a:rPr lang="en-US" smtClean="0"/>
              <a:pPr/>
              <a:t>1/5/2022</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FA6C2CC5-96D7-4A88-901C-2DEA2087EEE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marketing91.com/balance-sheet/"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marketing91.com/cooperative-marketing/"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marketing91.com/difference-between-goods-and-services/" TargetMode="External"/><Relationship Id="rId2" Type="http://schemas.openxmlformats.org/officeDocument/2006/relationships/hyperlink" Target="https://www.marketing91.com/managing-supply-demand/"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marketing91.com/efficiency-effectiveness/" TargetMode="External"/><Relationship Id="rId2" Type="http://schemas.openxmlformats.org/officeDocument/2006/relationships/hyperlink" Target="https://www.marketing91.com/how-to-calculate-profit-margin/"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marketing91.com/what-is-a-product/" TargetMode="External"/><Relationship Id="rId2" Type="http://schemas.openxmlformats.org/officeDocument/2006/relationships/hyperlink" Target="https://www.marketing91.com/what-is-a-brand/" TargetMode="External"/><Relationship Id="rId1" Type="http://schemas.openxmlformats.org/officeDocument/2006/relationships/slideLayout" Target="../slideLayouts/slideLayout2.xml"/><Relationship Id="rId5" Type="http://schemas.openxmlformats.org/officeDocument/2006/relationships/hyperlink" Target="https://www.marketing91.com/business-structure/" TargetMode="External"/><Relationship Id="rId4" Type="http://schemas.openxmlformats.org/officeDocument/2006/relationships/hyperlink" Target="https://www.marketing91.com/how-to-be-responsible/"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toppr.com/guides/english-language/vocabulary/word-association-pairs/" TargetMode="External"/><Relationship Id="rId2" Type="http://schemas.openxmlformats.org/officeDocument/2006/relationships/hyperlink" Target="https://www.toppr.com/guides/accounting-and-auditing/preparation-of-final-accounts-of-sole-proprietor/classification-of-assets-and-liabilities/" TargetMode="External"/><Relationship Id="rId1" Type="http://schemas.openxmlformats.org/officeDocument/2006/relationships/slideLayout" Target="../slideLayouts/slideLayout2.xml"/><Relationship Id="rId4" Type="http://schemas.openxmlformats.org/officeDocument/2006/relationships/hyperlink" Target="https://www.toppr.com/guides/economics/money-and-credit/all-about-money-and-credit/" TargetMode="Externa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hyperlink" Target="https://www.toppr.com/guides/economics/government-budget-and-the-economy/debt/"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marketing91.com/steps-in-consumer-decision-making/"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marketing91.com/people-marketing-mix/" TargetMode="External"/><Relationship Id="rId2" Type="http://schemas.openxmlformats.org/officeDocument/2006/relationships/hyperlink" Target="https://www.marketing91.com/sole-proprietorship/"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marketing91.com/skill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marketing91.com/management-activities/"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marketing91.com/individual-marketing/"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b="1" dirty="0" smtClean="0">
                <a:solidFill>
                  <a:schemeClr val="tx1"/>
                </a:solidFill>
              </a:rPr>
              <a:t>Unit-3</a:t>
            </a:r>
            <a:endParaRPr lang="en-US" b="1" dirty="0">
              <a:solidFill>
                <a:schemeClr val="tx1"/>
              </a:solidFill>
            </a:endParaRPr>
          </a:p>
        </p:txBody>
      </p:sp>
      <p:sp>
        <p:nvSpPr>
          <p:cNvPr id="2" name="Title 1"/>
          <p:cNvSpPr>
            <a:spLocks noGrp="1"/>
          </p:cNvSpPr>
          <p:nvPr>
            <p:ph type="ctrTitle"/>
          </p:nvPr>
        </p:nvSpPr>
        <p:spPr/>
        <p:txBody>
          <a:bodyPr>
            <a:normAutofit/>
          </a:bodyPr>
          <a:lstStyle/>
          <a:p>
            <a:r>
              <a:rPr lang="en-US" sz="6000" b="1" dirty="0" smtClean="0"/>
              <a:t>Business Ownership</a:t>
            </a:r>
            <a:endParaRPr lang="en-US" sz="60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4) Joint Stock Company</a:t>
            </a:r>
            <a:endParaRPr lang="en-US" dirty="0"/>
          </a:p>
        </p:txBody>
      </p:sp>
      <p:sp>
        <p:nvSpPr>
          <p:cNvPr id="3" name="Content Placeholder 2"/>
          <p:cNvSpPr>
            <a:spLocks noGrp="1"/>
          </p:cNvSpPr>
          <p:nvPr>
            <p:ph sz="quarter" idx="1"/>
          </p:nvPr>
        </p:nvSpPr>
        <p:spPr/>
        <p:txBody>
          <a:bodyPr>
            <a:normAutofit fontScale="77500" lnSpcReduction="20000"/>
          </a:bodyPr>
          <a:lstStyle/>
          <a:p>
            <a:r>
              <a:rPr lang="en-US" dirty="0" smtClean="0"/>
              <a:t>There are two types of Joint Stock companies:</a:t>
            </a:r>
          </a:p>
          <a:p>
            <a:r>
              <a:rPr lang="en-US" b="1" dirty="0" smtClean="0"/>
              <a:t>a) Private Limited Companies</a:t>
            </a:r>
          </a:p>
          <a:p>
            <a:r>
              <a:rPr lang="en-US" dirty="0" smtClean="0"/>
              <a:t>A Private Limited is very common among all types of companies. The capital for a business is collected from business partners who may be active or sleeping. The Pvt. Ltd. company does not allow sharing or transfer of stocks and restricts public from taking up of shares.</a:t>
            </a:r>
          </a:p>
          <a:p>
            <a:r>
              <a:rPr lang="en-US" dirty="0" smtClean="0"/>
              <a:t>There is no need for filing a consent of directors in a Pvt. Ltd. company and it does not need a certificate from the registrar of companies for initiation of business and neither is it required to share </a:t>
            </a:r>
            <a:r>
              <a:rPr lang="en-US" dirty="0" smtClean="0">
                <a:hlinkClick r:id="rId2"/>
              </a:rPr>
              <a:t>Balance sheet</a:t>
            </a:r>
            <a:r>
              <a:rPr lang="en-US" dirty="0" smtClean="0"/>
              <a:t> or Profit and loss statements or hold an annual general meeting like a public limited company.</a:t>
            </a:r>
          </a:p>
          <a:p>
            <a:r>
              <a:rPr lang="en-US" dirty="0" smtClean="0"/>
              <a:t>The only thing a </a:t>
            </a:r>
            <a:r>
              <a:rPr lang="en-US" dirty="0" err="1" smtClean="0"/>
              <a:t>Pvt</a:t>
            </a:r>
            <a:r>
              <a:rPr lang="en-US" dirty="0" smtClean="0"/>
              <a:t> Ltd company has to do is send a certificate along with returns saying that it does not have more than 50 shareholders. This report is to be sent to the registrar of the companies. The </a:t>
            </a:r>
            <a:r>
              <a:rPr lang="en-US" dirty="0" err="1" smtClean="0"/>
              <a:t>Pvt</a:t>
            </a:r>
            <a:r>
              <a:rPr lang="en-US" dirty="0" smtClean="0"/>
              <a:t> ltd company resembles any partnership types of business with the advantage of raising large capital investment.</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4) Joint Stock Company</a:t>
            </a:r>
            <a:endParaRPr lang="en-US" dirty="0"/>
          </a:p>
        </p:txBody>
      </p:sp>
      <p:sp>
        <p:nvSpPr>
          <p:cNvPr id="3" name="Content Placeholder 2"/>
          <p:cNvSpPr>
            <a:spLocks noGrp="1"/>
          </p:cNvSpPr>
          <p:nvPr>
            <p:ph sz="quarter" idx="1"/>
          </p:nvPr>
        </p:nvSpPr>
        <p:spPr/>
        <p:txBody>
          <a:bodyPr>
            <a:normAutofit fontScale="85000" lnSpcReduction="10000"/>
          </a:bodyPr>
          <a:lstStyle/>
          <a:p>
            <a:r>
              <a:rPr lang="en-US" b="1" dirty="0" smtClean="0"/>
              <a:t>b) Public Limited Company</a:t>
            </a:r>
          </a:p>
          <a:p>
            <a:r>
              <a:rPr lang="en-US" dirty="0" smtClean="0"/>
              <a:t>In this type of business, the capital is collected from the public in the form of small amounts of shares having low face value. The requirement is to have a minimum of 7 Shareholders while having no capping on a maximum number of shareholders. Unlike Pvt. Ltd. company, Public Ltd company has to register with the registrar of the companies, have a board of directors for approvals, generate and share balance sheets, profit, and loss statements and conduct Annual general meetings.</a:t>
            </a:r>
          </a:p>
          <a:p>
            <a:r>
              <a:rPr lang="en-US" dirty="0" smtClean="0"/>
              <a:t>Public limited types of companies do not have a limit on the transfer of shares but they have to get their accounts audited every year. The biggest challenge in public limited company is to get investors or shareholders and its formalities in initiating of its business. Also owing to the large sum involved, there is a very high possibility of frauds within the organization.</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5) Cooperative Societies</a:t>
            </a:r>
            <a:br>
              <a:rPr lang="en-US" b="1" dirty="0" smtClean="0"/>
            </a:br>
            <a:endParaRPr lang="en-US" dirty="0"/>
          </a:p>
        </p:txBody>
      </p:sp>
      <p:sp>
        <p:nvSpPr>
          <p:cNvPr id="3" name="Content Placeholder 2"/>
          <p:cNvSpPr>
            <a:spLocks noGrp="1"/>
          </p:cNvSpPr>
          <p:nvPr>
            <p:ph sz="quarter" idx="1"/>
          </p:nvPr>
        </p:nvSpPr>
        <p:spPr/>
        <p:txBody>
          <a:bodyPr>
            <a:normAutofit fontScale="92500" lnSpcReduction="20000"/>
          </a:bodyPr>
          <a:lstStyle/>
          <a:p>
            <a:r>
              <a:rPr lang="en-US" dirty="0" smtClean="0">
                <a:hlinkClick r:id="rId2"/>
              </a:rPr>
              <a:t>Cooperative</a:t>
            </a:r>
            <a:r>
              <a:rPr lang="en-US" dirty="0" smtClean="0"/>
              <a:t> societies are private </a:t>
            </a:r>
            <a:r>
              <a:rPr lang="en-US" b="1" dirty="0" smtClean="0"/>
              <a:t>ownership</a:t>
            </a:r>
            <a:r>
              <a:rPr lang="en-US" dirty="0" smtClean="0"/>
              <a:t> which is an amalgamation of large partnerships as well as features of a corporation. The members of cooperative societies pay for buying shares and the profits are then distributed amongst its members. Each member in Cooperative societies has only one vote which prevents the concentration of power in few hands.</a:t>
            </a:r>
          </a:p>
          <a:p>
            <a:r>
              <a:rPr lang="en-US" dirty="0" smtClean="0"/>
              <a:t>Just like Public limited company, cooperative society has a board of directors and conduct periodic meetings of shareholders. The principle behind the formation of cooperative societies is to form cooperation and self-help and to obtain necessities of everyday life at subsidized costs. The </a:t>
            </a:r>
            <a:r>
              <a:rPr lang="en-US" b="1" dirty="0" smtClean="0"/>
              <a:t>advantages</a:t>
            </a:r>
            <a:r>
              <a:rPr lang="en-US" dirty="0" smtClean="0"/>
              <a:t> of cooperative enterprises are that it is a democratic form of ownership and overheads are lowered as the members of cooperative may provide honorary services and the common man is benefited by cooperative societies.</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6) Public Sectors</a:t>
            </a:r>
            <a:br>
              <a:rPr lang="en-US" b="1" dirty="0" smtClean="0"/>
            </a:br>
            <a:endParaRPr lang="en-US" dirty="0"/>
          </a:p>
        </p:txBody>
      </p:sp>
      <p:sp>
        <p:nvSpPr>
          <p:cNvPr id="3" name="Content Placeholder 2"/>
          <p:cNvSpPr>
            <a:spLocks noGrp="1"/>
          </p:cNvSpPr>
          <p:nvPr>
            <p:ph sz="quarter" idx="1"/>
          </p:nvPr>
        </p:nvSpPr>
        <p:spPr/>
        <p:txBody>
          <a:bodyPr>
            <a:normAutofit fontScale="92500"/>
          </a:bodyPr>
          <a:lstStyle/>
          <a:p>
            <a:r>
              <a:rPr lang="en-US" dirty="0" smtClean="0"/>
              <a:t>Public sectors come under the types of business </a:t>
            </a:r>
            <a:r>
              <a:rPr lang="en-US" b="1" dirty="0" smtClean="0"/>
              <a:t>ownerships</a:t>
            </a:r>
            <a:r>
              <a:rPr lang="en-US" dirty="0" smtClean="0"/>
              <a:t> which are entirely owned and managed by the state. They are also companies that are either owned or managed by the state. These types of business </a:t>
            </a:r>
            <a:r>
              <a:rPr lang="en-US" b="1" dirty="0" smtClean="0"/>
              <a:t>ownerships</a:t>
            </a:r>
            <a:r>
              <a:rPr lang="en-US" dirty="0" smtClean="0"/>
              <a:t> are either fully or partially in the hands of the government and they are the ones who </a:t>
            </a:r>
            <a:r>
              <a:rPr lang="en-US" dirty="0" smtClean="0">
                <a:hlinkClick r:id="rId2"/>
              </a:rPr>
              <a:t>supply</a:t>
            </a:r>
            <a:r>
              <a:rPr lang="en-US" dirty="0" smtClean="0"/>
              <a:t> </a:t>
            </a:r>
            <a:r>
              <a:rPr lang="en-US" dirty="0" smtClean="0">
                <a:hlinkClick r:id="rId3"/>
              </a:rPr>
              <a:t>goods</a:t>
            </a:r>
            <a:r>
              <a:rPr lang="en-US" dirty="0" smtClean="0"/>
              <a:t> and services to society. </a:t>
            </a:r>
          </a:p>
          <a:p>
            <a:r>
              <a:rPr lang="en-US" dirty="0" smtClean="0"/>
              <a:t>The ultimate control of the public sector remains with the state and it prevents unbalanced growth of industries bringing a regulation. Capital is not an issue with the public sector and expansion of </a:t>
            </a:r>
            <a:r>
              <a:rPr lang="en-US" i="1" dirty="0" smtClean="0"/>
              <a:t>business</a:t>
            </a:r>
            <a:r>
              <a:rPr lang="en-US" dirty="0" smtClean="0"/>
              <a:t> posses no problem owing to government involvement. Public sectors are accountable to the State legislature and parliament about their results.</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6) Public Sectors</a:t>
            </a:r>
            <a:endParaRPr lang="en-US" dirty="0"/>
          </a:p>
        </p:txBody>
      </p:sp>
      <p:sp>
        <p:nvSpPr>
          <p:cNvPr id="3" name="Content Placeholder 2"/>
          <p:cNvSpPr>
            <a:spLocks noGrp="1"/>
          </p:cNvSpPr>
          <p:nvPr>
            <p:ph sz="quarter" idx="1"/>
          </p:nvPr>
        </p:nvSpPr>
        <p:spPr/>
        <p:txBody>
          <a:bodyPr>
            <a:normAutofit/>
          </a:bodyPr>
          <a:lstStyle/>
          <a:p>
            <a:r>
              <a:rPr lang="en-US" dirty="0" smtClean="0"/>
              <a:t>It is a well-known fact that compared to private businesses, public sectors are not efficient. The public sector is perfect for those industries which require heavy funding and are difficult to manage under the private sector and the availability of capital and raw material is made available easily for them.</a:t>
            </a:r>
          </a:p>
          <a:p>
            <a:r>
              <a:rPr lang="en-US" dirty="0" smtClean="0"/>
              <a:t>The disadvantages of the public sector include inefficiency compared to their private counterparts and they usually run in losses due to improper management. Also, there is too much interference from the government in the internal affairs of the company at management levels.</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7) Private Sector companies</a:t>
            </a:r>
            <a:br>
              <a:rPr lang="en-US" b="1" dirty="0" smtClean="0"/>
            </a:br>
            <a:endParaRPr lang="en-US" dirty="0"/>
          </a:p>
        </p:txBody>
      </p:sp>
      <p:sp>
        <p:nvSpPr>
          <p:cNvPr id="3" name="Content Placeholder 2"/>
          <p:cNvSpPr>
            <a:spLocks noGrp="1"/>
          </p:cNvSpPr>
          <p:nvPr>
            <p:ph sz="quarter" idx="1"/>
          </p:nvPr>
        </p:nvSpPr>
        <p:spPr/>
        <p:txBody>
          <a:bodyPr>
            <a:normAutofit lnSpcReduction="10000"/>
          </a:bodyPr>
          <a:lstStyle/>
          <a:p>
            <a:r>
              <a:rPr lang="en-US" dirty="0" smtClean="0"/>
              <a:t> It is exactly opposite to that of public sector companies are entirely non-governmental organizations. Private sectors do not undertake businesses where </a:t>
            </a:r>
            <a:r>
              <a:rPr lang="en-US" dirty="0" smtClean="0">
                <a:hlinkClick r:id="rId2"/>
              </a:rPr>
              <a:t>profit margins</a:t>
            </a:r>
            <a:r>
              <a:rPr lang="en-US" dirty="0" smtClean="0"/>
              <a:t> are low or where the business is risky. They are more often than not, run by businessmen from various sector who have an in-depth knowledge of running the business.</a:t>
            </a:r>
          </a:p>
          <a:p>
            <a:r>
              <a:rPr lang="en-US" dirty="0" smtClean="0"/>
              <a:t>The profit possibility is very high along with the </a:t>
            </a:r>
            <a:r>
              <a:rPr lang="en-US" dirty="0" smtClean="0">
                <a:hlinkClick r:id="rId3"/>
              </a:rPr>
              <a:t>efficiency</a:t>
            </a:r>
            <a:r>
              <a:rPr lang="en-US" dirty="0" smtClean="0"/>
              <a:t> while wastage of resources is minimized. The decisions and the approvals, if any, are provided quickly compared to the public sector companies. Another advantage of the Private sector is there is no interference from the Government or politicians in day-to-day business decisions.</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7) Private Sector companies</a:t>
            </a:r>
            <a:endParaRPr lang="en-US" dirty="0"/>
          </a:p>
        </p:txBody>
      </p:sp>
      <p:sp>
        <p:nvSpPr>
          <p:cNvPr id="3" name="Content Placeholder 2"/>
          <p:cNvSpPr>
            <a:spLocks noGrp="1"/>
          </p:cNvSpPr>
          <p:nvPr>
            <p:ph sz="quarter" idx="1"/>
          </p:nvPr>
        </p:nvSpPr>
        <p:spPr/>
        <p:txBody>
          <a:bodyPr/>
          <a:lstStyle/>
          <a:p>
            <a:r>
              <a:rPr lang="en-US" dirty="0" smtClean="0"/>
              <a:t>However, the disadvantages of private sector include overexploitation of workers by the companies and often starting of private sector companies requires huge capital investment, bringing which is very challenging. These types of business owners also lead to the accumulation of profits in selected few hands.</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8) Limited Liability Partnership</a:t>
            </a:r>
            <a:br>
              <a:rPr lang="en-US" b="1" dirty="0" smtClean="0"/>
            </a:b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smtClean="0"/>
              <a:t>Although it is a form of partnership, it is classified separately in types of business </a:t>
            </a:r>
            <a:r>
              <a:rPr lang="en-US" b="1" dirty="0" smtClean="0"/>
              <a:t>ownership</a:t>
            </a:r>
            <a:r>
              <a:rPr lang="en-US" dirty="0" smtClean="0"/>
              <a:t> owing to its popularity and recent interest of many upcoming companies in forming the same. Abbreviated as LLP, these companies are for a limited time on a contractual basis.</a:t>
            </a:r>
          </a:p>
          <a:p>
            <a:endParaRPr lang="en-US" dirty="0" smtClean="0"/>
          </a:p>
          <a:p>
            <a:r>
              <a:rPr lang="en-US" dirty="0" smtClean="0"/>
              <a:t>Usually, two partners are involved in limited liability partnership one of which is an investor and other provides </a:t>
            </a:r>
            <a:r>
              <a:rPr lang="en-US" dirty="0" smtClean="0">
                <a:hlinkClick r:id="rId2"/>
              </a:rPr>
              <a:t>brand</a:t>
            </a:r>
            <a:r>
              <a:rPr lang="en-US" dirty="0" smtClean="0"/>
              <a:t> name and </a:t>
            </a:r>
            <a:r>
              <a:rPr lang="en-US" dirty="0" smtClean="0">
                <a:hlinkClick r:id="rId3"/>
              </a:rPr>
              <a:t>products</a:t>
            </a:r>
            <a:r>
              <a:rPr lang="en-US" dirty="0" smtClean="0"/>
              <a:t> but the later does not have any contractual obligations towards liabilities and only first partner would </a:t>
            </a:r>
            <a:r>
              <a:rPr lang="en-US" dirty="0" smtClean="0">
                <a:hlinkClick r:id="rId4"/>
              </a:rPr>
              <a:t>be responsible</a:t>
            </a:r>
            <a:r>
              <a:rPr lang="en-US" dirty="0" smtClean="0"/>
              <a:t> for liability. This kind of </a:t>
            </a:r>
            <a:r>
              <a:rPr lang="en-US" dirty="0" smtClean="0">
                <a:hlinkClick r:id="rId5"/>
              </a:rPr>
              <a:t>business structure</a:t>
            </a:r>
            <a:r>
              <a:rPr lang="en-US" dirty="0" smtClean="0"/>
              <a:t> is used by most of the lawyers and accountants, along with few businesses.</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Types </a:t>
            </a:r>
            <a:r>
              <a:rPr lang="en-US" b="1" dirty="0" smtClean="0"/>
              <a:t>of Companies</a:t>
            </a:r>
            <a:br>
              <a:rPr lang="en-US" b="1" dirty="0" smtClean="0"/>
            </a:br>
            <a:endParaRPr lang="en-US" dirty="0"/>
          </a:p>
        </p:txBody>
      </p:sp>
      <p:sp>
        <p:nvSpPr>
          <p:cNvPr id="3" name="Content Placeholder 2"/>
          <p:cNvSpPr>
            <a:spLocks noGrp="1"/>
          </p:cNvSpPr>
          <p:nvPr>
            <p:ph sz="quarter" idx="1"/>
          </p:nvPr>
        </p:nvSpPr>
        <p:spPr/>
        <p:txBody>
          <a:bodyPr>
            <a:normAutofit fontScale="70000" lnSpcReduction="20000"/>
          </a:bodyPr>
          <a:lstStyle/>
          <a:p>
            <a:r>
              <a:rPr lang="en-US" dirty="0" smtClean="0"/>
              <a:t>Companies Limited by Shares</a:t>
            </a:r>
          </a:p>
          <a:p>
            <a:r>
              <a:rPr lang="en-US" dirty="0" smtClean="0"/>
              <a:t>Companies Limited by Guarantee</a:t>
            </a:r>
          </a:p>
          <a:p>
            <a:r>
              <a:rPr lang="en-US" dirty="0" smtClean="0"/>
              <a:t>Unlimited Companies</a:t>
            </a:r>
          </a:p>
          <a:p>
            <a:r>
              <a:rPr lang="en-US" dirty="0" smtClean="0"/>
              <a:t>One Person Companies (OPC)</a:t>
            </a:r>
          </a:p>
          <a:p>
            <a:r>
              <a:rPr lang="en-US" dirty="0" smtClean="0"/>
              <a:t>Private Companies</a:t>
            </a:r>
          </a:p>
          <a:p>
            <a:r>
              <a:rPr lang="en-US" dirty="0" smtClean="0"/>
              <a:t>Public Companies</a:t>
            </a:r>
          </a:p>
          <a:p>
            <a:r>
              <a:rPr lang="en-US" dirty="0" smtClean="0"/>
              <a:t>Holding and Subsidiary Companies</a:t>
            </a:r>
          </a:p>
          <a:p>
            <a:r>
              <a:rPr lang="en-US" dirty="0" smtClean="0"/>
              <a:t>Associate Companies</a:t>
            </a:r>
          </a:p>
          <a:p>
            <a:r>
              <a:rPr lang="en-US" dirty="0" smtClean="0"/>
              <a:t>Companies in terms of Access to Capital</a:t>
            </a:r>
          </a:p>
          <a:p>
            <a:r>
              <a:rPr lang="en-US" dirty="0" smtClean="0"/>
              <a:t>Government Companies</a:t>
            </a:r>
          </a:p>
          <a:p>
            <a:r>
              <a:rPr lang="en-US" dirty="0" smtClean="0"/>
              <a:t>Foreign Companies</a:t>
            </a:r>
          </a:p>
          <a:p>
            <a:r>
              <a:rPr lang="en-US" dirty="0" smtClean="0"/>
              <a:t>Charitable Companies</a:t>
            </a:r>
          </a:p>
          <a:p>
            <a:r>
              <a:rPr lang="en-US" dirty="0" smtClean="0"/>
              <a:t>Dormant Companies</a:t>
            </a:r>
          </a:p>
          <a:p>
            <a:r>
              <a:rPr lang="en-US" dirty="0" err="1" smtClean="0"/>
              <a:t>Nidhi</a:t>
            </a:r>
            <a:r>
              <a:rPr lang="en-US" dirty="0" smtClean="0"/>
              <a:t> Companies</a:t>
            </a:r>
          </a:p>
          <a:p>
            <a:r>
              <a:rPr lang="en-US" dirty="0" smtClean="0"/>
              <a:t>Public Financial Institutions</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Companies on the Basis of Liabilities</a:t>
            </a:r>
            <a:endParaRPr lang="en-US" b="1" dirty="0"/>
          </a:p>
        </p:txBody>
      </p:sp>
      <p:sp>
        <p:nvSpPr>
          <p:cNvPr id="3" name="Content Placeholder 2"/>
          <p:cNvSpPr>
            <a:spLocks noGrp="1"/>
          </p:cNvSpPr>
          <p:nvPr>
            <p:ph sz="quarter" idx="1"/>
          </p:nvPr>
        </p:nvSpPr>
        <p:spPr/>
        <p:txBody>
          <a:bodyPr>
            <a:normAutofit fontScale="92500" lnSpcReduction="20000"/>
          </a:bodyPr>
          <a:lstStyle/>
          <a:p>
            <a:r>
              <a:rPr lang="en-US" b="1" dirty="0" smtClean="0"/>
              <a:t>a) Companies Limited by Shares</a:t>
            </a:r>
            <a:endParaRPr lang="en-US" dirty="0" smtClean="0"/>
          </a:p>
          <a:p>
            <a:r>
              <a:rPr lang="en-US" dirty="0" smtClean="0"/>
              <a:t>Sometimes, shareholders of some companies might not pay the entire value of their shares in one go. In these companies, the </a:t>
            </a:r>
            <a:r>
              <a:rPr lang="en-US" dirty="0" smtClean="0">
                <a:hlinkClick r:id="rId2"/>
              </a:rPr>
              <a:t>liabilities</a:t>
            </a:r>
            <a:r>
              <a:rPr lang="en-US" dirty="0" smtClean="0"/>
              <a:t> of members is limited to the extent of the amount not paid by them on their shares.</a:t>
            </a:r>
          </a:p>
          <a:p>
            <a:r>
              <a:rPr lang="en-US" dirty="0" smtClean="0"/>
              <a:t>This means that in case of winding up, members will be liable only until they pay the remaining amount of their shares</a:t>
            </a:r>
            <a:r>
              <a:rPr lang="en-US" dirty="0" smtClean="0"/>
              <a:t>.</a:t>
            </a:r>
          </a:p>
          <a:p>
            <a:r>
              <a:rPr lang="en-US" b="1" dirty="0" smtClean="0"/>
              <a:t>b) Companies Limited by Guarantee</a:t>
            </a:r>
            <a:endParaRPr lang="en-US" dirty="0" smtClean="0"/>
          </a:p>
          <a:p>
            <a:r>
              <a:rPr lang="en-US" dirty="0" smtClean="0"/>
              <a:t>In some companies, the memorandum of </a:t>
            </a:r>
            <a:r>
              <a:rPr lang="en-US" dirty="0" smtClean="0">
                <a:hlinkClick r:id="rId3"/>
              </a:rPr>
              <a:t>association</a:t>
            </a:r>
            <a:r>
              <a:rPr lang="en-US" dirty="0" smtClean="0"/>
              <a:t> mentions amounts of money that some members guarantee to pay.</a:t>
            </a:r>
          </a:p>
          <a:p>
            <a:r>
              <a:rPr lang="en-US" dirty="0" smtClean="0"/>
              <a:t>In case of winding up, they will be liable only to pay only the amount so guaranteed. The company or its creditors cannot compel them to pay any more </a:t>
            </a:r>
            <a:r>
              <a:rPr lang="en-US" dirty="0" smtClean="0">
                <a:hlinkClick r:id="rId4"/>
              </a:rPr>
              <a:t>money</a:t>
            </a:r>
            <a:r>
              <a:rPr lang="en-US" dirty="0" smtClean="0"/>
              <a:t>.</a:t>
            </a:r>
          </a:p>
          <a:p>
            <a:endParaRPr lang="en-US" dirty="0" smtClean="0"/>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Types of Business Ownership</a:t>
            </a:r>
            <a:endParaRPr lang="en-US" dirty="0"/>
          </a:p>
        </p:txBody>
      </p:sp>
      <p:graphicFrame>
        <p:nvGraphicFramePr>
          <p:cNvPr id="4" name="Content Placeholder 3"/>
          <p:cNvGraphicFramePr>
            <a:graphicFrameLocks noGrp="1"/>
          </p:cNvGraphicFramePr>
          <p:nvPr>
            <p:ph sz="quarter" idx="1"/>
          </p:nvPr>
        </p:nvGraphicFramePr>
        <p:xfrm>
          <a:off x="914400" y="1447800"/>
          <a:ext cx="77724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Companies on the Basis of Liabilities</a:t>
            </a:r>
            <a:endParaRPr lang="en-US" b="1" dirty="0"/>
          </a:p>
        </p:txBody>
      </p:sp>
      <p:sp>
        <p:nvSpPr>
          <p:cNvPr id="3" name="Content Placeholder 2"/>
          <p:cNvSpPr>
            <a:spLocks noGrp="1"/>
          </p:cNvSpPr>
          <p:nvPr>
            <p:ph sz="quarter" idx="1"/>
          </p:nvPr>
        </p:nvSpPr>
        <p:spPr/>
        <p:txBody>
          <a:bodyPr/>
          <a:lstStyle/>
          <a:p>
            <a:r>
              <a:rPr lang="en-US" b="1" dirty="0" smtClean="0"/>
              <a:t>c) Unlimited Companies</a:t>
            </a:r>
            <a:endParaRPr lang="en-US" dirty="0" smtClean="0"/>
          </a:p>
          <a:p>
            <a:r>
              <a:rPr lang="en-US" dirty="0" smtClean="0"/>
              <a:t>Unlimited companies have no limits on their members’ liabilities. Hence, the company can use all personal assets of shareholders to meet its </a:t>
            </a:r>
            <a:r>
              <a:rPr lang="en-US" dirty="0" smtClean="0">
                <a:hlinkClick r:id="rId2"/>
              </a:rPr>
              <a:t>debts</a:t>
            </a:r>
            <a:r>
              <a:rPr lang="en-US" dirty="0" smtClean="0"/>
              <a:t> while winding up. Their liabilities will extend to the company’s entire debt.</a:t>
            </a:r>
          </a:p>
          <a:p>
            <a:pPr>
              <a:buNone/>
            </a:pP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Companies </a:t>
            </a:r>
            <a:r>
              <a:rPr lang="en-US" b="1" dirty="0" smtClean="0"/>
              <a:t>on the basis of members</a:t>
            </a:r>
            <a:br>
              <a:rPr lang="en-US" b="1" dirty="0" smtClean="0"/>
            </a:br>
            <a:endParaRPr lang="en-US" b="1" dirty="0"/>
          </a:p>
        </p:txBody>
      </p:sp>
      <p:sp>
        <p:nvSpPr>
          <p:cNvPr id="3" name="Content Placeholder 2"/>
          <p:cNvSpPr>
            <a:spLocks noGrp="1"/>
          </p:cNvSpPr>
          <p:nvPr>
            <p:ph sz="quarter" idx="1"/>
          </p:nvPr>
        </p:nvSpPr>
        <p:spPr/>
        <p:txBody>
          <a:bodyPr>
            <a:normAutofit fontScale="92500" lnSpcReduction="10000"/>
          </a:bodyPr>
          <a:lstStyle/>
          <a:p>
            <a:r>
              <a:rPr lang="en-US" b="1" dirty="0" smtClean="0"/>
              <a:t>a) One Person Companies (OPC)</a:t>
            </a:r>
            <a:endParaRPr lang="en-US" dirty="0" smtClean="0"/>
          </a:p>
          <a:p>
            <a:r>
              <a:rPr lang="en-US" dirty="0" smtClean="0"/>
              <a:t>These kinds of companies have only one member as their sole shareholder. They are separate from sole proprietorships because OPCs are legal entities distinct from their sole members. Unlike other companies, OPCs don’t need to have any minimum share capital.</a:t>
            </a:r>
          </a:p>
          <a:p>
            <a:r>
              <a:rPr lang="en-US" b="1" dirty="0" smtClean="0"/>
              <a:t>b) Private Companies</a:t>
            </a:r>
            <a:endParaRPr lang="en-US" dirty="0" smtClean="0"/>
          </a:p>
          <a:p>
            <a:r>
              <a:rPr lang="en-US" dirty="0" smtClean="0"/>
              <a:t>Private companies are those whose articles of association restrict free transferability of shares. In terms of members, private companies need to have a minimum of 2 and a maximum of 200. These members include present and former employees who also hold shares.</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Companies </a:t>
            </a:r>
            <a:r>
              <a:rPr lang="en-US" b="1" dirty="0" smtClean="0"/>
              <a:t>on the basis of members</a:t>
            </a:r>
            <a:br>
              <a:rPr lang="en-US" b="1" dirty="0" smtClean="0"/>
            </a:br>
            <a:endParaRPr lang="en-US" dirty="0"/>
          </a:p>
        </p:txBody>
      </p:sp>
      <p:sp>
        <p:nvSpPr>
          <p:cNvPr id="3" name="Content Placeholder 2"/>
          <p:cNvSpPr>
            <a:spLocks noGrp="1"/>
          </p:cNvSpPr>
          <p:nvPr>
            <p:ph sz="quarter" idx="1"/>
          </p:nvPr>
        </p:nvSpPr>
        <p:spPr/>
        <p:txBody>
          <a:bodyPr/>
          <a:lstStyle/>
          <a:p>
            <a:r>
              <a:rPr lang="en-US" b="1" dirty="0" smtClean="0"/>
              <a:t>c) Public Companies</a:t>
            </a:r>
            <a:endParaRPr lang="en-US" dirty="0" smtClean="0"/>
          </a:p>
          <a:p>
            <a:r>
              <a:rPr lang="en-US" dirty="0" smtClean="0"/>
              <a:t>In contrast to private companies, public companies allow their members to freely transfer their shares to others. Secondly, they need to have a minimum of 7 members, but the maximum number of members they can have is unlimited.</a:t>
            </a: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Companies on the basis of Control or Holding</a:t>
            </a:r>
            <a:endParaRPr lang="en-US" dirty="0"/>
          </a:p>
        </p:txBody>
      </p:sp>
      <p:sp>
        <p:nvSpPr>
          <p:cNvPr id="3" name="Content Placeholder 2"/>
          <p:cNvSpPr>
            <a:spLocks noGrp="1"/>
          </p:cNvSpPr>
          <p:nvPr>
            <p:ph sz="quarter" idx="1"/>
          </p:nvPr>
        </p:nvSpPr>
        <p:spPr/>
        <p:txBody>
          <a:bodyPr/>
          <a:lstStyle/>
          <a:p>
            <a:r>
              <a:rPr lang="en-US" b="1" dirty="0" smtClean="0"/>
              <a:t>a) Holding and Subsidiary Companies</a:t>
            </a:r>
            <a:endParaRPr lang="en-US" dirty="0" smtClean="0"/>
          </a:p>
          <a:p>
            <a:r>
              <a:rPr lang="en-US" dirty="0" smtClean="0"/>
              <a:t>In some cases, a company’s shares might be held fully or partly by another company. Here, the company owning these shares becomes the holding or parent company. Likewise, the company whose shares the parent company owns becomes its subsidiary company.</a:t>
            </a:r>
          </a:p>
          <a:p>
            <a:r>
              <a:rPr lang="en-US" b="1" dirty="0" smtClean="0"/>
              <a:t>b) Associate Companies</a:t>
            </a:r>
            <a:endParaRPr lang="en-US" dirty="0" smtClean="0"/>
          </a:p>
          <a:p>
            <a:r>
              <a:rPr lang="en-US" dirty="0" smtClean="0"/>
              <a:t>Associate companies are those in which other companies have significant influence. This “significant influence” amounts to ownership of at least 20% shares of the associate company.</a:t>
            </a:r>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dirty="0" smtClean="0"/>
              <a:t/>
            </a:r>
            <a:br>
              <a:rPr lang="en-US" dirty="0" smtClean="0"/>
            </a:br>
            <a:r>
              <a:rPr lang="en-US" b="1" dirty="0" smtClean="0"/>
              <a:t> Companies in terms of Access to Capital</a:t>
            </a:r>
            <a:endParaRPr lang="en-US" dirty="0"/>
          </a:p>
        </p:txBody>
      </p:sp>
      <p:sp>
        <p:nvSpPr>
          <p:cNvPr id="3" name="Content Placeholder 2"/>
          <p:cNvSpPr>
            <a:spLocks noGrp="1"/>
          </p:cNvSpPr>
          <p:nvPr>
            <p:ph sz="quarter" idx="1"/>
          </p:nvPr>
        </p:nvSpPr>
        <p:spPr/>
        <p:txBody>
          <a:bodyPr/>
          <a:lstStyle/>
          <a:p>
            <a:r>
              <a:rPr lang="en-US" dirty="0" smtClean="0"/>
              <a:t>When we consider the access a company has to capital, companies may be either listed or unlisted.</a:t>
            </a:r>
          </a:p>
          <a:p>
            <a:r>
              <a:rPr lang="en-US" dirty="0" smtClean="0"/>
              <a:t>Listed companies have their securities listed on stock exchanges. This means people can freely buy their securities. Hence, only public companies can be listed, and not private companies.</a:t>
            </a:r>
          </a:p>
          <a:p>
            <a:r>
              <a:rPr lang="en-US" dirty="0" smtClean="0"/>
              <a:t>Unlisted companies, on the other hand, do not list their securities on stock exchanges. Both, public, as well as private companies, can come under this category.</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Other Types of Companies</a:t>
            </a:r>
            <a:br>
              <a:rPr lang="en-US" b="1" dirty="0" smtClean="0"/>
            </a:br>
            <a:endParaRPr lang="en-US" dirty="0"/>
          </a:p>
        </p:txBody>
      </p:sp>
      <p:sp>
        <p:nvSpPr>
          <p:cNvPr id="3" name="Content Placeholder 2"/>
          <p:cNvSpPr>
            <a:spLocks noGrp="1"/>
          </p:cNvSpPr>
          <p:nvPr>
            <p:ph sz="quarter" idx="1"/>
          </p:nvPr>
        </p:nvSpPr>
        <p:spPr/>
        <p:txBody>
          <a:bodyPr>
            <a:normAutofit fontScale="92500" lnSpcReduction="20000"/>
          </a:bodyPr>
          <a:lstStyle/>
          <a:p>
            <a:r>
              <a:rPr lang="en-US" b="1" dirty="0" smtClean="0"/>
              <a:t>a) Government Companies</a:t>
            </a:r>
            <a:endParaRPr lang="en-US" dirty="0" smtClean="0"/>
          </a:p>
          <a:p>
            <a:r>
              <a:rPr lang="en-US" dirty="0" smtClean="0"/>
              <a:t>Government companies are those in which more than 50% of share capital is held by either the central government, or by one or more state government, or jointly by the central government and one or more state government.</a:t>
            </a:r>
          </a:p>
          <a:p>
            <a:r>
              <a:rPr lang="en-US" b="1" dirty="0" smtClean="0"/>
              <a:t>b) Foreign Companies</a:t>
            </a:r>
            <a:endParaRPr lang="en-US" dirty="0" smtClean="0"/>
          </a:p>
          <a:p>
            <a:r>
              <a:rPr lang="en-US" dirty="0" smtClean="0"/>
              <a:t>Foreign companies are incorporated outside India. They also conduct business in India using a place of business either by themselves or with some other company.</a:t>
            </a:r>
          </a:p>
          <a:p>
            <a:r>
              <a:rPr lang="en-US" b="1" dirty="0" smtClean="0"/>
              <a:t>c) Charitable Companies (Section 8)</a:t>
            </a:r>
            <a:endParaRPr lang="en-US" dirty="0" smtClean="0"/>
          </a:p>
          <a:p>
            <a:r>
              <a:rPr lang="en-US" dirty="0" smtClean="0"/>
              <a:t>Certain companies have charitable purposes as their objectives. These companies are called Section 8 companies because they are registered under Section 8 of Companies Act, 2013.</a:t>
            </a:r>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Other Types of Companies</a:t>
            </a:r>
            <a:endParaRPr lang="en-US" dirty="0"/>
          </a:p>
        </p:txBody>
      </p:sp>
      <p:sp>
        <p:nvSpPr>
          <p:cNvPr id="3" name="Content Placeholder 2"/>
          <p:cNvSpPr>
            <a:spLocks noGrp="1"/>
          </p:cNvSpPr>
          <p:nvPr>
            <p:ph sz="quarter" idx="1"/>
          </p:nvPr>
        </p:nvSpPr>
        <p:spPr/>
        <p:txBody>
          <a:bodyPr>
            <a:normAutofit fontScale="92500" lnSpcReduction="20000"/>
          </a:bodyPr>
          <a:lstStyle/>
          <a:p>
            <a:r>
              <a:rPr lang="en-US" b="1" dirty="0" smtClean="0"/>
              <a:t>d) Dormant Companies</a:t>
            </a:r>
            <a:endParaRPr lang="en-US" dirty="0" smtClean="0"/>
          </a:p>
          <a:p>
            <a:r>
              <a:rPr lang="en-US" dirty="0" smtClean="0"/>
              <a:t>These companies are generally formed for future projects. They do not have significant accounting transactions and do not have to carry out all compliances of regular companies.</a:t>
            </a:r>
          </a:p>
          <a:p>
            <a:r>
              <a:rPr lang="en-US" b="1" dirty="0" smtClean="0"/>
              <a:t>e) </a:t>
            </a:r>
            <a:r>
              <a:rPr lang="en-US" b="1" dirty="0" err="1" smtClean="0"/>
              <a:t>Nidhi</a:t>
            </a:r>
            <a:r>
              <a:rPr lang="en-US" b="1" dirty="0" smtClean="0"/>
              <a:t> Companies</a:t>
            </a:r>
            <a:endParaRPr lang="en-US" dirty="0" smtClean="0"/>
          </a:p>
          <a:p>
            <a:r>
              <a:rPr lang="en-US" dirty="0" smtClean="0"/>
              <a:t>A </a:t>
            </a:r>
            <a:r>
              <a:rPr lang="en-US" dirty="0" err="1" smtClean="0"/>
              <a:t>Nidhi</a:t>
            </a:r>
            <a:r>
              <a:rPr lang="en-US" dirty="0" smtClean="0"/>
              <a:t> company functions to promote the habits of thrift and saving amongst its members. It receives deposits from members and uses them for their own benefits.</a:t>
            </a:r>
          </a:p>
          <a:p>
            <a:r>
              <a:rPr lang="en-US" b="1" dirty="0" smtClean="0"/>
              <a:t>f) Public Financial Institutions</a:t>
            </a:r>
            <a:endParaRPr lang="en-US" dirty="0" smtClean="0"/>
          </a:p>
          <a:p>
            <a:r>
              <a:rPr lang="en-US" dirty="0" smtClean="0"/>
              <a:t>Life Insurance Corporation, Unit Trust of India and other such companies are treated as public financial institutions. They are essentially government companies that conduct functions of public financing.</a:t>
            </a: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Oligarchy In Company Management</a:t>
            </a:r>
            <a:endParaRPr lang="en-US" dirty="0"/>
          </a:p>
        </p:txBody>
      </p:sp>
      <p:sp>
        <p:nvSpPr>
          <p:cNvPr id="3" name="Content Placeholder 2"/>
          <p:cNvSpPr>
            <a:spLocks noGrp="1"/>
          </p:cNvSpPr>
          <p:nvPr>
            <p:ph sz="quarter" idx="1"/>
          </p:nvPr>
        </p:nvSpPr>
        <p:spPr/>
        <p:txBody>
          <a:bodyPr>
            <a:normAutofit lnSpcReduction="10000"/>
          </a:bodyPr>
          <a:lstStyle/>
          <a:p>
            <a:pPr fontAlgn="base"/>
            <a:r>
              <a:rPr lang="en-US" b="1" dirty="0" smtClean="0"/>
              <a:t>Meaning of Oligarchy:</a:t>
            </a:r>
          </a:p>
          <a:p>
            <a:pPr fontAlgn="base"/>
            <a:r>
              <a:rPr lang="en-US" dirty="0" smtClean="0"/>
              <a:t>By Oligarchy we mean control by few. Company may be owned by large number of persons but only a few of them attain position and power to exploit the large body of shareholders and turn the company into a vested interest of their own.</a:t>
            </a:r>
          </a:p>
          <a:p>
            <a:r>
              <a:rPr lang="en-US" dirty="0" smtClean="0"/>
              <a:t>Directors, their henchmen and the top executives are likely to abuse their powers, manipulate the finances, deceive the shareholders, </a:t>
            </a:r>
            <a:r>
              <a:rPr lang="en-US" dirty="0" err="1" smtClean="0"/>
              <a:t>pressurise</a:t>
            </a:r>
            <a:r>
              <a:rPr lang="en-US" dirty="0" smtClean="0"/>
              <a:t> the </a:t>
            </a:r>
            <a:r>
              <a:rPr lang="en-US" dirty="0" err="1" smtClean="0"/>
              <a:t>labourers</a:t>
            </a:r>
            <a:r>
              <a:rPr lang="en-US" dirty="0" smtClean="0"/>
              <a:t> and swindle the consumers. The management may use the company to grind its own axe at the cost of shareholders in particular and of the community of consumers, workers etc., in general.</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Causes of Oligarchy in Company </a:t>
            </a:r>
            <a:r>
              <a:rPr lang="en-US" b="1" dirty="0" smtClean="0"/>
              <a:t>Organization</a:t>
            </a:r>
            <a:endParaRPr lang="en-US" dirty="0"/>
          </a:p>
        </p:txBody>
      </p:sp>
      <p:sp>
        <p:nvSpPr>
          <p:cNvPr id="3" name="Content Placeholder 2"/>
          <p:cNvSpPr>
            <a:spLocks noGrp="1"/>
          </p:cNvSpPr>
          <p:nvPr>
            <p:ph sz="quarter" idx="1"/>
          </p:nvPr>
        </p:nvSpPr>
        <p:spPr/>
        <p:txBody>
          <a:bodyPr/>
          <a:lstStyle/>
          <a:p>
            <a:pPr fontAlgn="base"/>
            <a:r>
              <a:rPr lang="en-US" b="1" dirty="0" smtClean="0"/>
              <a:t>Cause of Oligarchy # 1. Indifference of Shareholders:</a:t>
            </a:r>
          </a:p>
          <a:p>
            <a:pPr fontAlgn="base"/>
            <a:r>
              <a:rPr lang="en-US" dirty="0" smtClean="0"/>
              <a:t>In theory, shareholders are the masters of the company but in actual practice they are often only sleeping part­ners who hardly rouse from sleep to do something tangible.</a:t>
            </a:r>
          </a:p>
          <a:p>
            <a:pPr fontAlgn="base"/>
            <a:r>
              <a:rPr lang="en-US" dirty="0" smtClean="0"/>
              <a:t>Since they are guided by the principle of spreading their risks, they hold shares of several companies instead of one.</a:t>
            </a:r>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Causes of Oligarchy in Company Organization</a:t>
            </a:r>
            <a:endParaRPr lang="en-US" dirty="0"/>
          </a:p>
        </p:txBody>
      </p:sp>
      <p:sp>
        <p:nvSpPr>
          <p:cNvPr id="3" name="Content Placeholder 2"/>
          <p:cNvSpPr>
            <a:spLocks noGrp="1"/>
          </p:cNvSpPr>
          <p:nvPr>
            <p:ph sz="quarter" idx="1"/>
          </p:nvPr>
        </p:nvSpPr>
        <p:spPr/>
        <p:txBody>
          <a:bodyPr/>
          <a:lstStyle/>
          <a:p>
            <a:pPr fontAlgn="base"/>
            <a:r>
              <a:rPr lang="en-US" b="1" dirty="0" smtClean="0"/>
              <a:t>Cause of Oligarchy # 2. Ineffectiveness of Shareholders at Meet­ings:</a:t>
            </a:r>
          </a:p>
          <a:p>
            <a:pPr fontAlgn="base"/>
            <a:r>
              <a:rPr lang="en-US" dirty="0" smtClean="0"/>
              <a:t>The Companies Act requires the holding of an Annual General Meeting of the company and gives the shareholders the power to exercise their rights at the meeting.</a:t>
            </a:r>
          </a:p>
          <a:p>
            <a:pPr fontAlgn="base"/>
            <a:r>
              <a:rPr lang="en-US" dirty="0" smtClean="0"/>
              <a:t>But practically the majority of shareholders find it inconvenient to attend such a meeting because of their indifference, apathy, ig­norance, very little stake and regular receipt of sat­isfactory dividends which make them believe that everything is going on smoothly.</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1) Sole Proprietorship</a:t>
            </a:r>
          </a:p>
        </p:txBody>
      </p:sp>
      <p:sp>
        <p:nvSpPr>
          <p:cNvPr id="3" name="Content Placeholder 2"/>
          <p:cNvSpPr>
            <a:spLocks noGrp="1"/>
          </p:cNvSpPr>
          <p:nvPr>
            <p:ph sz="quarter" idx="1"/>
          </p:nvPr>
        </p:nvSpPr>
        <p:spPr/>
        <p:txBody>
          <a:bodyPr>
            <a:normAutofit lnSpcReduction="10000"/>
          </a:bodyPr>
          <a:lstStyle/>
          <a:p>
            <a:r>
              <a:rPr lang="en-US" dirty="0" smtClean="0"/>
              <a:t>Almost every business start as </a:t>
            </a:r>
            <a:r>
              <a:rPr lang="en-US" b="1" dirty="0" smtClean="0"/>
              <a:t>Sole</a:t>
            </a:r>
            <a:r>
              <a:rPr lang="en-US" dirty="0" smtClean="0"/>
              <a:t> Proprietorship owing to the convenience of business transactions and the relatively small nature of the business. The ownership of the firm lies with a single person, usually who is the whole and </a:t>
            </a:r>
            <a:r>
              <a:rPr lang="en-US" b="1" dirty="0" smtClean="0"/>
              <a:t>sole</a:t>
            </a:r>
            <a:r>
              <a:rPr lang="en-US" dirty="0" smtClean="0"/>
              <a:t> of the business </a:t>
            </a:r>
            <a:r>
              <a:rPr lang="en-US" dirty="0" smtClean="0">
                <a:hlinkClick r:id="rId2"/>
              </a:rPr>
              <a:t>decision making</a:t>
            </a:r>
            <a:r>
              <a:rPr lang="en-US" dirty="0" smtClean="0"/>
              <a:t> authority. The proprietors are the ones who usually own the assets of the business and profits generated by them entirely.</a:t>
            </a:r>
          </a:p>
          <a:p>
            <a:r>
              <a:rPr lang="en-US" dirty="0" smtClean="0"/>
              <a:t>The downside of it is they also have to take responsibilities of liabilities and debts if any. In the eyes of the public, the proprietor and business are one. The advantage of these types of business ownership is that the businesses are easy to set up under one authority.</a:t>
            </a:r>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Causes of Oligarchy in Company Organization</a:t>
            </a:r>
            <a:endParaRPr lang="en-US" dirty="0"/>
          </a:p>
        </p:txBody>
      </p:sp>
      <p:sp>
        <p:nvSpPr>
          <p:cNvPr id="3" name="Content Placeholder 2"/>
          <p:cNvSpPr>
            <a:spLocks noGrp="1"/>
          </p:cNvSpPr>
          <p:nvPr>
            <p:ph sz="quarter" idx="1"/>
          </p:nvPr>
        </p:nvSpPr>
        <p:spPr/>
        <p:txBody>
          <a:bodyPr>
            <a:normAutofit fontScale="92500" lnSpcReduction="10000"/>
          </a:bodyPr>
          <a:lstStyle/>
          <a:p>
            <a:pPr fontAlgn="base"/>
            <a:r>
              <a:rPr lang="en-US" b="1" dirty="0" smtClean="0"/>
              <a:t>Cause of Oligarchy # 3. Absence of Unity among Shareholders:</a:t>
            </a:r>
          </a:p>
          <a:p>
            <a:pPr fontAlgn="base"/>
            <a:r>
              <a:rPr lang="en-US" dirty="0" smtClean="0"/>
              <a:t>The practice of scattering of savings in a large number of companies leads to small holdings by individual shareholders in several companies. As a result of this fragmentation and scattering of savings the vast majority of shareholders usually hold very small share in the total voting capital and are thus unable to influence decisions.</a:t>
            </a:r>
          </a:p>
          <a:p>
            <a:pPr fontAlgn="base"/>
            <a:r>
              <a:rPr lang="en-US" dirty="0" smtClean="0"/>
              <a:t>Moreover, the vast number of small shareholders, being widely dispersed, can­not </a:t>
            </a:r>
            <a:r>
              <a:rPr lang="en-US" dirty="0" err="1" smtClean="0"/>
              <a:t>organise</a:t>
            </a:r>
            <a:r>
              <a:rPr lang="en-US" dirty="0" smtClean="0"/>
              <a:t> themselves for concerted action. On the other hand, the ‘inner group’, the group con­trolling the management is well-knit and fully </a:t>
            </a:r>
            <a:r>
              <a:rPr lang="en-US" dirty="0" err="1" smtClean="0"/>
              <a:t>or­ganised</a:t>
            </a:r>
            <a:r>
              <a:rPr lang="en-US" dirty="0" smtClean="0"/>
              <a:t> and can easily manage to get their deci­sions approved.</a:t>
            </a:r>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Causes of Oligarchy in Company Organization</a:t>
            </a:r>
            <a:endParaRPr lang="en-US" dirty="0"/>
          </a:p>
        </p:txBody>
      </p:sp>
      <p:sp>
        <p:nvSpPr>
          <p:cNvPr id="3" name="Content Placeholder 2"/>
          <p:cNvSpPr>
            <a:spLocks noGrp="1"/>
          </p:cNvSpPr>
          <p:nvPr>
            <p:ph sz="quarter" idx="1"/>
          </p:nvPr>
        </p:nvSpPr>
        <p:spPr/>
        <p:txBody>
          <a:bodyPr/>
          <a:lstStyle/>
          <a:p>
            <a:pPr fontAlgn="base"/>
            <a:r>
              <a:rPr lang="en-US" b="1" dirty="0" smtClean="0"/>
              <a:t>Cause of Oligarchy # 4. Election of Directors is a Farce:</a:t>
            </a:r>
          </a:p>
          <a:p>
            <a:pPr fontAlgn="base"/>
            <a:r>
              <a:rPr lang="en-US" dirty="0" smtClean="0"/>
              <a:t>The direc­tors are the shareholders’ appointees. This is merely a theoretical proposition. In practice this in not true. A contest for election for a director is a rare event. In actual practice, the directors choose themselves or they are the nominees of the “inner group”. The fact is that the shareholders elect the directors but they do not choose them. The shareholders merely confirm the election of the directors.</a:t>
            </a:r>
          </a:p>
          <a:p>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Causes of Oligarchy in Company Organization</a:t>
            </a:r>
            <a:endParaRPr lang="en-US" dirty="0"/>
          </a:p>
        </p:txBody>
      </p:sp>
      <p:sp>
        <p:nvSpPr>
          <p:cNvPr id="3" name="Content Placeholder 2"/>
          <p:cNvSpPr>
            <a:spLocks noGrp="1"/>
          </p:cNvSpPr>
          <p:nvPr>
            <p:ph sz="quarter" idx="1"/>
          </p:nvPr>
        </p:nvSpPr>
        <p:spPr/>
        <p:txBody>
          <a:bodyPr/>
          <a:lstStyle/>
          <a:p>
            <a:pPr fontAlgn="base"/>
            <a:r>
              <a:rPr lang="en-US" b="1" dirty="0" smtClean="0"/>
              <a:t>Cause of Oligarchy # 5. Non-Voting Shares:</a:t>
            </a:r>
          </a:p>
          <a:p>
            <a:pPr fontAlgn="base"/>
            <a:r>
              <a:rPr lang="en-US" dirty="0" smtClean="0"/>
              <a:t>Preference sharehold­ers have no voting rights. Only equity sharehold­ers have the voting rights. Thus, there is limited franchise. Preference shareholders and debenture- holders who provide large funds to the company have no voice in the management of the company. As a result, the directors can hold office with the support of a small section of shareholders.</a:t>
            </a:r>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Causes of Oligarchy in Company Organization</a:t>
            </a:r>
            <a:endParaRPr lang="en-US" dirty="0"/>
          </a:p>
        </p:txBody>
      </p:sp>
      <p:sp>
        <p:nvSpPr>
          <p:cNvPr id="3" name="Content Placeholder 2"/>
          <p:cNvSpPr>
            <a:spLocks noGrp="1"/>
          </p:cNvSpPr>
          <p:nvPr>
            <p:ph sz="quarter" idx="1"/>
          </p:nvPr>
        </p:nvSpPr>
        <p:spPr/>
        <p:txBody>
          <a:bodyPr/>
          <a:lstStyle/>
          <a:p>
            <a:pPr fontAlgn="base"/>
            <a:r>
              <a:rPr lang="en-US" b="1" dirty="0" smtClean="0"/>
              <a:t>Cause of Oligarchy # 6. Closure of the Register:</a:t>
            </a:r>
          </a:p>
          <a:p>
            <a:pPr fontAlgn="base"/>
            <a:r>
              <a:rPr lang="en-US" dirty="0" smtClean="0"/>
              <a:t>The share transfer Register is closed much in advance of the Annual General Meeting. As a result, the names of the transferees are not recorded in the Register and genuine shareholders are debarred from exercising their voting rights.</a:t>
            </a:r>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Causes of Oligarchy in Company Organization</a:t>
            </a:r>
            <a:endParaRPr lang="en-US" dirty="0"/>
          </a:p>
        </p:txBody>
      </p:sp>
      <p:sp>
        <p:nvSpPr>
          <p:cNvPr id="3" name="Content Placeholder 2"/>
          <p:cNvSpPr>
            <a:spLocks noGrp="1"/>
          </p:cNvSpPr>
          <p:nvPr>
            <p:ph sz="quarter" idx="1"/>
          </p:nvPr>
        </p:nvSpPr>
        <p:spPr/>
        <p:txBody>
          <a:bodyPr>
            <a:normAutofit/>
          </a:bodyPr>
          <a:lstStyle/>
          <a:p>
            <a:pPr fontAlgn="base"/>
            <a:r>
              <a:rPr lang="en-US" b="1" dirty="0" smtClean="0"/>
              <a:t>Cause of Oligarchy # 7. Misuse of Proxies:</a:t>
            </a:r>
          </a:p>
          <a:p>
            <a:pPr fontAlgn="base"/>
            <a:r>
              <a:rPr lang="en-US" dirty="0" smtClean="0"/>
              <a:t>There </a:t>
            </a:r>
            <a:r>
              <a:rPr lang="en-US" dirty="0" smtClean="0"/>
              <a:t>is a provision in the Companies Act for proxy voting. Proxy forms are sent to the shareholders before the Annual Gen­eral Meeting. Most of the shareholders do not at­tend the meeting personally but authorize proxy to vote on their behalf.</a:t>
            </a:r>
          </a:p>
          <a:p>
            <a:pPr fontAlgn="base"/>
            <a:r>
              <a:rPr lang="en-US" dirty="0" smtClean="0"/>
              <a:t>The shareholders do not care whether the proxy forms are being properly </a:t>
            </a:r>
            <a:r>
              <a:rPr lang="en-US" dirty="0" err="1" smtClean="0"/>
              <a:t>uti­lised</a:t>
            </a:r>
            <a:r>
              <a:rPr lang="en-US" dirty="0" smtClean="0"/>
              <a:t> for voting purposes or not. Under these cir­cumstances, the ‘inner group’ manages to get their people appointed as proxies.</a:t>
            </a:r>
          </a:p>
          <a:p>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Causes of Oligarchy in Company Organization</a:t>
            </a:r>
            <a:endParaRPr lang="en-US" dirty="0"/>
          </a:p>
        </p:txBody>
      </p:sp>
      <p:sp>
        <p:nvSpPr>
          <p:cNvPr id="3" name="Content Placeholder 2"/>
          <p:cNvSpPr>
            <a:spLocks noGrp="1"/>
          </p:cNvSpPr>
          <p:nvPr>
            <p:ph sz="quarter" idx="1"/>
          </p:nvPr>
        </p:nvSpPr>
        <p:spPr/>
        <p:txBody>
          <a:bodyPr/>
          <a:lstStyle/>
          <a:p>
            <a:pPr fontAlgn="base"/>
            <a:r>
              <a:rPr lang="en-US" b="1" dirty="0" smtClean="0"/>
              <a:t>Cause of Oligarchy # 8. Withholding Adequate Information from Members:</a:t>
            </a:r>
          </a:p>
          <a:p>
            <a:pPr fontAlgn="base"/>
            <a:r>
              <a:rPr lang="en-US" dirty="0" smtClean="0"/>
              <a:t>Many shareholders are relatively unin­formed about the business of the company. Very often the management provides information which is either incorrect or inadequate. The management may report the working of the company in such a way that what is good is broadcast and that which is bad but material to shareholders is kept back.</a:t>
            </a:r>
          </a:p>
          <a:p>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Causes of Oligarchy in Company Organization</a:t>
            </a:r>
            <a:endParaRPr lang="en-US" dirty="0"/>
          </a:p>
        </p:txBody>
      </p:sp>
      <p:sp>
        <p:nvSpPr>
          <p:cNvPr id="3" name="Content Placeholder 2"/>
          <p:cNvSpPr>
            <a:spLocks noGrp="1"/>
          </p:cNvSpPr>
          <p:nvPr>
            <p:ph sz="quarter" idx="1"/>
          </p:nvPr>
        </p:nvSpPr>
        <p:spPr/>
        <p:txBody>
          <a:bodyPr/>
          <a:lstStyle/>
          <a:p>
            <a:pPr fontAlgn="base"/>
            <a:r>
              <a:rPr lang="en-US" b="1" dirty="0" smtClean="0"/>
              <a:t>Cause of Oligarchy # 9. Big Corporate Business Houses:</a:t>
            </a:r>
          </a:p>
          <a:p>
            <a:pPr fontAlgn="base"/>
            <a:r>
              <a:rPr lang="en-US" dirty="0" smtClean="0"/>
              <a:t>The study of management in different countries shows that there has been a concentration of economic pow­ers in the hands of a few big business houses and industrial groups. The prevailing oligarchy in com­pany management can be traced to these groups.</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1) Sole Proprietorship</a:t>
            </a:r>
            <a:br>
              <a:rPr lang="en-US" b="1" dirty="0" smtClean="0"/>
            </a:br>
            <a:endParaRPr lang="en-US" dirty="0"/>
          </a:p>
        </p:txBody>
      </p:sp>
      <p:sp>
        <p:nvSpPr>
          <p:cNvPr id="3" name="Content Placeholder 2"/>
          <p:cNvSpPr>
            <a:spLocks noGrp="1"/>
          </p:cNvSpPr>
          <p:nvPr>
            <p:ph sz="quarter" idx="1"/>
          </p:nvPr>
        </p:nvSpPr>
        <p:spPr/>
        <p:txBody>
          <a:bodyPr>
            <a:normAutofit/>
          </a:bodyPr>
          <a:lstStyle/>
          <a:p>
            <a:r>
              <a:rPr lang="en-US" dirty="0" smtClean="0"/>
              <a:t>The proprietors are in complete control of all the decision-making process which makes it easier for public and other stakeholders while dealing with the </a:t>
            </a:r>
            <a:r>
              <a:rPr lang="en-US" b="1" dirty="0" smtClean="0"/>
              <a:t>company</a:t>
            </a:r>
            <a:r>
              <a:rPr lang="en-US" dirty="0" smtClean="0"/>
              <a:t>. The owners of </a:t>
            </a:r>
            <a:r>
              <a:rPr lang="en-US" b="1" dirty="0" smtClean="0"/>
              <a:t>sole</a:t>
            </a:r>
            <a:r>
              <a:rPr lang="en-US" dirty="0" smtClean="0"/>
              <a:t> proprietorship receive all the profits of the business which they can reinvest or retain for own use. In the case of the worst-case scenario, the business is easy to liquidate since the authority lies with a single person and reduces multiple decision makings thereby reducing time.</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2) General Partnerships</a:t>
            </a:r>
            <a:br>
              <a:rPr lang="en-US" b="1" dirty="0" smtClean="0"/>
            </a:br>
            <a:endParaRPr lang="en-US" dirty="0"/>
          </a:p>
        </p:txBody>
      </p:sp>
      <p:sp>
        <p:nvSpPr>
          <p:cNvPr id="3" name="Content Placeholder 2"/>
          <p:cNvSpPr>
            <a:spLocks noGrp="1"/>
          </p:cNvSpPr>
          <p:nvPr>
            <p:ph sz="quarter" idx="1"/>
          </p:nvPr>
        </p:nvSpPr>
        <p:spPr/>
        <p:txBody>
          <a:bodyPr>
            <a:normAutofit lnSpcReduction="10000"/>
          </a:bodyPr>
          <a:lstStyle/>
          <a:p>
            <a:r>
              <a:rPr lang="en-US" dirty="0" smtClean="0"/>
              <a:t>Unlike </a:t>
            </a:r>
            <a:r>
              <a:rPr lang="en-US" dirty="0" smtClean="0">
                <a:hlinkClick r:id="rId2"/>
              </a:rPr>
              <a:t>Sole proprietorship</a:t>
            </a:r>
            <a:r>
              <a:rPr lang="en-US" dirty="0" smtClean="0"/>
              <a:t>, general partnerships involve two or more </a:t>
            </a:r>
            <a:r>
              <a:rPr lang="en-US" dirty="0" smtClean="0">
                <a:hlinkClick r:id="rId3"/>
              </a:rPr>
              <a:t>people</a:t>
            </a:r>
            <a:r>
              <a:rPr lang="en-US" dirty="0" smtClean="0"/>
              <a:t> as owners of the business. These people are termed as business partners and a legal agreement is made between the partners regarding the legalities of the business including the business aspects, profit division, work and duty division including way out if either or both partners would want to end the partnership and the settlements after that.</a:t>
            </a:r>
          </a:p>
          <a:p>
            <a:r>
              <a:rPr lang="en-US" dirty="0" smtClean="0"/>
              <a:t>It is a well-known fact that every partnership ends at some point in time or at the time of crisis if well-outlined processes are not defined. This is classified as one of the successful types of business ownerships if everything works out well.</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2) General Partnerships</a:t>
            </a:r>
            <a:endParaRPr lang="en-US" dirty="0"/>
          </a:p>
        </p:txBody>
      </p:sp>
      <p:sp>
        <p:nvSpPr>
          <p:cNvPr id="3" name="Content Placeholder 2"/>
          <p:cNvSpPr>
            <a:spLocks noGrp="1"/>
          </p:cNvSpPr>
          <p:nvPr>
            <p:ph sz="quarter" idx="1"/>
          </p:nvPr>
        </p:nvSpPr>
        <p:spPr/>
        <p:txBody>
          <a:bodyPr>
            <a:normAutofit fontScale="92500" lnSpcReduction="20000"/>
          </a:bodyPr>
          <a:lstStyle/>
          <a:p>
            <a:r>
              <a:rPr lang="en-US" dirty="0" smtClean="0"/>
              <a:t>The </a:t>
            </a:r>
            <a:r>
              <a:rPr lang="en-US" i="1" dirty="0" smtClean="0"/>
              <a:t>advantages</a:t>
            </a:r>
            <a:r>
              <a:rPr lang="en-US" dirty="0" smtClean="0"/>
              <a:t> of General partnership are they are relatively easy to initiate except for the fact that a lot of time has to be invested in developing a partnership agreement. Since all the owners contribute funds for the business, the capital for the business increases substantially. Since diverse people are involved in ownership, it utilizes their talent and </a:t>
            </a:r>
            <a:r>
              <a:rPr lang="en-US" dirty="0" smtClean="0">
                <a:hlinkClick r:id="rId2"/>
              </a:rPr>
              <a:t>skills</a:t>
            </a:r>
            <a:r>
              <a:rPr lang="en-US" dirty="0" smtClean="0"/>
              <a:t> set to develop various aspects of the business.</a:t>
            </a:r>
          </a:p>
          <a:p>
            <a:r>
              <a:rPr lang="en-US" b="1" dirty="0" smtClean="0"/>
              <a:t>There are two types of partners which can be present in Partnership business</a:t>
            </a:r>
          </a:p>
          <a:p>
            <a:r>
              <a:rPr lang="en-US" b="1" dirty="0" smtClean="0"/>
              <a:t>Active Partner</a:t>
            </a:r>
            <a:r>
              <a:rPr lang="en-US" dirty="0" smtClean="0"/>
              <a:t> – one who takes an active part in the business management</a:t>
            </a:r>
          </a:p>
          <a:p>
            <a:r>
              <a:rPr lang="en-US" b="1" dirty="0" smtClean="0"/>
              <a:t>Sleeping Partner</a:t>
            </a:r>
            <a:r>
              <a:rPr lang="en-US" dirty="0" smtClean="0"/>
              <a:t> – who takes little or no part in business activities</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3) Limited Partnership</a:t>
            </a:r>
            <a:br>
              <a:rPr lang="en-US" b="1" dirty="0" smtClean="0"/>
            </a:br>
            <a:endParaRPr lang="en-US" dirty="0"/>
          </a:p>
        </p:txBody>
      </p:sp>
      <p:sp>
        <p:nvSpPr>
          <p:cNvPr id="3" name="Content Placeholder 2"/>
          <p:cNvSpPr>
            <a:spLocks noGrp="1"/>
          </p:cNvSpPr>
          <p:nvPr>
            <p:ph sz="quarter" idx="1"/>
          </p:nvPr>
        </p:nvSpPr>
        <p:spPr/>
        <p:txBody>
          <a:bodyPr>
            <a:normAutofit lnSpcReduction="10000"/>
          </a:bodyPr>
          <a:lstStyle/>
          <a:p>
            <a:r>
              <a:rPr lang="en-US" dirty="0" smtClean="0"/>
              <a:t>Limited partnership business ownership involves a combination of the above types of sole proprietorship and General Partnership. There are multiple people listed as owners in limited partnership but the business decision making authority lies with either one or few of the partners and rest all only contribute the funds and share the profits.</a:t>
            </a:r>
          </a:p>
          <a:p>
            <a:r>
              <a:rPr lang="en-US" dirty="0" smtClean="0"/>
              <a:t>These are called limited partners and they have liability to the funds invested by them. A limited partnership is relatively easy to form and people with available finances and investors who know nothing about business can invest in it since they will be concerned only with sharing the profits of the business.</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3) Limited Partnership</a:t>
            </a:r>
            <a:endParaRPr lang="en-US" dirty="0"/>
          </a:p>
        </p:txBody>
      </p:sp>
      <p:sp>
        <p:nvSpPr>
          <p:cNvPr id="3" name="Content Placeholder 2"/>
          <p:cNvSpPr>
            <a:spLocks noGrp="1"/>
          </p:cNvSpPr>
          <p:nvPr>
            <p:ph sz="quarter" idx="1"/>
          </p:nvPr>
        </p:nvSpPr>
        <p:spPr/>
        <p:txBody>
          <a:bodyPr/>
          <a:lstStyle/>
          <a:p>
            <a:r>
              <a:rPr lang="en-US" dirty="0" smtClean="0"/>
              <a:t>This ensures that there is less interference of other partners in the day to day activities of the business and this itself is the disadvantage of the limited partnership types of business that even though the investors invest money, he would have no say in the </a:t>
            </a:r>
            <a:r>
              <a:rPr lang="en-US" dirty="0" smtClean="0">
                <a:hlinkClick r:id="rId2"/>
              </a:rPr>
              <a:t>management activities</a:t>
            </a:r>
            <a:r>
              <a:rPr lang="en-US" dirty="0" smtClean="0"/>
              <a:t>.</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4) Joint Stock Company</a:t>
            </a:r>
            <a:br>
              <a:rPr lang="en-US" b="1" dirty="0" smtClean="0"/>
            </a:br>
            <a:endParaRPr lang="en-US" dirty="0"/>
          </a:p>
        </p:txBody>
      </p:sp>
      <p:sp>
        <p:nvSpPr>
          <p:cNvPr id="3" name="Content Placeholder 2"/>
          <p:cNvSpPr>
            <a:spLocks noGrp="1"/>
          </p:cNvSpPr>
          <p:nvPr>
            <p:ph sz="quarter" idx="1"/>
          </p:nvPr>
        </p:nvSpPr>
        <p:spPr/>
        <p:txBody>
          <a:bodyPr>
            <a:normAutofit lnSpcReduction="10000"/>
          </a:bodyPr>
          <a:lstStyle/>
          <a:p>
            <a:r>
              <a:rPr lang="en-US" dirty="0" smtClean="0"/>
              <a:t>Coming together of a group of </a:t>
            </a:r>
            <a:r>
              <a:rPr lang="en-US" dirty="0" smtClean="0">
                <a:hlinkClick r:id="rId2"/>
              </a:rPr>
              <a:t>individuals</a:t>
            </a:r>
            <a:r>
              <a:rPr lang="en-US" dirty="0" smtClean="0"/>
              <a:t>, for the purpose of sharing profits by supplying the capital required to start the business in the form of shares is called Joint Stock Company. Joint Stock types of business overcome most of the disadvantages of partnership types of business. Usually, these types of business consist of more than 20 people.</a:t>
            </a:r>
          </a:p>
          <a:p>
            <a:r>
              <a:rPr lang="en-US" dirty="0" smtClean="0"/>
              <a:t>The </a:t>
            </a:r>
            <a:r>
              <a:rPr lang="en-US" b="1" dirty="0" smtClean="0"/>
              <a:t>company</a:t>
            </a:r>
            <a:r>
              <a:rPr lang="en-US" dirty="0" smtClean="0"/>
              <a:t> is registered by giving it an appropriate name, outlining its vision and mission and registering it with the Registrar of Companies. The shareholders then elect a board of directors who are responsible for making policies, taking decisions and are imbibed with running of the company efficiently.</a:t>
            </a:r>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93</TotalTime>
  <Words>2409</Words>
  <Application>Microsoft Office PowerPoint</Application>
  <PresentationFormat>On-screen Show (4:3)</PresentationFormat>
  <Paragraphs>152</Paragraphs>
  <Slides>36</Slides>
  <Notes>0</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Equity</vt:lpstr>
      <vt:lpstr>Business Ownership</vt:lpstr>
      <vt:lpstr> Types of Business Ownership</vt:lpstr>
      <vt:lpstr>1) Sole Proprietorship</vt:lpstr>
      <vt:lpstr>1) Sole Proprietorship </vt:lpstr>
      <vt:lpstr>2) General Partnerships </vt:lpstr>
      <vt:lpstr>2) General Partnerships</vt:lpstr>
      <vt:lpstr> 3) Limited Partnership </vt:lpstr>
      <vt:lpstr>3) Limited Partnership</vt:lpstr>
      <vt:lpstr>4) Joint Stock Company </vt:lpstr>
      <vt:lpstr>4) Joint Stock Company</vt:lpstr>
      <vt:lpstr>4) Joint Stock Company</vt:lpstr>
      <vt:lpstr>5) Cooperative Societies </vt:lpstr>
      <vt:lpstr>6) Public Sectors </vt:lpstr>
      <vt:lpstr>6) Public Sectors</vt:lpstr>
      <vt:lpstr>7) Private Sector companies </vt:lpstr>
      <vt:lpstr>7) Private Sector companies</vt:lpstr>
      <vt:lpstr>8) Limited Liability Partnership </vt:lpstr>
      <vt:lpstr>   Types of Companies </vt:lpstr>
      <vt:lpstr>Companies on the Basis of Liabilities</vt:lpstr>
      <vt:lpstr>Companies on the Basis of Liabilities</vt:lpstr>
      <vt:lpstr>         Companies on the basis of members </vt:lpstr>
      <vt:lpstr> Companies on the basis of members </vt:lpstr>
      <vt:lpstr>     Companies on the basis of Control or Holding</vt:lpstr>
      <vt:lpstr>   Companies in terms of Access to Capital</vt:lpstr>
      <vt:lpstr>Other Types of Companies </vt:lpstr>
      <vt:lpstr>Other Types of Companies</vt:lpstr>
      <vt:lpstr>Oligarchy In Company Management</vt:lpstr>
      <vt:lpstr>     Causes of Oligarchy in Company Organization</vt:lpstr>
      <vt:lpstr>Causes of Oligarchy in Company Organization</vt:lpstr>
      <vt:lpstr>Causes of Oligarchy in Company Organization</vt:lpstr>
      <vt:lpstr>Causes of Oligarchy in Company Organization</vt:lpstr>
      <vt:lpstr>Causes of Oligarchy in Company Organization</vt:lpstr>
      <vt:lpstr>Causes of Oligarchy in Company Organization</vt:lpstr>
      <vt:lpstr>Causes of Oligarchy in Company Organization</vt:lpstr>
      <vt:lpstr>Causes of Oligarchy in Company Organization</vt:lpstr>
      <vt:lpstr>Causes of Oligarchy in Company Organization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Ownership</dc:title>
  <dc:creator>ADMIN</dc:creator>
  <cp:lastModifiedBy>ADMIN</cp:lastModifiedBy>
  <cp:revision>7</cp:revision>
  <dcterms:created xsi:type="dcterms:W3CDTF">2021-12-17T15:23:05Z</dcterms:created>
  <dcterms:modified xsi:type="dcterms:W3CDTF">2022-01-05T13:17:44Z</dcterms:modified>
</cp:coreProperties>
</file>