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5" r:id="rId15"/>
    <p:sldId id="276" r:id="rId16"/>
    <p:sldId id="277" r:id="rId17"/>
    <p:sldId id="272" r:id="rId18"/>
    <p:sldId id="270" r:id="rId19"/>
    <p:sldId id="271"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056154B-C2FB-4281-B8FE-ACAB37AC7906}"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56154B-C2FB-4281-B8FE-ACAB37AC79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56154B-C2FB-4281-B8FE-ACAB37AC79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56154B-C2FB-4281-B8FE-ACAB37AC79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56154B-C2FB-4281-B8FE-ACAB37AC7906}"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56154B-C2FB-4281-B8FE-ACAB37AC790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056154B-C2FB-4281-B8FE-ACAB37AC790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056154B-C2FB-4281-B8FE-ACAB37AC79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056154B-C2FB-4281-B8FE-ACAB37AC7906}"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56154B-C2FB-4281-B8FE-ACAB37AC79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182BC15-17DB-412C-83F2-4CD620EC7890}" type="datetimeFigureOut">
              <a:rPr lang="en-US" smtClean="0"/>
              <a:t>2/15/2022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56154B-C2FB-4281-B8FE-ACAB37AC7906}"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182BC15-17DB-412C-83F2-4CD620EC7890}" type="datetimeFigureOut">
              <a:rPr lang="en-US" smtClean="0"/>
              <a:t>2/15/2022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056154B-C2FB-4281-B8FE-ACAB37AC7906}"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rporatefinanceinstitute.com/resources/knowledge/valuation/types-of-synergies/" TargetMode="External"/><Relationship Id="rId2" Type="http://schemas.openxmlformats.org/officeDocument/2006/relationships/hyperlink" Target="https://corporatefinanceinstitute.com/resources/knowledge/accounting/fixed-and-variable-cost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orporatefinanceinstitute.com/resources/knowledge/accounting/cost-of-goods-manufactured-cog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Economic Size</a:t>
            </a:r>
            <a:endParaRPr lang="en-US" dirty="0"/>
          </a:p>
        </p:txBody>
      </p:sp>
      <p:sp>
        <p:nvSpPr>
          <p:cNvPr id="3" name="Subtitle 2"/>
          <p:cNvSpPr>
            <a:spLocks noGrp="1"/>
          </p:cNvSpPr>
          <p:nvPr>
            <p:ph type="subTitle" idx="1"/>
          </p:nvPr>
        </p:nvSpPr>
        <p:spPr/>
        <p:txBody>
          <a:bodyPr/>
          <a:lstStyle/>
          <a:p>
            <a:r>
              <a:rPr lang="en-US" dirty="0" smtClean="0"/>
              <a:t>Unit-5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Measuring Business Size </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Number of Employees</a:t>
            </a:r>
          </a:p>
          <a:p>
            <a:r>
              <a:rPr lang="en-US" dirty="0" smtClean="0"/>
              <a:t>This is an easy method to know the size of any business. By knowing the number of employees, it also becomes possible to compare two or more businesses. </a:t>
            </a:r>
          </a:p>
          <a:p>
            <a:r>
              <a:rPr lang="en-US" dirty="0" smtClean="0"/>
              <a:t>Although there is a limitation in this method as some highly automated firms in manufacturing are producing high output levels with few employees while their profit is huge. It is also difficult in manufacturing units to count part-time workers, their wages and their output. </a:t>
            </a:r>
          </a:p>
          <a:p>
            <a:pPr>
              <a:buNone/>
            </a:pP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Measuring Business Size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Value of Output</a:t>
            </a:r>
          </a:p>
          <a:p>
            <a:r>
              <a:rPr lang="en-US" dirty="0"/>
              <a:t>The size of a business can be calculated through the value of output produced by that business. </a:t>
            </a:r>
          </a:p>
          <a:p>
            <a:r>
              <a:rPr lang="en-US" dirty="0"/>
              <a:t>Like other methods, there is also a limitation in calculations of the volume and size of the business. For example, if there is firm producing high level and expensive computers which are used in big multinational organizations or computers for special purposes like for graphics, gaming, etc. may have more value of output with less production units while a firm may have more employees and more production facility but sell cheap computers for personal use and earns less so in this type of situation this method can’t give you accurate results after measuring the size of business.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Measuring Business Size </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Value of Sales</a:t>
            </a:r>
          </a:p>
          <a:p>
            <a:r>
              <a:rPr lang="en-US" dirty="0"/>
              <a:t>This method is mainly used while we measure the size of any retail business and particularly when we measure the size of two or more businesses serving in the same category and sell similar products like grocery stores. </a:t>
            </a:r>
          </a:p>
          <a:p>
            <a:r>
              <a:rPr lang="en-US" dirty="0"/>
              <a:t>Similar to other methods, there are also limitations as it is very difficult to calculate the size of business when there is a difference in the nature of products. A grocery business even having many numbers of customers could earn less than a store that sells luxury and fashion brands.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Measuring Business Size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Value of Capital Employed</a:t>
            </a:r>
          </a:p>
          <a:p>
            <a:r>
              <a:rPr lang="en-US" dirty="0" smtClean="0"/>
              <a:t>In this method, the total value invested in the business is calculated to calculate the size of the business. In this method, there is a similar limitation to the method of the number of employees. In this method, there is also difficult to calculate the business as there is a possibility of investing in different technologies in the same business. </a:t>
            </a:r>
          </a:p>
          <a:p>
            <a:r>
              <a:rPr lang="en-US" dirty="0" smtClean="0"/>
              <a:t>For example, if a business is still using labor-intensive technology and use more machinery and more labor while some other business may use modern technology and more automated machines. This business may earn more as there will be fewer employees to pay. On the other side, the other business which is using labor-intensive machinery will have much more load to pay salaries of workers. </a:t>
            </a:r>
          </a:p>
          <a:p>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Concept of Optimum Firm in Economics!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a:t>
            </a:r>
            <a:r>
              <a:rPr lang="en-US" dirty="0" smtClean="0"/>
              <a:t>is important to explain the concept of optimum firm. The optimum firm refers to the best or ideal size of the firm. More specifically optimum or best firm is considered as one that has set up a plant with lowest possible cost and is also operating it at its lowest average cost point. </a:t>
            </a:r>
            <a:endParaRPr lang="en-US" dirty="0" smtClean="0"/>
          </a:p>
          <a:p>
            <a:pPr>
              <a:buNone/>
            </a:pPr>
            <a:endParaRPr lang="en-US" dirty="0" smtClean="0"/>
          </a:p>
          <a:p>
            <a:r>
              <a:rPr lang="en-US" dirty="0" smtClean="0"/>
              <a:t>E.A.G</a:t>
            </a:r>
            <a:r>
              <a:rPr lang="en-US" dirty="0" smtClean="0"/>
              <a:t>. Robinson who has done a good deal of research on the issue of optimum firm writes, “an optimum firm is the one which operates at the scale at which, in the existing conditions of technique and </a:t>
            </a:r>
            <a:r>
              <a:rPr lang="en-US" dirty="0" err="1" smtClean="0"/>
              <a:t>organising</a:t>
            </a:r>
            <a:r>
              <a:rPr lang="en-US" dirty="0" smtClean="0"/>
              <a:t> ability, has the lowest average cost of production when all those costs which must be covered in the long run are included”.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Concept of Optimum Firm in Economics!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For any industry during a given period of time, there is a particular size of business unit which is</a:t>
            </a:r>
            <a:br>
              <a:rPr lang="en-US" dirty="0" smtClean="0"/>
            </a:br>
            <a:r>
              <a:rPr lang="en-US" dirty="0" smtClean="0"/>
              <a:t>found functioning somewhat more efficiently than a unit of slightly bigger or smaller size. This</a:t>
            </a:r>
            <a:br>
              <a:rPr lang="en-US" dirty="0" smtClean="0"/>
            </a:br>
            <a:r>
              <a:rPr lang="en-US" dirty="0" smtClean="0"/>
              <a:t>size is called the optimum size. </a:t>
            </a:r>
            <a:endParaRPr lang="en-US" dirty="0" smtClean="0"/>
          </a:p>
          <a:p>
            <a:pPr>
              <a:buNone/>
            </a:pPr>
            <a:endParaRPr lang="en-US" dirty="0" smtClean="0"/>
          </a:p>
          <a:p>
            <a:r>
              <a:rPr lang="en-US" dirty="0" smtClean="0"/>
              <a:t>It </a:t>
            </a:r>
            <a:r>
              <a:rPr lang="en-US" dirty="0" smtClean="0"/>
              <a:t>is at this point of size, called the optimum size point beyond</a:t>
            </a:r>
            <a:br>
              <a:rPr lang="en-US" dirty="0" smtClean="0"/>
            </a:br>
            <a:r>
              <a:rPr lang="en-US" dirty="0" smtClean="0"/>
              <a:t>which with any further expansion of size the law of decreasing return would start </a:t>
            </a:r>
            <a:r>
              <a:rPr lang="en-US" dirty="0" smtClean="0"/>
              <a:t>operating.</a:t>
            </a:r>
          </a:p>
          <a:p>
            <a:endParaRPr lang="en-US" dirty="0" smtClean="0"/>
          </a:p>
          <a:p>
            <a:r>
              <a:rPr lang="en-US" dirty="0" smtClean="0"/>
              <a:t>As </a:t>
            </a:r>
            <a:r>
              <a:rPr lang="en-US" dirty="0" err="1" smtClean="0"/>
              <a:t>Loknathan</a:t>
            </a:r>
            <a:r>
              <a:rPr lang="en-US" dirty="0" smtClean="0"/>
              <a:t> wrote, “In every industry, and for every method of production within each</a:t>
            </a:r>
            <a:br>
              <a:rPr lang="en-US" dirty="0" smtClean="0"/>
            </a:br>
            <a:r>
              <a:rPr lang="en-US" dirty="0" smtClean="0"/>
              <a:t>industry, there is more or less a fixed minimum size of plants below which production is</a:t>
            </a:r>
            <a:br>
              <a:rPr lang="en-US" dirty="0" smtClean="0"/>
            </a:br>
            <a:r>
              <a:rPr lang="en-US" dirty="0" smtClean="0"/>
              <a:t>technically impossible or economically unprofitable.”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Concept of Optimum Firm in Economics!</a:t>
            </a:r>
            <a:endParaRPr lang="en-US" dirty="0"/>
          </a:p>
        </p:txBody>
      </p:sp>
      <p:sp>
        <p:nvSpPr>
          <p:cNvPr id="3" name="Content Placeholder 2"/>
          <p:cNvSpPr>
            <a:spLocks noGrp="1"/>
          </p:cNvSpPr>
          <p:nvPr>
            <p:ph idx="1"/>
          </p:nvPr>
        </p:nvSpPr>
        <p:spPr/>
        <p:txBody>
          <a:bodyPr>
            <a:normAutofit lnSpcReduction="10000"/>
          </a:bodyPr>
          <a:lstStyle/>
          <a:p>
            <a:r>
              <a:rPr lang="en-US" dirty="0" smtClean="0"/>
              <a:t>So long as the firm has not reached that size it will continue growing. As </a:t>
            </a:r>
            <a:r>
              <a:rPr lang="en-US" dirty="0" err="1" smtClean="0"/>
              <a:t>Beacham</a:t>
            </a:r>
            <a:r>
              <a:rPr lang="en-US" dirty="0" smtClean="0"/>
              <a:t/>
            </a:r>
            <a:br>
              <a:rPr lang="en-US" dirty="0" smtClean="0"/>
            </a:br>
            <a:r>
              <a:rPr lang="en-US" dirty="0" smtClean="0"/>
              <a:t>wrote: </a:t>
            </a:r>
            <a:r>
              <a:rPr lang="en-US" b="1" dirty="0" smtClean="0"/>
              <a:t>“In an ideal world all firms should grow </a:t>
            </a:r>
            <a:r>
              <a:rPr lang="en-US" b="1" dirty="0" err="1" smtClean="0"/>
              <a:t>upto</a:t>
            </a:r>
            <a:r>
              <a:rPr lang="en-US" b="1" dirty="0" smtClean="0"/>
              <a:t> the point at which they are making the</a:t>
            </a:r>
            <a:br>
              <a:rPr lang="en-US" b="1" dirty="0" smtClean="0"/>
            </a:br>
            <a:r>
              <a:rPr lang="en-US" b="1" dirty="0" smtClean="0"/>
              <a:t>most effective and economical use of productive resources. That is to say, all firms should</a:t>
            </a:r>
            <a:br>
              <a:rPr lang="en-US" b="1" dirty="0" smtClean="0"/>
            </a:br>
            <a:r>
              <a:rPr lang="en-US" b="1" dirty="0" smtClean="0"/>
              <a:t>expand until they reach their optimum size.”</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5 Factors for Determining the Optimum Size of a Business Unit</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b="1" dirty="0" smtClean="0"/>
              <a:t>1. Optimum technical unit:</a:t>
            </a:r>
          </a:p>
          <a:p>
            <a:r>
              <a:rPr lang="en-US" dirty="0" smtClean="0"/>
              <a:t>Technical factors are concerned with methods of production. They may include specialization, division of labor, mechanization and the like. Production methods become economical when these steps are taken. Technical forces decide the minimum and the maximum limits to size.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5 Factors for Determining the Optimum Size of a Business Unit</a:t>
            </a:r>
            <a:endParaRPr lang="en-US" sz="3200" dirty="0"/>
          </a:p>
        </p:txBody>
      </p:sp>
      <p:sp>
        <p:nvSpPr>
          <p:cNvPr id="3" name="Content Placeholder 2"/>
          <p:cNvSpPr>
            <a:spLocks noGrp="1"/>
          </p:cNvSpPr>
          <p:nvPr>
            <p:ph idx="1"/>
          </p:nvPr>
        </p:nvSpPr>
        <p:spPr/>
        <p:txBody>
          <a:bodyPr>
            <a:normAutofit fontScale="92500"/>
          </a:bodyPr>
          <a:lstStyle/>
          <a:p>
            <a:r>
              <a:rPr lang="en-US" b="1" dirty="0" smtClean="0"/>
              <a:t>2. Optimum Financial unit:</a:t>
            </a:r>
          </a:p>
          <a:p>
            <a:r>
              <a:rPr lang="en-US" dirty="0" smtClean="0"/>
              <a:t>Generally, the size of a unit depends upon the volume or size of capital and, in turn, the volume of capital depends on its size. Larger the size of a unit, larger the volume of capital required and easier to obtain capital because large volume of production and operational efficiency insure adequate return on capital. The optimum financial unit is governed by the volume of funds.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5 Factors for Determining the Optimum Size of a Business Unit</a:t>
            </a:r>
            <a:endParaRPr lang="en-US" sz="3200" dirty="0"/>
          </a:p>
        </p:txBody>
      </p:sp>
      <p:sp>
        <p:nvSpPr>
          <p:cNvPr id="3" name="Content Placeholder 2"/>
          <p:cNvSpPr>
            <a:spLocks noGrp="1"/>
          </p:cNvSpPr>
          <p:nvPr>
            <p:ph idx="1"/>
          </p:nvPr>
        </p:nvSpPr>
        <p:spPr/>
        <p:txBody>
          <a:bodyPr>
            <a:normAutofit fontScale="92500" lnSpcReduction="10000"/>
          </a:bodyPr>
          <a:lstStyle/>
          <a:p>
            <a:r>
              <a:rPr lang="en-US" b="1" dirty="0" smtClean="0"/>
              <a:t>3. Optimum managerial unit:</a:t>
            </a:r>
          </a:p>
          <a:p>
            <a:r>
              <a:rPr lang="en-US" dirty="0" smtClean="0"/>
              <a:t>Management expenses may vary with size. If the size is small it may be relatively costly to manage its affairs whereas with the growth of size there is an economy in such expenses. The growth of size may bring in complexities of organization and management. But in a larger unit the advantages of specialization and division of labor may be obtained and managerial efficiency improved.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Economies of Scale?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Economies of scale refer to the cost advantage experienced by a firm when it increases its level of output. The advantage arises due to the inverse relationship between per-unit fixed cost and the quantity produced. The greater the quantity of output produced, the lower the </a:t>
            </a:r>
            <a:r>
              <a:rPr lang="en-US" dirty="0" smtClean="0">
                <a:hlinkClick r:id="rId2"/>
              </a:rPr>
              <a:t>per-unit fixed cost</a:t>
            </a:r>
            <a:r>
              <a:rPr lang="en-US" dirty="0" smtClean="0"/>
              <a:t>.</a:t>
            </a:r>
          </a:p>
          <a:p>
            <a:r>
              <a:rPr lang="en-US" dirty="0" smtClean="0"/>
              <a:t>Economies of scale also result in a fall in average </a:t>
            </a:r>
            <a:r>
              <a:rPr lang="en-US" dirty="0" smtClean="0">
                <a:hlinkClick r:id="rId2"/>
              </a:rPr>
              <a:t>variable costs</a:t>
            </a:r>
            <a:r>
              <a:rPr lang="en-US" dirty="0" smtClean="0"/>
              <a:t> (average non-fixed costs) with an increase in output. This is brought about by operational efficiencies and </a:t>
            </a:r>
            <a:r>
              <a:rPr lang="en-US" dirty="0" smtClean="0">
                <a:hlinkClick r:id="rId3"/>
              </a:rPr>
              <a:t>synergies</a:t>
            </a:r>
            <a:r>
              <a:rPr lang="en-US" dirty="0" smtClean="0"/>
              <a:t> as a result of an increase in the scale of production.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5 Factors for Determining the Optimum Size of a Business Unit</a:t>
            </a:r>
            <a:endParaRPr lang="en-US" sz="3200" dirty="0"/>
          </a:p>
        </p:txBody>
      </p:sp>
      <p:sp>
        <p:nvSpPr>
          <p:cNvPr id="3" name="Content Placeholder 2"/>
          <p:cNvSpPr>
            <a:spLocks noGrp="1"/>
          </p:cNvSpPr>
          <p:nvPr>
            <p:ph idx="1"/>
          </p:nvPr>
        </p:nvSpPr>
        <p:spPr/>
        <p:txBody>
          <a:bodyPr>
            <a:normAutofit fontScale="85000" lnSpcReduction="20000"/>
          </a:bodyPr>
          <a:lstStyle/>
          <a:p>
            <a:r>
              <a:rPr lang="en-US" b="1" dirty="0" smtClean="0"/>
              <a:t>4. Optimum survival unit:</a:t>
            </a:r>
          </a:p>
          <a:p>
            <a:r>
              <a:rPr lang="en-US" dirty="0" smtClean="0"/>
              <a:t>The production of a commodity depends upon its demand in the market. Since demand may fluctuate from time to time, there is risk and uncertainty before the firm. Therefore, conditions of demand may influence the size of a unit because the risk or uncertainty is influenced by such conditions. </a:t>
            </a:r>
          </a:p>
          <a:p>
            <a:r>
              <a:rPr lang="en-US" dirty="0" smtClean="0"/>
              <a:t>The changes in demand may be permanent cyclical and seasonal. Changes in demand due to the development of a substitute or a change in the taste and habits of the consumers may be taken as a permanent change.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a:bodyPr>
          <a:lstStyle/>
          <a:p>
            <a:r>
              <a:rPr lang="en-US" sz="3200" b="1" dirty="0" smtClean="0"/>
              <a:t>5 Factors for Determining the Optimum Size of a Business Unit</a:t>
            </a:r>
            <a:endParaRPr lang="en-US" sz="3200" dirty="0"/>
          </a:p>
        </p:txBody>
      </p:sp>
      <p:sp>
        <p:nvSpPr>
          <p:cNvPr id="3" name="Content Placeholder 2"/>
          <p:cNvSpPr>
            <a:spLocks noGrp="1"/>
          </p:cNvSpPr>
          <p:nvPr>
            <p:ph idx="1"/>
          </p:nvPr>
        </p:nvSpPr>
        <p:spPr/>
        <p:txBody>
          <a:bodyPr/>
          <a:lstStyle/>
          <a:p>
            <a:r>
              <a:rPr lang="en-US" b="1" dirty="0" smtClean="0"/>
              <a:t>5. Optimum marketing unit:</a:t>
            </a:r>
          </a:p>
          <a:p>
            <a:r>
              <a:rPr lang="en-US" dirty="0" smtClean="0"/>
              <a:t>Marketing optimum has to seek a balance between large scale marketing operations with a view to having some economies in selling and buying and better quality of commodities and services by limiting the size to a manageable limit. Demand estimates are to be prepared to decide the size of marketing operations.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066800" y="0"/>
            <a:ext cx="8077200" cy="6858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Economies of Scale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Economies of scale can be realized by a firm at any stage of the </a:t>
            </a:r>
            <a:r>
              <a:rPr lang="en-US" dirty="0" smtClean="0">
                <a:hlinkClick r:id="rId2"/>
              </a:rPr>
              <a:t>production process</a:t>
            </a:r>
            <a:r>
              <a:rPr lang="en-US" dirty="0" smtClean="0"/>
              <a:t>. In this case, production refers to the economic concept of production and involves all activities related to the commodity, not involving the final buyer. Thus, a business can decide to implement economies of scale in its marketing division by hiring a large number of marketing professionals. A business can also adopt the same in its input sourcing division by moving from human labor to machine labor.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Effects of Economies of Scale on Production Costs</a:t>
            </a:r>
            <a:endParaRPr lang="en-US" b="1" dirty="0"/>
          </a:p>
        </p:txBody>
      </p:sp>
      <p:sp>
        <p:nvSpPr>
          <p:cNvPr id="3" name="Content Placeholder 2"/>
          <p:cNvSpPr>
            <a:spLocks noGrp="1"/>
          </p:cNvSpPr>
          <p:nvPr>
            <p:ph idx="1"/>
          </p:nvPr>
        </p:nvSpPr>
        <p:spPr/>
        <p:txBody>
          <a:bodyPr/>
          <a:lstStyle/>
          <a:p>
            <a:r>
              <a:rPr lang="en-US" dirty="0" smtClean="0"/>
              <a:t>It reduces the per-unit fixed cost. As a result of increased production, the fixed cost gets spread over more output than before.</a:t>
            </a:r>
          </a:p>
          <a:p>
            <a:r>
              <a:rPr lang="en-US" dirty="0" smtClean="0"/>
              <a:t>It reduces per-unit variable costs. This occurs as the expanded scale of production increases the efficiency of the production process.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Effects of Economies of Scale on Production Costs</a:t>
            </a:r>
            <a:endParaRPr lang="en-US" dirty="0"/>
          </a:p>
        </p:txBody>
      </p:sp>
      <p:pic>
        <p:nvPicPr>
          <p:cNvPr id="2050" name="Picture 2"/>
          <p:cNvPicPr>
            <a:picLocks noGrp="1" noChangeAspect="1" noChangeArrowheads="1"/>
          </p:cNvPicPr>
          <p:nvPr>
            <p:ph idx="1"/>
          </p:nvPr>
        </p:nvPicPr>
        <p:blipFill>
          <a:blip r:embed="rId2"/>
          <a:stretch>
            <a:fillRect/>
          </a:stretch>
        </p:blipFill>
        <p:spPr bwMode="auto">
          <a:xfrm>
            <a:off x="2193925" y="1562100"/>
            <a:ext cx="5981700" cy="4572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Economies of Scale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1. Internal Economies of Scale</a:t>
            </a:r>
          </a:p>
          <a:p>
            <a:r>
              <a:rPr lang="en-US" dirty="0" smtClean="0"/>
              <a:t>This refers to economies that are unique to a firm. For instance, a firm may hold a patent over a mass production machine, which allows it to lower its average cost of production more than other firms in the industry.</a:t>
            </a:r>
          </a:p>
          <a:p>
            <a:r>
              <a:rPr lang="en-US" dirty="0" smtClean="0"/>
              <a:t> </a:t>
            </a:r>
          </a:p>
          <a:p>
            <a:r>
              <a:rPr lang="en-US" b="1" dirty="0" smtClean="0"/>
              <a:t>2. External Economies of Scale</a:t>
            </a:r>
          </a:p>
          <a:p>
            <a:r>
              <a:rPr lang="en-US" dirty="0" smtClean="0"/>
              <a:t>These refer to economies of scale enjoyed by an entire industry. For instance, suppose the government wants to increase steel production. In order to do so, the government announces that all steel producers who employ more than 10,000 workers will be given a 20% tax break. Thus, firms employing less than 10,000 workers can potentially lower their average cost of production by employing more workers. This is an example of an external economy of scale – one that affects an entire industry or sector of the economy.</a:t>
            </a:r>
          </a:p>
          <a:p>
            <a:r>
              <a:rPr lang="en-US"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Sources of Economies of Scale</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1. Purchasing</a:t>
            </a:r>
          </a:p>
          <a:p>
            <a:r>
              <a:rPr lang="en-US" dirty="0" smtClean="0"/>
              <a:t>Firms might be able to lower average costs by buying the inputs required for the production process in bulk or from special wholesalers.</a:t>
            </a:r>
          </a:p>
          <a:p>
            <a:r>
              <a:rPr lang="en-US" dirty="0" smtClean="0"/>
              <a:t> </a:t>
            </a:r>
          </a:p>
          <a:p>
            <a:r>
              <a:rPr lang="en-US" b="1" dirty="0" smtClean="0"/>
              <a:t>2. Managerial</a:t>
            </a:r>
          </a:p>
          <a:p>
            <a:r>
              <a:rPr lang="en-US" dirty="0" smtClean="0"/>
              <a:t>Firms might be able to lower average costs by improving the management structure within the firm. The firm might hire better skilled or more experienced managers.</a:t>
            </a:r>
          </a:p>
          <a:p>
            <a:r>
              <a:rPr lang="en-US" dirty="0" smtClean="0"/>
              <a:t> </a:t>
            </a:r>
          </a:p>
          <a:p>
            <a:r>
              <a:rPr lang="en-US" b="1" dirty="0" smtClean="0"/>
              <a:t>3. Technological</a:t>
            </a:r>
          </a:p>
          <a:p>
            <a:r>
              <a:rPr lang="en-US" dirty="0" smtClean="0"/>
              <a:t>A technological advancement might drastically change the production process. For instance, </a:t>
            </a:r>
            <a:r>
              <a:rPr lang="en-US" dirty="0" err="1" smtClean="0"/>
              <a:t>fracking</a:t>
            </a:r>
            <a:r>
              <a:rPr lang="en-US" dirty="0" smtClean="0"/>
              <a:t> completely changed the oil industry a few years ago. However, only large oil firms that could afford to invest in expensive </a:t>
            </a:r>
            <a:r>
              <a:rPr lang="en-US" dirty="0" err="1" smtClean="0"/>
              <a:t>fracking</a:t>
            </a:r>
            <a:r>
              <a:rPr lang="en-US" dirty="0" smtClean="0"/>
              <a:t> equipment could take advantage of the new technology.</a:t>
            </a:r>
          </a:p>
          <a:p>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Measuring Business Size </a:t>
            </a:r>
            <a:endParaRPr lang="en-US" dirty="0"/>
          </a:p>
        </p:txBody>
      </p:sp>
      <p:sp>
        <p:nvSpPr>
          <p:cNvPr id="3" name="Content Placeholder 2"/>
          <p:cNvSpPr>
            <a:spLocks noGrp="1"/>
          </p:cNvSpPr>
          <p:nvPr>
            <p:ph idx="1"/>
          </p:nvPr>
        </p:nvSpPr>
        <p:spPr/>
        <p:txBody>
          <a:bodyPr>
            <a:normAutofit lnSpcReduction="10000"/>
          </a:bodyPr>
          <a:lstStyle/>
          <a:p>
            <a:r>
              <a:rPr lang="en-US" dirty="0" smtClean="0"/>
              <a:t>The size of businesses always varies because of its nature.  Some businesses are operated with a single person, some with less than 10 people while some businesses are operated with thousands of employees. There are a few methods that are used to measure the sizes of these businesses.</a:t>
            </a:r>
          </a:p>
          <a:p>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132</TotalTime>
  <Words>1107</Words>
  <Application>Microsoft Office PowerPoint</Application>
  <PresentationFormat>On-screen Show (4:3)</PresentationFormat>
  <Paragraphs>77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The Economic Size</vt:lpstr>
      <vt:lpstr>What are Economies of Scale?</vt:lpstr>
      <vt:lpstr>Slide 3</vt:lpstr>
      <vt:lpstr>Economies of Scale</vt:lpstr>
      <vt:lpstr>Effects of Economies of Scale on Production Costs</vt:lpstr>
      <vt:lpstr>Effects of Economies of Scale on Production Costs</vt:lpstr>
      <vt:lpstr>Types of Economies of Scale</vt:lpstr>
      <vt:lpstr>Sources of Economies of Scale</vt:lpstr>
      <vt:lpstr>Methods of Measuring Business Size </vt:lpstr>
      <vt:lpstr>Methods of Measuring Business Size </vt:lpstr>
      <vt:lpstr>Methods of Measuring Business Size </vt:lpstr>
      <vt:lpstr>Methods of Measuring Business Size </vt:lpstr>
      <vt:lpstr>Methods of Measuring Business Size </vt:lpstr>
      <vt:lpstr>The Concept of Optimum Firm in Economics!  </vt:lpstr>
      <vt:lpstr>The Concept of Optimum Firm in Economics!</vt:lpstr>
      <vt:lpstr>The Concept of Optimum Firm in Economics!</vt:lpstr>
      <vt:lpstr>5 Factors for Determining the Optimum Size of a Business Unit </vt:lpstr>
      <vt:lpstr>5 Factors for Determining the Optimum Size of a Business Unit</vt:lpstr>
      <vt:lpstr>5 Factors for Determining the Optimum Size of a Business Unit</vt:lpstr>
      <vt:lpstr>5 Factors for Determining the Optimum Size of a Business Unit</vt:lpstr>
      <vt:lpstr>5 Factors for Determining the Optimum Size of a Business Unit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 Size</dc:title>
  <dc:creator>ADMIN</dc:creator>
  <cp:lastModifiedBy>ADMIN</cp:lastModifiedBy>
  <cp:revision>2</cp:revision>
  <dcterms:created xsi:type="dcterms:W3CDTF">2022-02-15T06:39:56Z</dcterms:created>
  <dcterms:modified xsi:type="dcterms:W3CDTF">2022-02-15T08:52:22Z</dcterms:modified>
</cp:coreProperties>
</file>