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782"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2936A2-A9F9-4497-87FE-50AE946C6E2D}" type="datetimeFigureOut">
              <a:rPr lang="en-US" smtClean="0"/>
              <a:t>1/24/2023</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CFD4F00E-02A3-461E-9067-D4509D0067A5}"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03456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2936A2-A9F9-4497-87FE-50AE946C6E2D}" type="datetimeFigureOut">
              <a:rPr lang="en-US" smtClean="0"/>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D4F00E-02A3-461E-9067-D4509D0067A5}"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9422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2936A2-A9F9-4497-87FE-50AE946C6E2D}" type="datetimeFigureOut">
              <a:rPr lang="en-US" smtClean="0"/>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D4F00E-02A3-461E-9067-D4509D0067A5}"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81784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2936A2-A9F9-4497-87FE-50AE946C6E2D}" type="datetimeFigureOut">
              <a:rPr lang="en-US" smtClean="0"/>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D4F00E-02A3-461E-9067-D4509D0067A5}"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71211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2936A2-A9F9-4497-87FE-50AE946C6E2D}" type="datetimeFigureOut">
              <a:rPr lang="en-US" smtClean="0"/>
              <a:t>1/24/2023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D4F00E-02A3-461E-9067-D4509D0067A5}"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5840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2936A2-A9F9-4497-87FE-50AE946C6E2D}" type="datetimeFigureOut">
              <a:rPr lang="en-US" smtClean="0"/>
              <a:t>1/24/2023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D4F00E-02A3-461E-9067-D4509D0067A5}"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68351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2936A2-A9F9-4497-87FE-50AE946C6E2D}" type="datetimeFigureOut">
              <a:rPr lang="en-US" smtClean="0"/>
              <a:t>1/24/2023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D4F00E-02A3-461E-9067-D4509D0067A5}"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03692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2936A2-A9F9-4497-87FE-50AE946C6E2D}" type="datetimeFigureOut">
              <a:rPr lang="en-US" smtClean="0"/>
              <a:t>1/24/2023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D4F00E-02A3-461E-9067-D4509D0067A5}"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95019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2936A2-A9F9-4497-87FE-50AE946C6E2D}" type="datetimeFigureOut">
              <a:rPr lang="en-US" smtClean="0"/>
              <a:t>1/24/2023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D4F00E-02A3-461E-9067-D4509D0067A5}" type="slidenum">
              <a:rPr lang="en-US" smtClean="0"/>
              <a:t>‹#›</a:t>
            </a:fld>
            <a:endParaRPr lang="en-US"/>
          </a:p>
        </p:txBody>
      </p:sp>
    </p:spTree>
    <p:extLst>
      <p:ext uri="{BB962C8B-B14F-4D97-AF65-F5344CB8AC3E}">
        <p14:creationId xmlns:p14="http://schemas.microsoft.com/office/powerpoint/2010/main" val="4195117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2936A2-A9F9-4497-87FE-50AE946C6E2D}" type="datetimeFigureOut">
              <a:rPr lang="en-US" smtClean="0"/>
              <a:t>1/24/2023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D4F00E-02A3-461E-9067-D4509D0067A5}"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98929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972936A2-A9F9-4497-87FE-50AE946C6E2D}" type="datetimeFigureOut">
              <a:rPr lang="en-US" smtClean="0"/>
              <a:t>1/24/2023</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CFD4F00E-02A3-461E-9067-D4509D0067A5}"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96462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972936A2-A9F9-4497-87FE-50AE946C6E2D}" type="datetimeFigureOut">
              <a:rPr lang="en-US" smtClean="0"/>
              <a:t>1/24/2023</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CFD4F00E-02A3-461E-9067-D4509D0067A5}"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88989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B8C8B-47FD-AD00-3239-918C0D2A92CB}"/>
              </a:ext>
            </a:extLst>
          </p:cNvPr>
          <p:cNvSpPr>
            <a:spLocks noGrp="1"/>
          </p:cNvSpPr>
          <p:nvPr>
            <p:ph type="ctrTitle"/>
          </p:nvPr>
        </p:nvSpPr>
        <p:spPr/>
        <p:txBody>
          <a:bodyPr/>
          <a:lstStyle/>
          <a:p>
            <a:r>
              <a:rPr lang="en-US" b="1" dirty="0"/>
              <a:t>FINANCIAL ASSETS</a:t>
            </a:r>
          </a:p>
        </p:txBody>
      </p:sp>
      <p:sp>
        <p:nvSpPr>
          <p:cNvPr id="3" name="Subtitle 2">
            <a:extLst>
              <a:ext uri="{FF2B5EF4-FFF2-40B4-BE49-F238E27FC236}">
                <a16:creationId xmlns:a16="http://schemas.microsoft.com/office/drawing/2014/main" id="{75B509C8-0137-1E7C-2ED7-3484C4AFFA9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52299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F02CF-5929-0CDC-BE0F-B7B91AC93391}"/>
              </a:ext>
            </a:extLst>
          </p:cNvPr>
          <p:cNvSpPr>
            <a:spLocks noGrp="1"/>
          </p:cNvSpPr>
          <p:nvPr>
            <p:ph type="title"/>
          </p:nvPr>
        </p:nvSpPr>
        <p:spPr/>
        <p:txBody>
          <a:bodyPr/>
          <a:lstStyle/>
          <a:p>
            <a:r>
              <a:rPr lang="en-US" b="1" dirty="0"/>
              <a:t>Meaning of financial assets </a:t>
            </a:r>
          </a:p>
        </p:txBody>
      </p:sp>
      <p:sp>
        <p:nvSpPr>
          <p:cNvPr id="3" name="Content Placeholder 2">
            <a:extLst>
              <a:ext uri="{FF2B5EF4-FFF2-40B4-BE49-F238E27FC236}">
                <a16:creationId xmlns:a16="http://schemas.microsoft.com/office/drawing/2014/main" id="{3729BAF4-524B-BA36-5E38-76C6784137B7}"/>
              </a:ext>
            </a:extLst>
          </p:cNvPr>
          <p:cNvSpPr>
            <a:spLocks noGrp="1"/>
          </p:cNvSpPr>
          <p:nvPr>
            <p:ph idx="1"/>
          </p:nvPr>
        </p:nvSpPr>
        <p:spPr/>
        <p:txBody>
          <a:bodyPr>
            <a:normAutofit/>
          </a:bodyPr>
          <a:lstStyle/>
          <a:p>
            <a:pPr marL="0" indent="0" algn="just">
              <a:buNone/>
            </a:pPr>
            <a:r>
              <a:rPr lang="en-US" dirty="0"/>
              <a:t>Financial assets refer to the cash or cash equivalents that are used for production or consumption or for further creation of assets. Cash, Bank Deposits, Shares, Debentures, Investment in Gold, Land &amp; Buildings, Contractual right to receive cash or another financial asset, etc., are called as financial assets. </a:t>
            </a:r>
          </a:p>
        </p:txBody>
      </p:sp>
    </p:spTree>
    <p:extLst>
      <p:ext uri="{BB962C8B-B14F-4D97-AF65-F5344CB8AC3E}">
        <p14:creationId xmlns:p14="http://schemas.microsoft.com/office/powerpoint/2010/main" val="2289277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81BB4-97F0-E9EF-444A-849D6F60DE32}"/>
              </a:ext>
            </a:extLst>
          </p:cNvPr>
          <p:cNvSpPr>
            <a:spLocks noGrp="1"/>
          </p:cNvSpPr>
          <p:nvPr>
            <p:ph type="title"/>
          </p:nvPr>
        </p:nvSpPr>
        <p:spPr/>
        <p:txBody>
          <a:bodyPr/>
          <a:lstStyle/>
          <a:p>
            <a:r>
              <a:rPr lang="en-US" b="1" dirty="0"/>
              <a:t>Classification of Financial Assets</a:t>
            </a:r>
          </a:p>
        </p:txBody>
      </p:sp>
      <p:sp>
        <p:nvSpPr>
          <p:cNvPr id="3" name="Content Placeholder 2">
            <a:extLst>
              <a:ext uri="{FF2B5EF4-FFF2-40B4-BE49-F238E27FC236}">
                <a16:creationId xmlns:a16="http://schemas.microsoft.com/office/drawing/2014/main" id="{2EA5E338-F0C7-64F6-9078-89DEFB8B364E}"/>
              </a:ext>
            </a:extLst>
          </p:cNvPr>
          <p:cNvSpPr>
            <a:spLocks noGrp="1"/>
          </p:cNvSpPr>
          <p:nvPr>
            <p:ph idx="1"/>
          </p:nvPr>
        </p:nvSpPr>
        <p:spPr/>
        <p:txBody>
          <a:bodyPr>
            <a:normAutofit/>
          </a:bodyPr>
          <a:lstStyle/>
          <a:p>
            <a:pPr marL="0" indent="0">
              <a:buNone/>
            </a:pPr>
            <a:r>
              <a:rPr lang="en-US" dirty="0"/>
              <a:t>Financial assets are classified in two ways </a:t>
            </a:r>
          </a:p>
          <a:p>
            <a:pPr marL="0" indent="0">
              <a:buNone/>
            </a:pPr>
            <a:r>
              <a:rPr lang="en-US" dirty="0"/>
              <a:t>1. On the basis of marketability </a:t>
            </a:r>
          </a:p>
          <a:p>
            <a:pPr marL="0" indent="0">
              <a:buNone/>
            </a:pPr>
            <a:r>
              <a:rPr lang="en-US" dirty="0"/>
              <a:t>2. On the basis of nature </a:t>
            </a:r>
          </a:p>
          <a:p>
            <a:pPr marL="0" indent="0">
              <a:buNone/>
            </a:pPr>
            <a:endParaRPr lang="en-US" dirty="0"/>
          </a:p>
        </p:txBody>
      </p:sp>
    </p:spTree>
    <p:extLst>
      <p:ext uri="{BB962C8B-B14F-4D97-AF65-F5344CB8AC3E}">
        <p14:creationId xmlns:p14="http://schemas.microsoft.com/office/powerpoint/2010/main" val="2965849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6FC9F-000A-FB20-6712-FB89541CE8DB}"/>
              </a:ext>
            </a:extLst>
          </p:cNvPr>
          <p:cNvSpPr>
            <a:spLocks noGrp="1"/>
          </p:cNvSpPr>
          <p:nvPr>
            <p:ph type="title"/>
          </p:nvPr>
        </p:nvSpPr>
        <p:spPr/>
        <p:txBody>
          <a:bodyPr>
            <a:normAutofit/>
          </a:bodyPr>
          <a:lstStyle/>
          <a:p>
            <a:r>
              <a:rPr lang="en-US" b="1" dirty="0"/>
              <a:t>Classification of Financial Assets on the basis of marketability </a:t>
            </a:r>
          </a:p>
        </p:txBody>
      </p:sp>
      <p:sp>
        <p:nvSpPr>
          <p:cNvPr id="3" name="Content Placeholder 2">
            <a:extLst>
              <a:ext uri="{FF2B5EF4-FFF2-40B4-BE49-F238E27FC236}">
                <a16:creationId xmlns:a16="http://schemas.microsoft.com/office/drawing/2014/main" id="{1A23D627-C5F4-DB94-213D-D61EFB62E472}"/>
              </a:ext>
            </a:extLst>
          </p:cNvPr>
          <p:cNvSpPr>
            <a:spLocks noGrp="1"/>
          </p:cNvSpPr>
          <p:nvPr>
            <p:ph idx="1"/>
          </p:nvPr>
        </p:nvSpPr>
        <p:spPr/>
        <p:txBody>
          <a:bodyPr>
            <a:normAutofit/>
          </a:bodyPr>
          <a:lstStyle/>
          <a:p>
            <a:pPr marL="0" indent="0" algn="just">
              <a:buNone/>
            </a:pPr>
            <a:r>
              <a:rPr lang="en-US" b="1" dirty="0"/>
              <a:t>1. Marketable – </a:t>
            </a:r>
            <a:r>
              <a:rPr lang="en-US" dirty="0"/>
              <a:t>The financial assets that can be bought and sold are called as marketable financial assets. They include Shares, Government Securities, Bonds, Mutual Funds, Units of UTI, Bearer Debentures.</a:t>
            </a:r>
          </a:p>
          <a:p>
            <a:pPr marL="0" indent="0" algn="just">
              <a:buNone/>
            </a:pPr>
            <a:endParaRPr lang="en-US" dirty="0"/>
          </a:p>
          <a:p>
            <a:pPr marL="0" indent="0" algn="just">
              <a:buNone/>
            </a:pPr>
            <a:r>
              <a:rPr lang="en-US" b="1" dirty="0"/>
              <a:t>2. Non-marketable – </a:t>
            </a:r>
            <a:r>
              <a:rPr lang="en-US" dirty="0"/>
              <a:t>The financial assets that cannot be bought and sold are called as non-marketable finance assets. They include Bank Deposits, Provident Funds, LIC Policies, Company Deposits, Post Office Certificates.</a:t>
            </a:r>
          </a:p>
          <a:p>
            <a:pPr marL="0" indent="0" algn="just">
              <a:buNone/>
            </a:pPr>
            <a:endParaRPr lang="en-US" dirty="0"/>
          </a:p>
        </p:txBody>
      </p:sp>
    </p:spTree>
    <p:extLst>
      <p:ext uri="{BB962C8B-B14F-4D97-AF65-F5344CB8AC3E}">
        <p14:creationId xmlns:p14="http://schemas.microsoft.com/office/powerpoint/2010/main" val="1337637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82B9C-D69C-8A12-ADF7-3EEFF0D8F3AD}"/>
              </a:ext>
            </a:extLst>
          </p:cNvPr>
          <p:cNvSpPr>
            <a:spLocks noGrp="1"/>
          </p:cNvSpPr>
          <p:nvPr>
            <p:ph type="title"/>
          </p:nvPr>
        </p:nvSpPr>
        <p:spPr/>
        <p:txBody>
          <a:bodyPr>
            <a:normAutofit/>
          </a:bodyPr>
          <a:lstStyle/>
          <a:p>
            <a:r>
              <a:rPr lang="en-US" b="1" dirty="0"/>
              <a:t>Classification of Financial Assets on the basis of nature </a:t>
            </a:r>
          </a:p>
        </p:txBody>
      </p:sp>
      <p:sp>
        <p:nvSpPr>
          <p:cNvPr id="3" name="Content Placeholder 2">
            <a:extLst>
              <a:ext uri="{FF2B5EF4-FFF2-40B4-BE49-F238E27FC236}">
                <a16:creationId xmlns:a16="http://schemas.microsoft.com/office/drawing/2014/main" id="{1C4BA081-9A4D-F1D6-7157-B1B4ABC0B1C5}"/>
              </a:ext>
            </a:extLst>
          </p:cNvPr>
          <p:cNvSpPr>
            <a:spLocks noGrp="1"/>
          </p:cNvSpPr>
          <p:nvPr>
            <p:ph idx="1"/>
          </p:nvPr>
        </p:nvSpPr>
        <p:spPr/>
        <p:txBody>
          <a:bodyPr/>
          <a:lstStyle/>
          <a:p>
            <a:pPr marL="0" indent="0">
              <a:buNone/>
            </a:pPr>
            <a:r>
              <a:rPr lang="en-US" b="1"/>
              <a:t>1. Money </a:t>
            </a:r>
            <a:r>
              <a:rPr lang="en-US" b="1" dirty="0"/>
              <a:t>or Cash Asset – </a:t>
            </a:r>
            <a:r>
              <a:rPr lang="en-US" dirty="0"/>
              <a:t>Coins, Currency Notes, Bank Deposits </a:t>
            </a:r>
          </a:p>
          <a:p>
            <a:pPr marL="0" indent="0">
              <a:buNone/>
            </a:pPr>
            <a:endParaRPr lang="en-US" dirty="0"/>
          </a:p>
          <a:p>
            <a:pPr marL="0" indent="0">
              <a:buNone/>
            </a:pPr>
            <a:r>
              <a:rPr lang="en-US" b="1" dirty="0"/>
              <a:t>2. Debt Asset – </a:t>
            </a:r>
            <a:r>
              <a:rPr lang="en-US" dirty="0"/>
              <a:t>Debenture &amp; Bonds </a:t>
            </a:r>
          </a:p>
          <a:p>
            <a:pPr marL="0" indent="0">
              <a:buNone/>
            </a:pPr>
            <a:endParaRPr lang="en-US" dirty="0"/>
          </a:p>
          <a:p>
            <a:pPr marL="0" indent="0">
              <a:buNone/>
            </a:pPr>
            <a:r>
              <a:rPr lang="en-US" b="1" dirty="0"/>
              <a:t>3. Stock Asset – </a:t>
            </a:r>
            <a:r>
              <a:rPr lang="en-US" dirty="0"/>
              <a:t>Equity Shares &amp; Preference Shares</a:t>
            </a:r>
          </a:p>
          <a:p>
            <a:pPr marL="0" indent="0">
              <a:buNone/>
            </a:pPr>
            <a:endParaRPr lang="en-US" dirty="0"/>
          </a:p>
        </p:txBody>
      </p:sp>
    </p:spTree>
    <p:extLst>
      <p:ext uri="{BB962C8B-B14F-4D97-AF65-F5344CB8AC3E}">
        <p14:creationId xmlns:p14="http://schemas.microsoft.com/office/powerpoint/2010/main" val="30375754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0</TotalTime>
  <Words>216</Words>
  <Application>Microsoft Office PowerPoint</Application>
  <PresentationFormat>Widescreen</PresentationFormat>
  <Paragraphs>17</Paragraphs>
  <Slides>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Gill Sans MT</vt:lpstr>
      <vt:lpstr>Gallery</vt:lpstr>
      <vt:lpstr>FINANCIAL ASSETS</vt:lpstr>
      <vt:lpstr>Meaning of financial assets </vt:lpstr>
      <vt:lpstr>Classification of Financial Assets</vt:lpstr>
      <vt:lpstr>Classification of Financial Assets on the basis of marketability </vt:lpstr>
      <vt:lpstr>Classification of Financial Assets on the basis of nature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ASSETS</dc:title>
  <dc:creator>Ananya Priya</dc:creator>
  <cp:lastModifiedBy>Ananya Priya</cp:lastModifiedBy>
  <cp:revision>1</cp:revision>
  <dcterms:created xsi:type="dcterms:W3CDTF">2023-01-24T13:31:29Z</dcterms:created>
  <dcterms:modified xsi:type="dcterms:W3CDTF">2023-01-24T13:31:59Z</dcterms:modified>
</cp:coreProperties>
</file>