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A652CC6-B226-417A-A753-B0D9EE26C258}"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CDF2C-AC9F-4E74-9EA2-14DBB00213B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3082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652CC6-B226-417A-A753-B0D9EE26C258}"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CDF2C-AC9F-4E74-9EA2-14DBB00213BC}" type="slidenum">
              <a:rPr lang="en-US" smtClean="0"/>
              <a:t>‹#›</a:t>
            </a:fld>
            <a:endParaRPr lang="en-US"/>
          </a:p>
        </p:txBody>
      </p:sp>
    </p:spTree>
    <p:extLst>
      <p:ext uri="{BB962C8B-B14F-4D97-AF65-F5344CB8AC3E}">
        <p14:creationId xmlns:p14="http://schemas.microsoft.com/office/powerpoint/2010/main" val="2644566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652CC6-B226-417A-A753-B0D9EE26C258}"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CDF2C-AC9F-4E74-9EA2-14DBB00213BC}"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1924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652CC6-B226-417A-A753-B0D9EE26C258}"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CDF2C-AC9F-4E74-9EA2-14DBB00213BC}" type="slidenum">
              <a:rPr lang="en-US" smtClean="0"/>
              <a:t>‹#›</a:t>
            </a:fld>
            <a:endParaRPr lang="en-US"/>
          </a:p>
        </p:txBody>
      </p:sp>
    </p:spTree>
    <p:extLst>
      <p:ext uri="{BB962C8B-B14F-4D97-AF65-F5344CB8AC3E}">
        <p14:creationId xmlns:p14="http://schemas.microsoft.com/office/powerpoint/2010/main" val="253400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652CC6-B226-417A-A753-B0D9EE26C258}"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CDF2C-AC9F-4E74-9EA2-14DBB00213B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3828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652CC6-B226-417A-A753-B0D9EE26C258}"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9CDF2C-AC9F-4E74-9EA2-14DBB00213BC}" type="slidenum">
              <a:rPr lang="en-US" smtClean="0"/>
              <a:t>‹#›</a:t>
            </a:fld>
            <a:endParaRPr lang="en-US"/>
          </a:p>
        </p:txBody>
      </p:sp>
    </p:spTree>
    <p:extLst>
      <p:ext uri="{BB962C8B-B14F-4D97-AF65-F5344CB8AC3E}">
        <p14:creationId xmlns:p14="http://schemas.microsoft.com/office/powerpoint/2010/main" val="4029835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652CC6-B226-417A-A753-B0D9EE26C258}" type="datetimeFigureOut">
              <a:rPr lang="en-US" smtClean="0"/>
              <a:t>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9CDF2C-AC9F-4E74-9EA2-14DBB00213BC}" type="slidenum">
              <a:rPr lang="en-US" smtClean="0"/>
              <a:t>‹#›</a:t>
            </a:fld>
            <a:endParaRPr lang="en-US"/>
          </a:p>
        </p:txBody>
      </p:sp>
    </p:spTree>
    <p:extLst>
      <p:ext uri="{BB962C8B-B14F-4D97-AF65-F5344CB8AC3E}">
        <p14:creationId xmlns:p14="http://schemas.microsoft.com/office/powerpoint/2010/main" val="821331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652CC6-B226-417A-A753-B0D9EE26C258}" type="datetimeFigureOut">
              <a:rPr lang="en-US" smtClean="0"/>
              <a:t>2/20/2023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9CDF2C-AC9F-4E74-9EA2-14DBB00213BC}" type="slidenum">
              <a:rPr lang="en-US" smtClean="0"/>
              <a:t>‹#›</a:t>
            </a:fld>
            <a:endParaRPr lang="en-US"/>
          </a:p>
        </p:txBody>
      </p:sp>
    </p:spTree>
    <p:extLst>
      <p:ext uri="{BB962C8B-B14F-4D97-AF65-F5344CB8AC3E}">
        <p14:creationId xmlns:p14="http://schemas.microsoft.com/office/powerpoint/2010/main" val="2245635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652CC6-B226-417A-A753-B0D9EE26C258}" type="datetimeFigureOut">
              <a:rPr lang="en-US" smtClean="0"/>
              <a:t>2/20/2023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9CDF2C-AC9F-4E74-9EA2-14DBB00213BC}" type="slidenum">
              <a:rPr lang="en-US" smtClean="0"/>
              <a:t>‹#›</a:t>
            </a:fld>
            <a:endParaRPr lang="en-US"/>
          </a:p>
        </p:txBody>
      </p:sp>
    </p:spTree>
    <p:extLst>
      <p:ext uri="{BB962C8B-B14F-4D97-AF65-F5344CB8AC3E}">
        <p14:creationId xmlns:p14="http://schemas.microsoft.com/office/powerpoint/2010/main" val="2238807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652CC6-B226-417A-A753-B0D9EE26C258}"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9CDF2C-AC9F-4E74-9EA2-14DBB00213BC}" type="slidenum">
              <a:rPr lang="en-US" smtClean="0"/>
              <a:t>‹#›</a:t>
            </a:fld>
            <a:endParaRPr lang="en-US"/>
          </a:p>
        </p:txBody>
      </p:sp>
    </p:spTree>
    <p:extLst>
      <p:ext uri="{BB962C8B-B14F-4D97-AF65-F5344CB8AC3E}">
        <p14:creationId xmlns:p14="http://schemas.microsoft.com/office/powerpoint/2010/main" val="3390905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652CC6-B226-417A-A753-B0D9EE26C258}"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9CDF2C-AC9F-4E74-9EA2-14DBB00213B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051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A652CC6-B226-417A-A753-B0D9EE26C258}" type="datetimeFigureOut">
              <a:rPr lang="en-US" smtClean="0"/>
              <a:t>2/20/2023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C9CDF2C-AC9F-4E74-9EA2-14DBB00213BC}"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8232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F30B2-850C-198F-E40B-2FDCDC23838F}"/>
              </a:ext>
            </a:extLst>
          </p:cNvPr>
          <p:cNvSpPr>
            <a:spLocks noGrp="1"/>
          </p:cNvSpPr>
          <p:nvPr>
            <p:ph type="ctrTitle"/>
          </p:nvPr>
        </p:nvSpPr>
        <p:spPr/>
        <p:txBody>
          <a:bodyPr/>
          <a:lstStyle/>
          <a:p>
            <a:r>
              <a:rPr lang="en-US" b="1" dirty="0"/>
              <a:t>FUNCTIONS OF THE RESERVE BANK OF INDIA</a:t>
            </a:r>
          </a:p>
        </p:txBody>
      </p:sp>
      <p:sp>
        <p:nvSpPr>
          <p:cNvPr id="3" name="Subtitle 2">
            <a:extLst>
              <a:ext uri="{FF2B5EF4-FFF2-40B4-BE49-F238E27FC236}">
                <a16:creationId xmlns:a16="http://schemas.microsoft.com/office/drawing/2014/main" id="{F58BABF5-6F76-1AF5-9BF6-7EF9D8FAD90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3434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6650D-85EB-C581-9966-83D5D26F231B}"/>
              </a:ext>
            </a:extLst>
          </p:cNvPr>
          <p:cNvSpPr>
            <a:spLocks noGrp="1"/>
          </p:cNvSpPr>
          <p:nvPr>
            <p:ph type="title"/>
          </p:nvPr>
        </p:nvSpPr>
        <p:spPr/>
        <p:txBody>
          <a:bodyPr/>
          <a:lstStyle/>
          <a:p>
            <a:r>
              <a:rPr lang="en-US" b="1" dirty="0"/>
              <a:t>(A) Central Banking Functions:</a:t>
            </a:r>
            <a:endParaRPr lang="en-US" dirty="0"/>
          </a:p>
        </p:txBody>
      </p:sp>
      <p:sp>
        <p:nvSpPr>
          <p:cNvPr id="3" name="Content Placeholder 2">
            <a:extLst>
              <a:ext uri="{FF2B5EF4-FFF2-40B4-BE49-F238E27FC236}">
                <a16:creationId xmlns:a16="http://schemas.microsoft.com/office/drawing/2014/main" id="{B02AC14E-4220-75CB-BC49-F5051AB0C2E4}"/>
              </a:ext>
            </a:extLst>
          </p:cNvPr>
          <p:cNvSpPr>
            <a:spLocks noGrp="1"/>
          </p:cNvSpPr>
          <p:nvPr>
            <p:ph idx="1"/>
          </p:nvPr>
        </p:nvSpPr>
        <p:spPr/>
        <p:txBody>
          <a:bodyPr>
            <a:normAutofit/>
          </a:bodyPr>
          <a:lstStyle/>
          <a:p>
            <a:pPr marL="0" indent="0" algn="just">
              <a:buNone/>
            </a:pPr>
            <a:r>
              <a:rPr lang="en-US" b="1" dirty="0"/>
              <a:t>6. Other Functions: </a:t>
            </a:r>
            <a:r>
              <a:rPr lang="en-US" dirty="0"/>
              <a:t>The RBI performs the following other functions besides the above discussed specific functions </a:t>
            </a:r>
          </a:p>
          <a:p>
            <a:pPr marL="514350" indent="-514350" algn="just">
              <a:buAutoNum type="alphaLcParenBoth"/>
            </a:pPr>
            <a:r>
              <a:rPr lang="en-US" b="1" dirty="0"/>
              <a:t>Export Assistance: </a:t>
            </a:r>
            <a:r>
              <a:rPr lang="en-US" dirty="0"/>
              <a:t>RBI grants loans to the exporters directly or indirectly to promote foreign trade of India. </a:t>
            </a:r>
          </a:p>
          <a:p>
            <a:pPr marL="514350" indent="-514350" algn="just">
              <a:buAutoNum type="alphaLcParenBoth"/>
            </a:pPr>
            <a:r>
              <a:rPr lang="en-US" b="1" dirty="0"/>
              <a:t>Clearing House Facilities: </a:t>
            </a:r>
            <a:r>
              <a:rPr lang="en-US" dirty="0"/>
              <a:t>The RBI also functions as Clearing House. Inter-banking obligations are easily settled through this house. </a:t>
            </a:r>
          </a:p>
          <a:p>
            <a:pPr marL="514350" indent="-514350" algn="just">
              <a:buAutoNum type="alphaLcParenBoth"/>
            </a:pPr>
            <a:r>
              <a:rPr lang="en-US" b="1" dirty="0"/>
              <a:t>Change of Currency: </a:t>
            </a:r>
            <a:r>
              <a:rPr lang="en-US" dirty="0"/>
              <a:t>RBI changes big notes into small ones and small notes into coins.</a:t>
            </a:r>
          </a:p>
          <a:p>
            <a:pPr marL="514350" indent="-514350" algn="just">
              <a:buAutoNum type="alphaLcParenBoth"/>
            </a:pPr>
            <a:r>
              <a:rPr lang="en-US" b="1" dirty="0"/>
              <a:t>Transfer of Currency: </a:t>
            </a:r>
            <a:r>
              <a:rPr lang="en-US" dirty="0"/>
              <a:t>The bank also facilitates the transfer of currency.</a:t>
            </a:r>
          </a:p>
        </p:txBody>
      </p:sp>
    </p:spTree>
    <p:extLst>
      <p:ext uri="{BB962C8B-B14F-4D97-AF65-F5344CB8AC3E}">
        <p14:creationId xmlns:p14="http://schemas.microsoft.com/office/powerpoint/2010/main" val="281102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E8CA5-2CC2-4A8B-77BD-E64414E1E3F6}"/>
              </a:ext>
            </a:extLst>
          </p:cNvPr>
          <p:cNvSpPr>
            <a:spLocks noGrp="1"/>
          </p:cNvSpPr>
          <p:nvPr>
            <p:ph type="title"/>
          </p:nvPr>
        </p:nvSpPr>
        <p:spPr/>
        <p:txBody>
          <a:bodyPr/>
          <a:lstStyle/>
          <a:p>
            <a:r>
              <a:rPr lang="en-US" b="1"/>
              <a:t>(A) Central Banking Functions:</a:t>
            </a:r>
            <a:endParaRPr lang="en-US"/>
          </a:p>
        </p:txBody>
      </p:sp>
      <p:sp>
        <p:nvSpPr>
          <p:cNvPr id="3" name="Content Placeholder 2">
            <a:extLst>
              <a:ext uri="{FF2B5EF4-FFF2-40B4-BE49-F238E27FC236}">
                <a16:creationId xmlns:a16="http://schemas.microsoft.com/office/drawing/2014/main" id="{516544F0-2C25-F156-B763-7D2ADF5C1B7A}"/>
              </a:ext>
            </a:extLst>
          </p:cNvPr>
          <p:cNvSpPr>
            <a:spLocks noGrp="1"/>
          </p:cNvSpPr>
          <p:nvPr>
            <p:ph idx="1"/>
          </p:nvPr>
        </p:nvSpPr>
        <p:spPr/>
        <p:txBody>
          <a:bodyPr>
            <a:normAutofit lnSpcReduction="10000"/>
          </a:bodyPr>
          <a:lstStyle/>
          <a:p>
            <a:pPr marL="0" indent="0">
              <a:buNone/>
            </a:pPr>
            <a:r>
              <a:rPr lang="en-US" b="1" dirty="0"/>
              <a:t>(e) Publication of Information: </a:t>
            </a:r>
            <a:r>
              <a:rPr lang="en-US" dirty="0"/>
              <a:t>Reserve Bank publishes data on various spells such as money, credit, finance, agriculture and industrial output.</a:t>
            </a:r>
          </a:p>
          <a:p>
            <a:pPr marL="0" indent="0">
              <a:buNone/>
            </a:pPr>
            <a:r>
              <a:rPr lang="en-US" b="1" dirty="0"/>
              <a:t>(f) Control over </a:t>
            </a:r>
            <a:r>
              <a:rPr lang="en-US" b="1" dirty="0" err="1"/>
              <a:t>Nationalised</a:t>
            </a:r>
            <a:r>
              <a:rPr lang="en-US" b="1" dirty="0"/>
              <a:t> Banks: </a:t>
            </a:r>
            <a:r>
              <a:rPr lang="en-US" dirty="0"/>
              <a:t>The RBI has wide powers of supervision and control over commercial co-operative and regional banks. </a:t>
            </a:r>
          </a:p>
          <a:p>
            <a:pPr marL="0" indent="0">
              <a:buNone/>
            </a:pPr>
            <a:r>
              <a:rPr lang="en-US" b="1" dirty="0"/>
              <a:t>(g) Training in Banking: </a:t>
            </a:r>
            <a:r>
              <a:rPr lang="en-US" dirty="0"/>
              <a:t>RBI has opened following various training </a:t>
            </a:r>
            <a:r>
              <a:rPr lang="en-US" dirty="0" err="1"/>
              <a:t>centres</a:t>
            </a:r>
            <a:r>
              <a:rPr lang="en-US" dirty="0"/>
              <a:t> to produce talented bankers- </a:t>
            </a:r>
          </a:p>
          <a:p>
            <a:pPr marL="571500" indent="-571500">
              <a:buAutoNum type="romanLcParenBoth"/>
            </a:pPr>
            <a:r>
              <a:rPr lang="en-US" dirty="0"/>
              <a:t>Bankers Training College. </a:t>
            </a:r>
          </a:p>
          <a:p>
            <a:pPr marL="571500" indent="-571500">
              <a:buAutoNum type="romanLcParenBoth"/>
            </a:pPr>
            <a:r>
              <a:rPr lang="en-US" dirty="0"/>
              <a:t>College of Agricultural Banking, Pune. </a:t>
            </a:r>
          </a:p>
          <a:p>
            <a:pPr marL="571500" indent="-571500">
              <a:buAutoNum type="romanLcParenBoth"/>
            </a:pPr>
            <a:r>
              <a:rPr lang="en-US" dirty="0"/>
              <a:t>Reserve Bank Staff College, Chennai. </a:t>
            </a:r>
          </a:p>
          <a:p>
            <a:pPr marL="571500" indent="-571500">
              <a:buAutoNum type="romanLcParenBoth"/>
            </a:pPr>
            <a:r>
              <a:rPr lang="en-US" dirty="0"/>
              <a:t>National Institute of Bank Management.</a:t>
            </a:r>
          </a:p>
        </p:txBody>
      </p:sp>
    </p:spTree>
    <p:extLst>
      <p:ext uri="{BB962C8B-B14F-4D97-AF65-F5344CB8AC3E}">
        <p14:creationId xmlns:p14="http://schemas.microsoft.com/office/powerpoint/2010/main" val="48514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D0820-6A24-69DC-ECA0-C32AB3C3B0D6}"/>
              </a:ext>
            </a:extLst>
          </p:cNvPr>
          <p:cNvSpPr>
            <a:spLocks noGrp="1"/>
          </p:cNvSpPr>
          <p:nvPr>
            <p:ph type="title"/>
          </p:nvPr>
        </p:nvSpPr>
        <p:spPr/>
        <p:txBody>
          <a:bodyPr/>
          <a:lstStyle/>
          <a:p>
            <a:r>
              <a:rPr lang="en-US" b="1" dirty="0"/>
              <a:t>FUNCTIONS OF THE RESERVE BANK OF INDIA</a:t>
            </a:r>
          </a:p>
        </p:txBody>
      </p:sp>
      <p:sp>
        <p:nvSpPr>
          <p:cNvPr id="3" name="Content Placeholder 2">
            <a:extLst>
              <a:ext uri="{FF2B5EF4-FFF2-40B4-BE49-F238E27FC236}">
                <a16:creationId xmlns:a16="http://schemas.microsoft.com/office/drawing/2014/main" id="{96629FE9-EDB8-91EB-1E59-9B844990CC53}"/>
              </a:ext>
            </a:extLst>
          </p:cNvPr>
          <p:cNvSpPr>
            <a:spLocks noGrp="1"/>
          </p:cNvSpPr>
          <p:nvPr>
            <p:ph idx="1"/>
          </p:nvPr>
        </p:nvSpPr>
        <p:spPr/>
        <p:txBody>
          <a:bodyPr/>
          <a:lstStyle/>
          <a:p>
            <a:pPr marL="0" indent="0" algn="just">
              <a:buNone/>
            </a:pPr>
            <a:r>
              <a:rPr lang="en-US" dirty="0"/>
              <a:t>The main function of Reserve Bank of India is to regulate the monetary system of the country in such a way that the balance of economic growth of the country is achieved along with economic stability. According to the Preamble of RBI Act, 1934, "The main functions of the bank are to regulate the issue of bank notes and keeping of reserve with view to securing monetary stability in India and generally to operate the currency and credit system of the country to its advantage." </a:t>
            </a:r>
          </a:p>
        </p:txBody>
      </p:sp>
    </p:spTree>
    <p:extLst>
      <p:ext uri="{BB962C8B-B14F-4D97-AF65-F5344CB8AC3E}">
        <p14:creationId xmlns:p14="http://schemas.microsoft.com/office/powerpoint/2010/main" val="155630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E228B-18A0-6581-0F06-72B17E5369B0}"/>
              </a:ext>
            </a:extLst>
          </p:cNvPr>
          <p:cNvSpPr>
            <a:spLocks noGrp="1"/>
          </p:cNvSpPr>
          <p:nvPr>
            <p:ph type="title"/>
          </p:nvPr>
        </p:nvSpPr>
        <p:spPr/>
        <p:txBody>
          <a:bodyPr/>
          <a:lstStyle/>
          <a:p>
            <a:r>
              <a:rPr lang="en-US" dirty="0"/>
              <a:t>Functions of Reserve Bank of India</a:t>
            </a:r>
          </a:p>
        </p:txBody>
      </p:sp>
      <p:sp>
        <p:nvSpPr>
          <p:cNvPr id="3" name="Content Placeholder 2">
            <a:extLst>
              <a:ext uri="{FF2B5EF4-FFF2-40B4-BE49-F238E27FC236}">
                <a16:creationId xmlns:a16="http://schemas.microsoft.com/office/drawing/2014/main" id="{E6DD92A3-C94B-3C79-D847-EE534CC9E51E}"/>
              </a:ext>
            </a:extLst>
          </p:cNvPr>
          <p:cNvSpPr>
            <a:spLocks noGrp="1"/>
          </p:cNvSpPr>
          <p:nvPr>
            <p:ph idx="1"/>
          </p:nvPr>
        </p:nvSpPr>
        <p:spPr/>
        <p:txBody>
          <a:bodyPr/>
          <a:lstStyle/>
          <a:p>
            <a:pPr marL="0" indent="0" algn="just">
              <a:buNone/>
            </a:pPr>
            <a:r>
              <a:rPr lang="en-US" dirty="0"/>
              <a:t>Functions of Reserve Bank of India may be broadly classified into two categories. </a:t>
            </a:r>
          </a:p>
          <a:p>
            <a:pPr marL="571500" indent="-571500" algn="just">
              <a:buAutoNum type="romanUcParenBoth"/>
            </a:pPr>
            <a:r>
              <a:rPr lang="en-US" dirty="0"/>
              <a:t>Traditional Functions </a:t>
            </a:r>
          </a:p>
          <a:p>
            <a:pPr marL="571500" indent="-571500" algn="just">
              <a:buAutoNum type="romanUcParenBoth"/>
            </a:pPr>
            <a:r>
              <a:rPr lang="en-US" dirty="0"/>
              <a:t>Development Functions.</a:t>
            </a:r>
          </a:p>
          <a:p>
            <a:pPr marL="0" indent="0" algn="just">
              <a:buNone/>
            </a:pPr>
            <a:endParaRPr lang="en-US" dirty="0"/>
          </a:p>
        </p:txBody>
      </p:sp>
    </p:spTree>
    <p:extLst>
      <p:ext uri="{BB962C8B-B14F-4D97-AF65-F5344CB8AC3E}">
        <p14:creationId xmlns:p14="http://schemas.microsoft.com/office/powerpoint/2010/main" val="3768215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75BE9-3355-63FE-711A-61B1BAD865B4}"/>
              </a:ext>
            </a:extLst>
          </p:cNvPr>
          <p:cNvSpPr>
            <a:spLocks noGrp="1"/>
          </p:cNvSpPr>
          <p:nvPr>
            <p:ph type="title"/>
          </p:nvPr>
        </p:nvSpPr>
        <p:spPr/>
        <p:txBody>
          <a:bodyPr/>
          <a:lstStyle/>
          <a:p>
            <a:r>
              <a:rPr lang="en-US" b="1" dirty="0"/>
              <a:t> I. Traditional Functions </a:t>
            </a:r>
          </a:p>
        </p:txBody>
      </p:sp>
      <p:sp>
        <p:nvSpPr>
          <p:cNvPr id="3" name="Content Placeholder 2">
            <a:extLst>
              <a:ext uri="{FF2B5EF4-FFF2-40B4-BE49-F238E27FC236}">
                <a16:creationId xmlns:a16="http://schemas.microsoft.com/office/drawing/2014/main" id="{B23ACDE1-3C7C-2E1C-FBE4-CD02B110F203}"/>
              </a:ext>
            </a:extLst>
          </p:cNvPr>
          <p:cNvSpPr>
            <a:spLocks noGrp="1"/>
          </p:cNvSpPr>
          <p:nvPr>
            <p:ph idx="1"/>
          </p:nvPr>
        </p:nvSpPr>
        <p:spPr/>
        <p:txBody>
          <a:bodyPr/>
          <a:lstStyle/>
          <a:p>
            <a:pPr marL="0" indent="0" algn="just">
              <a:buNone/>
            </a:pPr>
            <a:r>
              <a:rPr lang="en-US" dirty="0"/>
              <a:t>The traditional functions of RBI are further divided into three types –</a:t>
            </a:r>
          </a:p>
          <a:p>
            <a:pPr marL="0" indent="0" algn="just">
              <a:buNone/>
            </a:pPr>
            <a:r>
              <a:rPr lang="en-US" dirty="0"/>
              <a:t>(A) Central Banking Functions. </a:t>
            </a:r>
          </a:p>
          <a:p>
            <a:pPr marL="0" indent="0" algn="just">
              <a:buNone/>
            </a:pPr>
            <a:r>
              <a:rPr lang="en-US" dirty="0"/>
              <a:t>(B) General Banking Functions. </a:t>
            </a:r>
          </a:p>
          <a:p>
            <a:pPr marL="0" indent="0" algn="just">
              <a:buNone/>
            </a:pPr>
            <a:r>
              <a:rPr lang="en-US" dirty="0"/>
              <a:t>(C) Prohibitory Functions.</a:t>
            </a:r>
          </a:p>
        </p:txBody>
      </p:sp>
    </p:spTree>
    <p:extLst>
      <p:ext uri="{BB962C8B-B14F-4D97-AF65-F5344CB8AC3E}">
        <p14:creationId xmlns:p14="http://schemas.microsoft.com/office/powerpoint/2010/main" val="4166816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FCFDC-28BB-D142-C8B3-45ACDA3CCB3D}"/>
              </a:ext>
            </a:extLst>
          </p:cNvPr>
          <p:cNvSpPr>
            <a:spLocks noGrp="1"/>
          </p:cNvSpPr>
          <p:nvPr>
            <p:ph type="title"/>
          </p:nvPr>
        </p:nvSpPr>
        <p:spPr/>
        <p:txBody>
          <a:bodyPr/>
          <a:lstStyle/>
          <a:p>
            <a:r>
              <a:rPr lang="en-US" b="1" dirty="0"/>
              <a:t> (A) Central Banking Functions: </a:t>
            </a:r>
          </a:p>
        </p:txBody>
      </p:sp>
      <p:sp>
        <p:nvSpPr>
          <p:cNvPr id="3" name="Content Placeholder 2">
            <a:extLst>
              <a:ext uri="{FF2B5EF4-FFF2-40B4-BE49-F238E27FC236}">
                <a16:creationId xmlns:a16="http://schemas.microsoft.com/office/drawing/2014/main" id="{8E6B86F1-18E0-D8B4-9884-7CA8A4584FE5}"/>
              </a:ext>
            </a:extLst>
          </p:cNvPr>
          <p:cNvSpPr>
            <a:spLocks noGrp="1"/>
          </p:cNvSpPr>
          <p:nvPr>
            <p:ph idx="1"/>
          </p:nvPr>
        </p:nvSpPr>
        <p:spPr/>
        <p:txBody>
          <a:bodyPr/>
          <a:lstStyle/>
          <a:p>
            <a:pPr marL="0" indent="0" algn="just">
              <a:buNone/>
            </a:pPr>
            <a:r>
              <a:rPr lang="en-US" dirty="0"/>
              <a:t>Reserve Bank of India is the central bank of India. Its Central Banking functions are as under- </a:t>
            </a:r>
          </a:p>
          <a:p>
            <a:pPr marL="0" indent="0" algn="just">
              <a:buNone/>
            </a:pPr>
            <a:r>
              <a:rPr lang="en-US" b="1" dirty="0"/>
              <a:t>1. Issue of Paper Currency: </a:t>
            </a:r>
            <a:r>
              <a:rPr lang="en-US" dirty="0"/>
              <a:t>Reserve Bank of India has the sole right to issue bank note of all denominations except one rupee note which is issued by the Government of India. RBI issues notes of the denomination of 2, 5,10, 20, 50, 100, 500 and 1000. The bank has its separate department for note issuing. This is known as Issue Department. The Bank follows the 'Minimum Reserve System' for issue of bank notes.</a:t>
            </a:r>
          </a:p>
        </p:txBody>
      </p:sp>
    </p:spTree>
    <p:extLst>
      <p:ext uri="{BB962C8B-B14F-4D97-AF65-F5344CB8AC3E}">
        <p14:creationId xmlns:p14="http://schemas.microsoft.com/office/powerpoint/2010/main" val="2150839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5C12C-2651-9C1F-B5CD-99D84EDE7A4A}"/>
              </a:ext>
            </a:extLst>
          </p:cNvPr>
          <p:cNvSpPr>
            <a:spLocks noGrp="1"/>
          </p:cNvSpPr>
          <p:nvPr>
            <p:ph type="title"/>
          </p:nvPr>
        </p:nvSpPr>
        <p:spPr/>
        <p:txBody>
          <a:bodyPr/>
          <a:lstStyle/>
          <a:p>
            <a:r>
              <a:rPr lang="en-US" b="1" dirty="0"/>
              <a:t>(A) Central Banking Functions:</a:t>
            </a:r>
            <a:endParaRPr lang="en-US" dirty="0"/>
          </a:p>
        </p:txBody>
      </p:sp>
      <p:sp>
        <p:nvSpPr>
          <p:cNvPr id="3" name="Content Placeholder 2">
            <a:extLst>
              <a:ext uri="{FF2B5EF4-FFF2-40B4-BE49-F238E27FC236}">
                <a16:creationId xmlns:a16="http://schemas.microsoft.com/office/drawing/2014/main" id="{A53A5BDD-3834-69A6-0027-67988DEDE7E5}"/>
              </a:ext>
            </a:extLst>
          </p:cNvPr>
          <p:cNvSpPr>
            <a:spLocks noGrp="1"/>
          </p:cNvSpPr>
          <p:nvPr>
            <p:ph idx="1"/>
          </p:nvPr>
        </p:nvSpPr>
        <p:spPr/>
        <p:txBody>
          <a:bodyPr/>
          <a:lstStyle/>
          <a:p>
            <a:pPr marL="0" indent="0" algn="just">
              <a:buNone/>
            </a:pPr>
            <a:r>
              <a:rPr lang="en-US" b="1" dirty="0"/>
              <a:t> 2. Regulation of Credit: </a:t>
            </a:r>
            <a:r>
              <a:rPr lang="en-US" dirty="0"/>
              <a:t>Regulation of credit refers to control over the credit policy of the commercial banks. As the central bank, RBI controls the creation of credit by the commercial Banks. According to the Reserve Bank of India Act, the RBI can adopt dent methods of credit control such as Bank rate, open market operation, change in selective methods to control the credit of commercial bank.</a:t>
            </a:r>
          </a:p>
        </p:txBody>
      </p:sp>
    </p:spTree>
    <p:extLst>
      <p:ext uri="{BB962C8B-B14F-4D97-AF65-F5344CB8AC3E}">
        <p14:creationId xmlns:p14="http://schemas.microsoft.com/office/powerpoint/2010/main" val="390204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AB0D-B769-D7AD-467B-DA8FCDB3A33E}"/>
              </a:ext>
            </a:extLst>
          </p:cNvPr>
          <p:cNvSpPr>
            <a:spLocks noGrp="1"/>
          </p:cNvSpPr>
          <p:nvPr>
            <p:ph type="title"/>
          </p:nvPr>
        </p:nvSpPr>
        <p:spPr/>
        <p:txBody>
          <a:bodyPr/>
          <a:lstStyle/>
          <a:p>
            <a:r>
              <a:rPr lang="en-US" b="1" dirty="0"/>
              <a:t>(A) Central Banking Functions:</a:t>
            </a:r>
            <a:endParaRPr lang="en-US" dirty="0"/>
          </a:p>
        </p:txBody>
      </p:sp>
      <p:sp>
        <p:nvSpPr>
          <p:cNvPr id="3" name="Content Placeholder 2">
            <a:extLst>
              <a:ext uri="{FF2B5EF4-FFF2-40B4-BE49-F238E27FC236}">
                <a16:creationId xmlns:a16="http://schemas.microsoft.com/office/drawing/2014/main" id="{C37906D4-7A21-4970-CEC6-FEB22032EFB8}"/>
              </a:ext>
            </a:extLst>
          </p:cNvPr>
          <p:cNvSpPr>
            <a:spLocks noGrp="1"/>
          </p:cNvSpPr>
          <p:nvPr>
            <p:ph idx="1"/>
          </p:nvPr>
        </p:nvSpPr>
        <p:spPr/>
        <p:txBody>
          <a:bodyPr/>
          <a:lstStyle/>
          <a:p>
            <a:pPr marL="0" indent="0" algn="just">
              <a:buNone/>
            </a:pPr>
            <a:r>
              <a:rPr lang="en-US" b="1" dirty="0"/>
              <a:t>3. Banker's Bank: </a:t>
            </a:r>
            <a:r>
              <a:rPr lang="en-US" dirty="0"/>
              <a:t>The Reserve Bank of India acts as the bank of all the Banks in the country. The scheduled banks are required to maintain with the Reserve Bank as cash certain percentage of their time and demand liabilities. It acts as a lender of last resort to them. The scheduled banks can borrow money from the Reserve Bank on the eligible securities or get financial accommodation at the times of need or stringency by rediscounting their bills of exchange. So RBI gives loans to the commercial hark during time of emergency.</a:t>
            </a:r>
          </a:p>
        </p:txBody>
      </p:sp>
    </p:spTree>
    <p:extLst>
      <p:ext uri="{BB962C8B-B14F-4D97-AF65-F5344CB8AC3E}">
        <p14:creationId xmlns:p14="http://schemas.microsoft.com/office/powerpoint/2010/main" val="289838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5C59E-2626-993C-04E3-2EB0350FC499}"/>
              </a:ext>
            </a:extLst>
          </p:cNvPr>
          <p:cNvSpPr>
            <a:spLocks noGrp="1"/>
          </p:cNvSpPr>
          <p:nvPr>
            <p:ph type="title"/>
          </p:nvPr>
        </p:nvSpPr>
        <p:spPr/>
        <p:txBody>
          <a:bodyPr/>
          <a:lstStyle/>
          <a:p>
            <a:r>
              <a:rPr lang="en-US" b="1" dirty="0"/>
              <a:t>(A) Central Banking Functions:</a:t>
            </a:r>
            <a:endParaRPr lang="en-US" dirty="0"/>
          </a:p>
        </p:txBody>
      </p:sp>
      <p:sp>
        <p:nvSpPr>
          <p:cNvPr id="3" name="Content Placeholder 2">
            <a:extLst>
              <a:ext uri="{FF2B5EF4-FFF2-40B4-BE49-F238E27FC236}">
                <a16:creationId xmlns:a16="http://schemas.microsoft.com/office/drawing/2014/main" id="{C3C0E442-8A9F-C06D-C2F1-B871335CB0F7}"/>
              </a:ext>
            </a:extLst>
          </p:cNvPr>
          <p:cNvSpPr>
            <a:spLocks noGrp="1"/>
          </p:cNvSpPr>
          <p:nvPr>
            <p:ph idx="1"/>
          </p:nvPr>
        </p:nvSpPr>
        <p:spPr/>
        <p:txBody>
          <a:bodyPr/>
          <a:lstStyle/>
          <a:p>
            <a:pPr marL="0" indent="0" algn="just">
              <a:buNone/>
            </a:pPr>
            <a:r>
              <a:rPr lang="en-US" b="1" dirty="0"/>
              <a:t>4. Banker of the Government: </a:t>
            </a:r>
            <a:r>
              <a:rPr lang="en-US" dirty="0"/>
              <a:t>The Reserve Bank of India acts as the Banker to Government. It accepts money for the account of Union and State Governments in India, makes payment on their behalf, carries out their exchange remittance and other banking operations and manages the public debt. It makes ways and means advances to the Government for 90 days. It advises the Government on all monetary and banking matters.</a:t>
            </a:r>
          </a:p>
        </p:txBody>
      </p:sp>
    </p:spTree>
    <p:extLst>
      <p:ext uri="{BB962C8B-B14F-4D97-AF65-F5344CB8AC3E}">
        <p14:creationId xmlns:p14="http://schemas.microsoft.com/office/powerpoint/2010/main" val="3886347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426E8-D93C-EF96-CFFF-3C4B765BAFAF}"/>
              </a:ext>
            </a:extLst>
          </p:cNvPr>
          <p:cNvSpPr>
            <a:spLocks noGrp="1"/>
          </p:cNvSpPr>
          <p:nvPr>
            <p:ph type="title"/>
          </p:nvPr>
        </p:nvSpPr>
        <p:spPr/>
        <p:txBody>
          <a:bodyPr/>
          <a:lstStyle/>
          <a:p>
            <a:r>
              <a:rPr lang="en-US" b="1" dirty="0"/>
              <a:t>(A) Central Banking Functions:</a:t>
            </a:r>
            <a:endParaRPr lang="en-US" dirty="0"/>
          </a:p>
        </p:txBody>
      </p:sp>
      <p:sp>
        <p:nvSpPr>
          <p:cNvPr id="3" name="Content Placeholder 2">
            <a:extLst>
              <a:ext uri="{FF2B5EF4-FFF2-40B4-BE49-F238E27FC236}">
                <a16:creationId xmlns:a16="http://schemas.microsoft.com/office/drawing/2014/main" id="{C1D69E6B-585D-8C28-7193-92E6BA548AED}"/>
              </a:ext>
            </a:extLst>
          </p:cNvPr>
          <p:cNvSpPr>
            <a:spLocks noGrp="1"/>
          </p:cNvSpPr>
          <p:nvPr>
            <p:ph idx="1"/>
          </p:nvPr>
        </p:nvSpPr>
        <p:spPr/>
        <p:txBody>
          <a:bodyPr/>
          <a:lstStyle/>
          <a:p>
            <a:pPr marL="0" indent="0" algn="just">
              <a:buNone/>
            </a:pPr>
            <a:r>
              <a:rPr lang="en-US" b="1" dirty="0"/>
              <a:t>5. Regulation of Foreign Exchange: </a:t>
            </a:r>
            <a:r>
              <a:rPr lang="en-US" dirty="0"/>
              <a:t>The Reserve Bank has been entrusted with the responsibility of maintaining the external value of the rupee and for this purpose the bank holds most of the foreign exchange reserves. Since India is a member of International Monetary Fund, the Reserve Bank has to maintain fixed exchange rates with all other member countries of the Fund. It sells and buys foreign exchange to and from </a:t>
            </a:r>
            <a:r>
              <a:rPr lang="en-US" dirty="0" err="1"/>
              <a:t>authorised</a:t>
            </a:r>
            <a:r>
              <a:rPr lang="en-US" dirty="0"/>
              <a:t> persons at rates fixed by the Government. </a:t>
            </a:r>
          </a:p>
        </p:txBody>
      </p:sp>
    </p:spTree>
    <p:extLst>
      <p:ext uri="{BB962C8B-B14F-4D97-AF65-F5344CB8AC3E}">
        <p14:creationId xmlns:p14="http://schemas.microsoft.com/office/powerpoint/2010/main" val="14942600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TotalTime>
  <Words>841</Words>
  <Application>Microsoft Office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Tw Cen MT</vt:lpstr>
      <vt:lpstr>Tw Cen MT Condensed</vt:lpstr>
      <vt:lpstr>Wingdings 3</vt:lpstr>
      <vt:lpstr>Integral</vt:lpstr>
      <vt:lpstr>FUNCTIONS OF THE RESERVE BANK OF INDIA</vt:lpstr>
      <vt:lpstr>FUNCTIONS OF THE RESERVE BANK OF INDIA</vt:lpstr>
      <vt:lpstr>Functions of Reserve Bank of India</vt:lpstr>
      <vt:lpstr> I. Traditional Functions </vt:lpstr>
      <vt:lpstr> (A) Central Banking Functions: </vt:lpstr>
      <vt:lpstr>(A) Central Banking Functions:</vt:lpstr>
      <vt:lpstr>(A) Central Banking Functions:</vt:lpstr>
      <vt:lpstr>(A) Central Banking Functions:</vt:lpstr>
      <vt:lpstr>(A) Central Banking Functions:</vt:lpstr>
      <vt:lpstr>(A) Central Banking Functions:</vt:lpstr>
      <vt:lpstr>(A) Central Banking Functions: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OF THE RESERVE BANK OF INDIA</dc:title>
  <dc:creator>Ananya Priya</dc:creator>
  <cp:lastModifiedBy>Ananya Priya</cp:lastModifiedBy>
  <cp:revision>3</cp:revision>
  <dcterms:created xsi:type="dcterms:W3CDTF">2023-02-20T14:51:27Z</dcterms:created>
  <dcterms:modified xsi:type="dcterms:W3CDTF">2023-02-20T16:12:52Z</dcterms:modified>
</cp:coreProperties>
</file>