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D8B64FC-4A78-4B40-9F44-225C85A1FBB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79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A2441-3E46-4420-A544-3CD4FEC51A6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64FC-4A78-4B40-9F44-225C85A1FBB6}" type="slidenum">
              <a:rPr lang="en-US" smtClean="0"/>
              <a:t>‹#›</a:t>
            </a:fld>
            <a:endParaRPr lang="en-US"/>
          </a:p>
        </p:txBody>
      </p:sp>
    </p:spTree>
    <p:extLst>
      <p:ext uri="{BB962C8B-B14F-4D97-AF65-F5344CB8AC3E}">
        <p14:creationId xmlns:p14="http://schemas.microsoft.com/office/powerpoint/2010/main" val="288575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70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51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spTree>
    <p:extLst>
      <p:ext uri="{BB962C8B-B14F-4D97-AF65-F5344CB8AC3E}">
        <p14:creationId xmlns:p14="http://schemas.microsoft.com/office/powerpoint/2010/main" val="268382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01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19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16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3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spTree>
    <p:extLst>
      <p:ext uri="{BB962C8B-B14F-4D97-AF65-F5344CB8AC3E}">
        <p14:creationId xmlns:p14="http://schemas.microsoft.com/office/powerpoint/2010/main" val="385469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A2441-3E46-4420-A544-3CD4FEC51A6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64FC-4A78-4B40-9F44-225C85A1FBB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93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A2441-3E46-4420-A544-3CD4FEC51A6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64FC-4A78-4B40-9F44-225C85A1FBB6}" type="slidenum">
              <a:rPr lang="en-US" smtClean="0"/>
              <a:t>‹#›</a:t>
            </a:fld>
            <a:endParaRPr lang="en-US"/>
          </a:p>
        </p:txBody>
      </p:sp>
    </p:spTree>
    <p:extLst>
      <p:ext uri="{BB962C8B-B14F-4D97-AF65-F5344CB8AC3E}">
        <p14:creationId xmlns:p14="http://schemas.microsoft.com/office/powerpoint/2010/main" val="249693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AA2441-3E46-4420-A544-3CD4FEC51A60}"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B64FC-4A78-4B40-9F44-225C85A1FBB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70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AA2441-3E46-4420-A544-3CD4FEC51A60}"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B64FC-4A78-4B40-9F44-225C85A1FBB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5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A2441-3E46-4420-A544-3CD4FEC51A60}"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B64FC-4A78-4B40-9F44-225C85A1FBB6}" type="slidenum">
              <a:rPr lang="en-US" smtClean="0"/>
              <a:t>‹#›</a:t>
            </a:fld>
            <a:endParaRPr lang="en-US"/>
          </a:p>
        </p:txBody>
      </p:sp>
    </p:spTree>
    <p:extLst>
      <p:ext uri="{BB962C8B-B14F-4D97-AF65-F5344CB8AC3E}">
        <p14:creationId xmlns:p14="http://schemas.microsoft.com/office/powerpoint/2010/main" val="75907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A2441-3E46-4420-A544-3CD4FEC51A6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64FC-4A78-4B40-9F44-225C85A1FBB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0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A2441-3E46-4420-A544-3CD4FEC51A6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64FC-4A78-4B40-9F44-225C85A1FBB6}" type="slidenum">
              <a:rPr lang="en-US" smtClean="0"/>
              <a:t>‹#›</a:t>
            </a:fld>
            <a:endParaRPr lang="en-US"/>
          </a:p>
        </p:txBody>
      </p:sp>
    </p:spTree>
    <p:extLst>
      <p:ext uri="{BB962C8B-B14F-4D97-AF65-F5344CB8AC3E}">
        <p14:creationId xmlns:p14="http://schemas.microsoft.com/office/powerpoint/2010/main" val="371259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AA2441-3E46-4420-A544-3CD4FEC51A60}" type="datetimeFigureOut">
              <a:rPr lang="en-US" smtClean="0"/>
              <a:t>3/22/2023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8B64FC-4A78-4B40-9F44-225C85A1FBB6}" type="slidenum">
              <a:rPr lang="en-US" smtClean="0"/>
              <a:t>‹#›</a:t>
            </a:fld>
            <a:endParaRPr lang="en-US"/>
          </a:p>
        </p:txBody>
      </p:sp>
    </p:spTree>
    <p:extLst>
      <p:ext uri="{BB962C8B-B14F-4D97-AF65-F5344CB8AC3E}">
        <p14:creationId xmlns:p14="http://schemas.microsoft.com/office/powerpoint/2010/main" val="2899395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5E47-D935-D4DF-67DC-A9C3458C31EB}"/>
              </a:ext>
            </a:extLst>
          </p:cNvPr>
          <p:cNvSpPr>
            <a:spLocks noGrp="1"/>
          </p:cNvSpPr>
          <p:nvPr>
            <p:ph type="ctrTitle"/>
          </p:nvPr>
        </p:nvSpPr>
        <p:spPr/>
        <p:txBody>
          <a:bodyPr/>
          <a:lstStyle/>
          <a:p>
            <a:r>
              <a:rPr lang="en-US" b="1" dirty="0"/>
              <a:t>IMF</a:t>
            </a:r>
            <a:endParaRPr lang="en-US" dirty="0"/>
          </a:p>
        </p:txBody>
      </p:sp>
      <p:sp>
        <p:nvSpPr>
          <p:cNvPr id="3" name="Subtitle 2">
            <a:extLst>
              <a:ext uri="{FF2B5EF4-FFF2-40B4-BE49-F238E27FC236}">
                <a16:creationId xmlns:a16="http://schemas.microsoft.com/office/drawing/2014/main" id="{B27AE43A-19FB-D232-B44D-25080D3137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145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AEE3-6F1A-C965-25DE-C6ED255E2C83}"/>
              </a:ext>
            </a:extLst>
          </p:cNvPr>
          <p:cNvSpPr>
            <a:spLocks noGrp="1"/>
          </p:cNvSpPr>
          <p:nvPr>
            <p:ph type="title"/>
          </p:nvPr>
        </p:nvSpPr>
        <p:spPr/>
        <p:txBody>
          <a:bodyPr/>
          <a:lstStyle/>
          <a:p>
            <a:r>
              <a:rPr lang="en-US" b="1" dirty="0"/>
              <a:t>Origin of IMF:</a:t>
            </a:r>
          </a:p>
        </p:txBody>
      </p:sp>
      <p:sp>
        <p:nvSpPr>
          <p:cNvPr id="3" name="Content Placeholder 2">
            <a:extLst>
              <a:ext uri="{FF2B5EF4-FFF2-40B4-BE49-F238E27FC236}">
                <a16:creationId xmlns:a16="http://schemas.microsoft.com/office/drawing/2014/main" id="{D184AA56-4BF4-E85C-9DF0-54F665AF553D}"/>
              </a:ext>
            </a:extLst>
          </p:cNvPr>
          <p:cNvSpPr>
            <a:spLocks noGrp="1"/>
          </p:cNvSpPr>
          <p:nvPr>
            <p:ph idx="1"/>
          </p:nvPr>
        </p:nvSpPr>
        <p:spPr/>
        <p:txBody>
          <a:bodyPr>
            <a:normAutofit/>
          </a:bodyPr>
          <a:lstStyle/>
          <a:p>
            <a:pPr marL="0" indent="0" algn="just">
              <a:buNone/>
            </a:pPr>
            <a:r>
              <a:rPr lang="en-US" dirty="0"/>
              <a:t>The origin of the IMF goes back to the days of international chaos of the 1930s. During the Second World War, plans for the construction of an international institution for the establishment of monetary order were taken up.</a:t>
            </a:r>
          </a:p>
          <a:p>
            <a:pPr marL="0" indent="0" algn="just">
              <a:buNone/>
            </a:pPr>
            <a:r>
              <a:rPr lang="en-US" dirty="0"/>
              <a:t>At the Bretton Woods Conference held in July 1944, delegates from 44 non-communist countries negotiated an agreement on the structure and operation of the international monetary system.</a:t>
            </a:r>
          </a:p>
        </p:txBody>
      </p:sp>
    </p:spTree>
    <p:extLst>
      <p:ext uri="{BB962C8B-B14F-4D97-AF65-F5344CB8AC3E}">
        <p14:creationId xmlns:p14="http://schemas.microsoft.com/office/powerpoint/2010/main" val="303598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1358-2A20-7D3B-1E90-635508BCBBA2}"/>
              </a:ext>
            </a:extLst>
          </p:cNvPr>
          <p:cNvSpPr>
            <a:spLocks noGrp="1"/>
          </p:cNvSpPr>
          <p:nvPr>
            <p:ph type="title"/>
          </p:nvPr>
        </p:nvSpPr>
        <p:spPr/>
        <p:txBody>
          <a:bodyPr/>
          <a:lstStyle/>
          <a:p>
            <a:r>
              <a:rPr lang="en-US" b="1"/>
              <a:t>Origin of IMF:</a:t>
            </a:r>
            <a:endParaRPr lang="en-US"/>
          </a:p>
        </p:txBody>
      </p:sp>
      <p:sp>
        <p:nvSpPr>
          <p:cNvPr id="3" name="Content Placeholder 2">
            <a:extLst>
              <a:ext uri="{FF2B5EF4-FFF2-40B4-BE49-F238E27FC236}">
                <a16:creationId xmlns:a16="http://schemas.microsoft.com/office/drawing/2014/main" id="{79A5C4EB-79DB-4110-10CA-3E4254BF5839}"/>
              </a:ext>
            </a:extLst>
          </p:cNvPr>
          <p:cNvSpPr>
            <a:spLocks noGrp="1"/>
          </p:cNvSpPr>
          <p:nvPr>
            <p:ph idx="1"/>
          </p:nvPr>
        </p:nvSpPr>
        <p:spPr/>
        <p:txBody>
          <a:bodyPr/>
          <a:lstStyle/>
          <a:p>
            <a:pPr marL="0" indent="0" algn="just">
              <a:buNone/>
            </a:pPr>
            <a:r>
              <a:rPr lang="en-US" dirty="0"/>
              <a:t>The Articles of Agreement of the IMF provided the basis of the international monetary system. The IMF commenced financial operations on 1 March 1947, though it came into official existence on 27 December 1945, when 29 countries signed its Articles of Agreement (its charter). Today (May 2012), the IMF has near-global membership of 188 member countries. Virtually, the entire world belongs to the IMF. India is one of the founder- members of the Fund.</a:t>
            </a:r>
          </a:p>
          <a:p>
            <a:pPr marL="0" indent="0" algn="just">
              <a:buNone/>
            </a:pPr>
            <a:endParaRPr lang="en-US" dirty="0"/>
          </a:p>
        </p:txBody>
      </p:sp>
    </p:spTree>
    <p:extLst>
      <p:ext uri="{BB962C8B-B14F-4D97-AF65-F5344CB8AC3E}">
        <p14:creationId xmlns:p14="http://schemas.microsoft.com/office/powerpoint/2010/main" val="187498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D03A-D664-76C5-49D2-A955A6E7A53D}"/>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CE9AC83E-E222-7255-5966-2C7451B567D7}"/>
              </a:ext>
            </a:extLst>
          </p:cNvPr>
          <p:cNvSpPr>
            <a:spLocks noGrp="1"/>
          </p:cNvSpPr>
          <p:nvPr>
            <p:ph idx="1"/>
          </p:nvPr>
        </p:nvSpPr>
        <p:spPr/>
        <p:txBody>
          <a:bodyPr>
            <a:normAutofit fontScale="77500" lnSpcReduction="20000"/>
          </a:bodyPr>
          <a:lstStyle/>
          <a:p>
            <a:pPr marL="0" indent="0" algn="just">
              <a:buNone/>
            </a:pPr>
            <a:r>
              <a:rPr lang="en-US" dirty="0"/>
              <a:t>Article 1 of the Articles of Agreement (AGA) spell out 6 purposes for which the IMF was set up.</a:t>
            </a:r>
          </a:p>
          <a:p>
            <a:pPr marL="0" indent="0" algn="just">
              <a:buNone/>
            </a:pPr>
            <a:r>
              <a:rPr lang="en-US" dirty="0"/>
              <a:t>These are:</a:t>
            </a:r>
          </a:p>
          <a:p>
            <a:pPr marL="0" indent="0" algn="just">
              <a:buNone/>
            </a:pPr>
            <a:r>
              <a:rPr lang="en-US" dirty="0"/>
              <a:t>I. To promote international monetary cooperation through a permanent institution which provides the machinery for consolation and collaboration on international monetary problems.</a:t>
            </a:r>
          </a:p>
          <a:p>
            <a:pPr marL="0" indent="0" algn="just">
              <a:buNone/>
            </a:pPr>
            <a:r>
              <a:rPr lang="en-US" dirty="0"/>
              <a:t>II. To facilitate the expansion and balanced growth of international trade, and to contribute thereby to the promotion and maintenance of high levels of employment and real income and to the development of the productive resources of all members as primary objective of economic policy.</a:t>
            </a:r>
          </a:p>
          <a:p>
            <a:pPr marL="0" indent="0" algn="just">
              <a:buNone/>
            </a:pPr>
            <a:r>
              <a:rPr lang="en-US" dirty="0"/>
              <a:t>III.  To promote exchange stability, to maintain orderly exchange arrangements among members, and to avoid competitive exchange depreciation.</a:t>
            </a:r>
          </a:p>
        </p:txBody>
      </p:sp>
    </p:spTree>
    <p:extLst>
      <p:ext uri="{BB962C8B-B14F-4D97-AF65-F5344CB8AC3E}">
        <p14:creationId xmlns:p14="http://schemas.microsoft.com/office/powerpoint/2010/main" val="412769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E273-249C-A595-5AE3-5AED6327835B}"/>
              </a:ext>
            </a:extLst>
          </p:cNvPr>
          <p:cNvSpPr>
            <a:spLocks noGrp="1"/>
          </p:cNvSpPr>
          <p:nvPr>
            <p:ph type="title"/>
          </p:nvPr>
        </p:nvSpPr>
        <p:spPr/>
        <p:txBody>
          <a:bodyPr/>
          <a:lstStyle/>
          <a:p>
            <a:r>
              <a:rPr lang="en-US" b="1" dirty="0"/>
              <a:t>Objectives:</a:t>
            </a:r>
            <a:endParaRPr lang="en-US" dirty="0"/>
          </a:p>
        </p:txBody>
      </p:sp>
      <p:sp>
        <p:nvSpPr>
          <p:cNvPr id="3" name="Content Placeholder 2">
            <a:extLst>
              <a:ext uri="{FF2B5EF4-FFF2-40B4-BE49-F238E27FC236}">
                <a16:creationId xmlns:a16="http://schemas.microsoft.com/office/drawing/2014/main" id="{21136473-3C08-4650-FDF6-F1270C28E365}"/>
              </a:ext>
            </a:extLst>
          </p:cNvPr>
          <p:cNvSpPr>
            <a:spLocks noGrp="1"/>
          </p:cNvSpPr>
          <p:nvPr>
            <p:ph idx="1"/>
          </p:nvPr>
        </p:nvSpPr>
        <p:spPr/>
        <p:txBody>
          <a:bodyPr>
            <a:normAutofit fontScale="92500" lnSpcReduction="10000"/>
          </a:bodyPr>
          <a:lstStyle/>
          <a:p>
            <a:pPr marL="0" indent="0" algn="just">
              <a:buNone/>
            </a:pPr>
            <a:r>
              <a:rPr lang="en-US" dirty="0"/>
              <a:t>IV. To assist in the establishment of a multilateral system of payments in respect of current transactions between members and in the elimination of foreign exchange restrictions which hamper the growth of world trade.</a:t>
            </a:r>
          </a:p>
          <a:p>
            <a:pPr marL="0" indent="0" algn="just">
              <a:buNone/>
            </a:pPr>
            <a:r>
              <a:rPr lang="en-US" dirty="0"/>
              <a:t>V. To give confidence to members by making the general resources of the Fund temporarily available to them under adequate safeguards, thus providing them with the opportunity to correct maladjustments in their balance of payments, without resorting to measures destructive of national or international prosperity.</a:t>
            </a:r>
          </a:p>
          <a:p>
            <a:pPr marL="0" indent="0" algn="just">
              <a:buNone/>
            </a:pPr>
            <a:r>
              <a:rPr lang="en-US" dirty="0"/>
              <a:t>VI. In accordance with the above, to shorten the duration and lessen the degree of disequilibrium in the international balance of payments of members.</a:t>
            </a:r>
          </a:p>
          <a:p>
            <a:pPr marL="0" indent="0">
              <a:buNone/>
            </a:pPr>
            <a:endParaRPr lang="en-US" dirty="0"/>
          </a:p>
        </p:txBody>
      </p:sp>
    </p:spTree>
    <p:extLst>
      <p:ext uri="{BB962C8B-B14F-4D97-AF65-F5344CB8AC3E}">
        <p14:creationId xmlns:p14="http://schemas.microsoft.com/office/powerpoint/2010/main" val="343743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EE68-E258-AFCA-5046-7527BE2745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39F108-139C-BB78-7758-5074B239EC1D}"/>
              </a:ext>
            </a:extLst>
          </p:cNvPr>
          <p:cNvSpPr>
            <a:spLocks noGrp="1"/>
          </p:cNvSpPr>
          <p:nvPr>
            <p:ph idx="1"/>
          </p:nvPr>
        </p:nvSpPr>
        <p:spPr/>
        <p:txBody>
          <a:bodyPr>
            <a:normAutofit/>
          </a:bodyPr>
          <a:lstStyle/>
          <a:p>
            <a:pPr marL="0" indent="0" algn="ctr">
              <a:buNone/>
            </a:pPr>
            <a:r>
              <a:rPr lang="en-US" sz="4400" b="1" dirty="0"/>
              <a:t>THANK YOU</a:t>
            </a:r>
          </a:p>
        </p:txBody>
      </p:sp>
    </p:spTree>
    <p:extLst>
      <p:ext uri="{BB962C8B-B14F-4D97-AF65-F5344CB8AC3E}">
        <p14:creationId xmlns:p14="http://schemas.microsoft.com/office/powerpoint/2010/main" val="6048803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401</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IMF</vt:lpstr>
      <vt:lpstr>Origin of IMF:</vt:lpstr>
      <vt:lpstr>Origin of IMF:</vt:lpstr>
      <vt:lpstr>Objectives:</vt:lpstr>
      <vt:lpstr>Objectives: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IMF</dc:title>
  <dc:creator>Ananya Priya</dc:creator>
  <cp:lastModifiedBy>Ananya Priya</cp:lastModifiedBy>
  <cp:revision>1</cp:revision>
  <dcterms:created xsi:type="dcterms:W3CDTF">2023-03-22T09:57:59Z</dcterms:created>
  <dcterms:modified xsi:type="dcterms:W3CDTF">2023-03-22T10:00:03Z</dcterms:modified>
</cp:coreProperties>
</file>