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5C90252-7228-41A7-AB27-8DAD56A76A22}" type="datetimeFigureOut">
              <a:rPr lang="en-US" smtClean="0"/>
              <a:t>12/1/2024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5C7AB5D-6738-4008-A1DF-B0835025B843}"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C90252-7228-41A7-AB27-8DAD56A76A22}"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7AB5D-6738-4008-A1DF-B0835025B84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C90252-7228-41A7-AB27-8DAD56A76A22}"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7AB5D-6738-4008-A1DF-B0835025B84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5C90252-7228-41A7-AB27-8DAD56A76A22}"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7AB5D-6738-4008-A1DF-B0835025B843}"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5C90252-7228-41A7-AB27-8DAD56A76A22}" type="datetimeFigureOut">
              <a:rPr lang="en-US" smtClean="0"/>
              <a:t>12/1/2024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5C7AB5D-6738-4008-A1DF-B0835025B84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5C90252-7228-41A7-AB27-8DAD56A76A22}" type="datetimeFigureOut">
              <a:rPr lang="en-US" smtClean="0"/>
              <a:t>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7AB5D-6738-4008-A1DF-B0835025B843}"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5C90252-7228-41A7-AB27-8DAD56A76A22}" type="datetimeFigureOut">
              <a:rPr lang="en-US" smtClean="0"/>
              <a:t>12/1/2024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C7AB5D-6738-4008-A1DF-B0835025B843}"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5C90252-7228-41A7-AB27-8DAD56A76A22}" type="datetimeFigureOut">
              <a:rPr lang="en-US" smtClean="0"/>
              <a:t>12/1/2024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C7AB5D-6738-4008-A1DF-B0835025B84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C90252-7228-41A7-AB27-8DAD56A76A22}" type="datetimeFigureOut">
              <a:rPr lang="en-US" smtClean="0"/>
              <a:t>12/1/2024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C7AB5D-6738-4008-A1DF-B0835025B84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5C90252-7228-41A7-AB27-8DAD56A76A22}" type="datetimeFigureOut">
              <a:rPr lang="en-US" smtClean="0"/>
              <a:t>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7AB5D-6738-4008-A1DF-B0835025B843}"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5C90252-7228-41A7-AB27-8DAD56A76A22}" type="datetimeFigureOut">
              <a:rPr lang="en-US" smtClean="0"/>
              <a:t>12/1/2024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5C7AB5D-6738-4008-A1DF-B0835025B843}"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5C90252-7228-41A7-AB27-8DAD56A76A22}" type="datetimeFigureOut">
              <a:rPr lang="en-US" smtClean="0"/>
              <a:t>12/1/2024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5C7AB5D-6738-4008-A1DF-B0835025B84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b="1" dirty="0" smtClean="0"/>
              <a:t>Planning</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Planning</a:t>
            </a:r>
            <a:endParaRPr lang="en-US" dirty="0"/>
          </a:p>
        </p:txBody>
      </p:sp>
      <p:sp>
        <p:nvSpPr>
          <p:cNvPr id="3" name="Content Placeholder 2"/>
          <p:cNvSpPr>
            <a:spLocks noGrp="1"/>
          </p:cNvSpPr>
          <p:nvPr>
            <p:ph sz="quarter" idx="1"/>
          </p:nvPr>
        </p:nvSpPr>
        <p:spPr/>
        <p:txBody>
          <a:bodyPr>
            <a:normAutofit lnSpcReduction="10000"/>
          </a:bodyPr>
          <a:lstStyle/>
          <a:p>
            <a:pPr algn="just">
              <a:buNone/>
            </a:pPr>
            <a:r>
              <a:rPr lang="en-US" dirty="0" smtClean="0"/>
              <a:t>Planning is the fundamental management function, which involves deciding beforehand, what is to be done, when is it to be done, how it is to be done and who is going to do it. It is an intellectual process which lays down an </a:t>
            </a:r>
            <a:r>
              <a:rPr lang="en-US" dirty="0" err="1" smtClean="0"/>
              <a:t>organisation’s</a:t>
            </a:r>
            <a:r>
              <a:rPr lang="en-US" dirty="0" smtClean="0"/>
              <a:t> objectives and develops various courses of action, by which the </a:t>
            </a:r>
            <a:r>
              <a:rPr lang="en-US" dirty="0" err="1" smtClean="0"/>
              <a:t>organisation</a:t>
            </a:r>
            <a:r>
              <a:rPr lang="en-US" dirty="0" smtClean="0"/>
              <a:t> can achieve those objectives. It chalks out exactly, how to attain a specific goal. Planning is nothing but thinking before the action takes place. It helps us to take a peep into the future and decide in advance the way to deal with the situations, which we are going to encounter in future. It involves logical thinking and rational decision making.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Importance of Planning  </a:t>
            </a:r>
            <a:endParaRPr lang="en-US" b="1" dirty="0"/>
          </a:p>
        </p:txBody>
      </p:sp>
      <p:sp>
        <p:nvSpPr>
          <p:cNvPr id="3" name="Content Placeholder 2"/>
          <p:cNvSpPr>
            <a:spLocks noGrp="1"/>
          </p:cNvSpPr>
          <p:nvPr>
            <p:ph sz="quarter" idx="1"/>
          </p:nvPr>
        </p:nvSpPr>
        <p:spPr/>
        <p:txBody>
          <a:bodyPr>
            <a:normAutofit fontScale="77500" lnSpcReduction="20000"/>
          </a:bodyPr>
          <a:lstStyle/>
          <a:p>
            <a:pPr algn="just"/>
            <a:r>
              <a:rPr lang="en-US" dirty="0" smtClean="0"/>
              <a:t>It helps managers to improve future performance, by establishing objectives and selecting a course of action, for the benefit of the </a:t>
            </a:r>
            <a:r>
              <a:rPr lang="en-US" dirty="0" err="1" smtClean="0"/>
              <a:t>organisation</a:t>
            </a:r>
            <a:r>
              <a:rPr lang="en-US" dirty="0" smtClean="0"/>
              <a:t>. </a:t>
            </a:r>
          </a:p>
          <a:p>
            <a:pPr algn="just"/>
            <a:r>
              <a:rPr lang="en-US" dirty="0" smtClean="0"/>
              <a:t>It </a:t>
            </a:r>
            <a:r>
              <a:rPr lang="en-US" dirty="0" err="1" smtClean="0"/>
              <a:t>minimises</a:t>
            </a:r>
            <a:r>
              <a:rPr lang="en-US" dirty="0" smtClean="0"/>
              <a:t> risk and uncertainty, by looking ahead into the future. </a:t>
            </a:r>
          </a:p>
          <a:p>
            <a:pPr algn="just"/>
            <a:r>
              <a:rPr lang="en-US" dirty="0" smtClean="0"/>
              <a:t>It facilitates the coordination of activities. Thus, reduces overlapping among activities and eliminates unproductive work. </a:t>
            </a:r>
          </a:p>
          <a:p>
            <a:pPr algn="just"/>
            <a:r>
              <a:rPr lang="en-US" dirty="0" smtClean="0"/>
              <a:t>It states in advance, what should be done in future, so it provides direction for action. </a:t>
            </a:r>
          </a:p>
          <a:p>
            <a:pPr algn="just"/>
            <a:r>
              <a:rPr lang="en-US" dirty="0" smtClean="0"/>
              <a:t>It uncovers and identifies future opportunities and threats. </a:t>
            </a:r>
          </a:p>
          <a:p>
            <a:pPr algn="just"/>
            <a:r>
              <a:rPr lang="en-US" dirty="0" smtClean="0"/>
              <a:t>It sets out standards for controlling. It compares actual performance with the standard performance and efforts are made to correct the same. </a:t>
            </a:r>
          </a:p>
          <a:p>
            <a:pPr algn="just">
              <a:buNone/>
            </a:pPr>
            <a:r>
              <a:rPr lang="en-US" dirty="0" smtClean="0"/>
              <a:t>Planning is present in all types of </a:t>
            </a:r>
            <a:r>
              <a:rPr lang="en-US" dirty="0" err="1" smtClean="0"/>
              <a:t>organisations</a:t>
            </a:r>
            <a:r>
              <a:rPr lang="en-US" dirty="0" smtClean="0"/>
              <a:t>, households, sectors, economies, etc. We need to plan because the future is highly uncertain and no one can predict the future with 100% accuracy, as the conditions can change anytime. Hence, planning is the basic requirement of any organization for the survival, growth and success.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Characteristics of Planning </a:t>
            </a:r>
            <a:endParaRPr lang="en-US" b="1" dirty="0"/>
          </a:p>
        </p:txBody>
      </p:sp>
      <p:sp>
        <p:nvSpPr>
          <p:cNvPr id="3" name="Content Placeholder 2"/>
          <p:cNvSpPr>
            <a:spLocks noGrp="1"/>
          </p:cNvSpPr>
          <p:nvPr>
            <p:ph sz="quarter" idx="1"/>
          </p:nvPr>
        </p:nvSpPr>
        <p:spPr/>
        <p:txBody>
          <a:bodyPr>
            <a:normAutofit fontScale="85000" lnSpcReduction="20000"/>
          </a:bodyPr>
          <a:lstStyle/>
          <a:p>
            <a:pPr algn="just">
              <a:buNone/>
            </a:pPr>
            <a:r>
              <a:rPr lang="en-US" dirty="0" smtClean="0"/>
              <a:t>1. Managerial function: Planning is a first and foremost managerial function provides the base for other functions of the management, i.e. </a:t>
            </a:r>
            <a:r>
              <a:rPr lang="en-US" dirty="0" err="1" smtClean="0"/>
              <a:t>organising</a:t>
            </a:r>
            <a:r>
              <a:rPr lang="en-US" dirty="0" smtClean="0"/>
              <a:t>, staffing, directing and controlling, as they are performed within the periphery of the plans made. </a:t>
            </a:r>
            <a:endParaRPr lang="en-US" dirty="0"/>
          </a:p>
          <a:p>
            <a:pPr algn="just">
              <a:buNone/>
            </a:pPr>
            <a:r>
              <a:rPr lang="en-US" dirty="0" smtClean="0"/>
              <a:t>2. Goal oriented: It focuses on defining the goals of the </a:t>
            </a:r>
            <a:r>
              <a:rPr lang="en-US" dirty="0" err="1" smtClean="0"/>
              <a:t>organisation</a:t>
            </a:r>
            <a:r>
              <a:rPr lang="en-US" dirty="0" smtClean="0"/>
              <a:t>, identifying alternative courses of action and deciding the appropriate action plan, which is to be undertaken for reaching the goals. </a:t>
            </a:r>
          </a:p>
          <a:p>
            <a:pPr algn="just">
              <a:buNone/>
            </a:pPr>
            <a:r>
              <a:rPr lang="en-US" dirty="0" smtClean="0"/>
              <a:t>3. Pervasive: It is pervasive in the sense that it is present in all the segments and is required at all the levels of the </a:t>
            </a:r>
            <a:r>
              <a:rPr lang="en-US" dirty="0" err="1" smtClean="0"/>
              <a:t>organisation</a:t>
            </a:r>
            <a:r>
              <a:rPr lang="en-US" dirty="0" smtClean="0"/>
              <a:t>. Although the scope of planning varies at different levels and departments. </a:t>
            </a:r>
          </a:p>
          <a:p>
            <a:pPr algn="just">
              <a:buNone/>
            </a:pPr>
            <a:r>
              <a:rPr lang="en-US" dirty="0" smtClean="0"/>
              <a:t>4. Continuous Process: Plans are made for a specific term, say for a month, quarter, year and so on. Once that period is over, new plans are drawn, considering the </a:t>
            </a:r>
            <a:r>
              <a:rPr lang="en-US" dirty="0" err="1" smtClean="0"/>
              <a:t>organisation’s</a:t>
            </a:r>
            <a:r>
              <a:rPr lang="en-US" dirty="0" smtClean="0"/>
              <a:t> present and future requirements and conditions. Therefore, it is an ongoing process, as the plans are framed, executed and followed by another plan. </a:t>
            </a:r>
          </a:p>
          <a:p>
            <a:pPr algn="just">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Characteristics of Planning </a:t>
            </a:r>
            <a:endParaRPr lang="en-US" dirty="0"/>
          </a:p>
        </p:txBody>
      </p:sp>
      <p:sp>
        <p:nvSpPr>
          <p:cNvPr id="3" name="Content Placeholder 2"/>
          <p:cNvSpPr>
            <a:spLocks noGrp="1"/>
          </p:cNvSpPr>
          <p:nvPr>
            <p:ph sz="quarter" idx="1"/>
          </p:nvPr>
        </p:nvSpPr>
        <p:spPr/>
        <p:txBody>
          <a:bodyPr>
            <a:normAutofit fontScale="85000" lnSpcReduction="10000"/>
          </a:bodyPr>
          <a:lstStyle/>
          <a:p>
            <a:pPr algn="just">
              <a:buNone/>
            </a:pPr>
            <a:r>
              <a:rPr lang="en-US" dirty="0" smtClean="0"/>
              <a:t>5. Intellectual Process: It is a mental exercise at it involves the application of mind, to think, forecast, imagine intelligently and innovate etc. </a:t>
            </a:r>
          </a:p>
          <a:p>
            <a:pPr algn="just">
              <a:buNone/>
            </a:pPr>
            <a:r>
              <a:rPr lang="en-US" dirty="0" smtClean="0"/>
              <a:t>6. Futuristic: In the process of planning we take a sneak peek of the future. It encompasses looking into the future, to </a:t>
            </a:r>
            <a:r>
              <a:rPr lang="en-US" dirty="0" err="1" smtClean="0"/>
              <a:t>analyse</a:t>
            </a:r>
            <a:r>
              <a:rPr lang="en-US" dirty="0" smtClean="0"/>
              <a:t> and predict it so that the </a:t>
            </a:r>
            <a:r>
              <a:rPr lang="en-US" dirty="0" err="1" smtClean="0"/>
              <a:t>organisation</a:t>
            </a:r>
            <a:r>
              <a:rPr lang="en-US" dirty="0" smtClean="0"/>
              <a:t> can face future challenges effectively. </a:t>
            </a:r>
          </a:p>
          <a:p>
            <a:pPr algn="just">
              <a:buNone/>
            </a:pPr>
            <a:r>
              <a:rPr lang="en-US" dirty="0" smtClean="0"/>
              <a:t>7. Decision making: Decisions are made regarding the choice of alternative courses of action that can be undertaken to reach the goal. The alternative chosen should be best among all, with the least number of the negative and highest number of positive outcomes. </a:t>
            </a:r>
          </a:p>
          <a:p>
            <a:pPr algn="just">
              <a:buNone/>
            </a:pPr>
            <a:r>
              <a:rPr lang="en-US" dirty="0" smtClean="0"/>
              <a:t>Planning is concerned with setting objectives, targets, and formulating plan to accomplish them. The activity helps managers </a:t>
            </a:r>
            <a:r>
              <a:rPr lang="en-US" dirty="0" err="1" smtClean="0"/>
              <a:t>analyse</a:t>
            </a:r>
            <a:r>
              <a:rPr lang="en-US" dirty="0" smtClean="0"/>
              <a:t> the present condition to identify the ways of attaining the desired position in future. It is both, the need of the </a:t>
            </a:r>
            <a:r>
              <a:rPr lang="en-US" dirty="0" err="1" smtClean="0"/>
              <a:t>organisation</a:t>
            </a:r>
            <a:r>
              <a:rPr lang="en-US" dirty="0" smtClean="0"/>
              <a:t> and the responsibility of managers.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Limitations of Planning </a:t>
            </a:r>
            <a:endParaRPr lang="en-US" b="1" dirty="0"/>
          </a:p>
        </p:txBody>
      </p:sp>
      <p:sp>
        <p:nvSpPr>
          <p:cNvPr id="3" name="Content Placeholder 2"/>
          <p:cNvSpPr>
            <a:spLocks noGrp="1"/>
          </p:cNvSpPr>
          <p:nvPr>
            <p:ph sz="quarter" idx="1"/>
          </p:nvPr>
        </p:nvSpPr>
        <p:spPr/>
        <p:txBody>
          <a:bodyPr>
            <a:normAutofit/>
          </a:bodyPr>
          <a:lstStyle/>
          <a:p>
            <a:pPr algn="just">
              <a:buNone/>
            </a:pPr>
            <a:r>
              <a:rPr lang="en-US" dirty="0" smtClean="0"/>
              <a:t>(</a:t>
            </a:r>
            <a:r>
              <a:rPr lang="en-US" dirty="0" err="1" smtClean="0"/>
              <a:t>i</a:t>
            </a:r>
            <a:r>
              <a:rPr lang="en-US" dirty="0" smtClean="0"/>
              <a:t>) Planning leads to rigidity </a:t>
            </a:r>
          </a:p>
          <a:p>
            <a:pPr algn="just">
              <a:buNone/>
            </a:pPr>
            <a:r>
              <a:rPr lang="en-US" dirty="0" smtClean="0"/>
              <a:t>(ii) Planning may not work in a dynamic environment </a:t>
            </a:r>
          </a:p>
          <a:p>
            <a:pPr algn="just">
              <a:buNone/>
            </a:pPr>
            <a:r>
              <a:rPr lang="en-US" dirty="0" smtClean="0"/>
              <a:t>(iii) Planning reduces creativity </a:t>
            </a:r>
          </a:p>
          <a:p>
            <a:pPr algn="just">
              <a:buNone/>
            </a:pPr>
            <a:r>
              <a:rPr lang="en-US" dirty="0" smtClean="0"/>
              <a:t>(iv) Planning involves huge costs </a:t>
            </a:r>
          </a:p>
          <a:p>
            <a:pPr algn="just">
              <a:buNone/>
            </a:pPr>
            <a:r>
              <a:rPr lang="en-US" dirty="0" smtClean="0"/>
              <a:t>(v) Planning is a time-consuming process </a:t>
            </a:r>
          </a:p>
          <a:p>
            <a:pPr algn="just">
              <a:buNone/>
            </a:pPr>
            <a:r>
              <a:rPr lang="en-US" dirty="0" smtClean="0"/>
              <a:t>(vi) Planning does not guarantee success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Steps involved in Planning</a:t>
            </a:r>
            <a:endParaRPr lang="en-US" b="1" dirty="0"/>
          </a:p>
        </p:txBody>
      </p:sp>
      <p:pic>
        <p:nvPicPr>
          <p:cNvPr id="4" name="Content Placeholder 3" descr="Screenshot 2024-12-01 170131.png"/>
          <p:cNvPicPr>
            <a:picLocks noGrp="1" noChangeAspect="1"/>
          </p:cNvPicPr>
          <p:nvPr>
            <p:ph sz="quarter" idx="1"/>
          </p:nvPr>
        </p:nvPicPr>
        <p:blipFill>
          <a:blip r:embed="rId2"/>
          <a:stretch>
            <a:fillRect/>
          </a:stretch>
        </p:blipFill>
        <p:spPr>
          <a:xfrm>
            <a:off x="2342088" y="1524000"/>
            <a:ext cx="3501665" cy="4757243"/>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a:buNone/>
            </a:pPr>
            <a:r>
              <a:rPr lang="en-US" dirty="0" smtClean="0"/>
              <a:t>By planning process, an </a:t>
            </a:r>
            <a:r>
              <a:rPr lang="en-US" dirty="0" err="1" smtClean="0"/>
              <a:t>organisation</a:t>
            </a:r>
            <a:r>
              <a:rPr lang="en-US" dirty="0" smtClean="0"/>
              <a:t> not only gets the insights of the future, but it also helps the </a:t>
            </a:r>
            <a:r>
              <a:rPr lang="en-US" dirty="0" err="1" smtClean="0"/>
              <a:t>organisation</a:t>
            </a:r>
            <a:r>
              <a:rPr lang="en-US" dirty="0" smtClean="0"/>
              <a:t> to shape its future. Effective planning involves simplicity of the plan, i.e. the plan should be clearly stated and easy to understand because if the plan is too much complicated it will create chaos among the members of the </a:t>
            </a:r>
            <a:r>
              <a:rPr lang="en-US" dirty="0" err="1" smtClean="0"/>
              <a:t>organisation</a:t>
            </a:r>
            <a:r>
              <a:rPr lang="en-US" dirty="0" smtClean="0"/>
              <a:t>. Further, the plan should fulfill all the requirements of the </a:t>
            </a:r>
            <a:r>
              <a:rPr lang="en-US" dirty="0" err="1" smtClean="0"/>
              <a:t>organisation</a:t>
            </a:r>
            <a:r>
              <a:rPr lang="en-US" dirty="0" smtClean="0"/>
              <a:t>.</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14</TotalTime>
  <Words>802</Words>
  <Application>Microsoft Office PowerPoint</Application>
  <PresentationFormat>On-screen Show (4:3)</PresentationFormat>
  <Paragraphs>30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Equity</vt:lpstr>
      <vt:lpstr>Planning</vt:lpstr>
      <vt:lpstr>Planning</vt:lpstr>
      <vt:lpstr>Importance of Planning  </vt:lpstr>
      <vt:lpstr>Characteristics of Planning </vt:lpstr>
      <vt:lpstr>Characteristics of Planning </vt:lpstr>
      <vt:lpstr>Limitations of Planning </vt:lpstr>
      <vt:lpstr>Steps involved in Planning</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dc:title>
  <dc:creator>Hp</dc:creator>
  <cp:lastModifiedBy>Hp</cp:lastModifiedBy>
  <cp:revision>1</cp:revision>
  <dcterms:created xsi:type="dcterms:W3CDTF">2024-12-01T11:25:44Z</dcterms:created>
  <dcterms:modified xsi:type="dcterms:W3CDTF">2024-12-01T11:40:32Z</dcterms:modified>
</cp:coreProperties>
</file>