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5" r:id="rId3"/>
    <p:sldId id="257" r:id="rId4"/>
    <p:sldId id="268" r:id="rId5"/>
    <p:sldId id="264" r:id="rId6"/>
    <p:sldId id="266" r:id="rId7"/>
    <p:sldId id="267" r:id="rId8"/>
    <p:sldId id="259"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7698E0-4702-4642-A5A5-8D86E1C1C4A0}" v="17" dt="2023-02-14T02:45:41.0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68" d="100"/>
          <a:sy n="68" d="100"/>
        </p:scale>
        <p:origin x="-588" y="-6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ilee Upadhayay" userId="556280587117f9d7" providerId="LiveId" clId="{E77698E0-4702-4642-A5A5-8D86E1C1C4A0}"/>
    <pc:docChg chg="addSld delSld modSld sldOrd">
      <pc:chgData name="Shailee Upadhayay" userId="556280587117f9d7" providerId="LiveId" clId="{E77698E0-4702-4642-A5A5-8D86E1C1C4A0}" dt="2023-02-14T02:45:53.582" v="68" actId="255"/>
      <pc:docMkLst>
        <pc:docMk/>
      </pc:docMkLst>
      <pc:sldChg chg="ord">
        <pc:chgData name="Shailee Upadhayay" userId="556280587117f9d7" providerId="LiveId" clId="{E77698E0-4702-4642-A5A5-8D86E1C1C4A0}" dt="2023-02-13T16:39:44.324" v="57"/>
        <pc:sldMkLst>
          <pc:docMk/>
          <pc:sldMk cId="1876825270" sldId="256"/>
        </pc:sldMkLst>
      </pc:sldChg>
      <pc:sldChg chg="ord">
        <pc:chgData name="Shailee Upadhayay" userId="556280587117f9d7" providerId="LiveId" clId="{E77698E0-4702-4642-A5A5-8D86E1C1C4A0}" dt="2023-02-13T16:38:58.706" v="52"/>
        <pc:sldMkLst>
          <pc:docMk/>
          <pc:sldMk cId="3178071836" sldId="258"/>
        </pc:sldMkLst>
      </pc:sldChg>
      <pc:sldChg chg="modSp del mod">
        <pc:chgData name="Shailee Upadhayay" userId="556280587117f9d7" providerId="LiveId" clId="{E77698E0-4702-4642-A5A5-8D86E1C1C4A0}" dt="2023-02-13T16:36:07.914" v="41" actId="2696"/>
        <pc:sldMkLst>
          <pc:docMk/>
          <pc:sldMk cId="1231353763" sldId="262"/>
        </pc:sldMkLst>
        <pc:spChg chg="mod">
          <ac:chgData name="Shailee Upadhayay" userId="556280587117f9d7" providerId="LiveId" clId="{E77698E0-4702-4642-A5A5-8D86E1C1C4A0}" dt="2023-02-11T04:06:38.728" v="11" actId="1076"/>
          <ac:spMkLst>
            <pc:docMk/>
            <pc:sldMk cId="1231353763" sldId="262"/>
            <ac:spMk id="2" creationId="{89FB048A-EFCE-7054-4CAD-37E8C65D4415}"/>
          </ac:spMkLst>
        </pc:spChg>
        <pc:spChg chg="mod">
          <ac:chgData name="Shailee Upadhayay" userId="556280587117f9d7" providerId="LiveId" clId="{E77698E0-4702-4642-A5A5-8D86E1C1C4A0}" dt="2023-02-11T04:08:31.676" v="40" actId="20577"/>
          <ac:spMkLst>
            <pc:docMk/>
            <pc:sldMk cId="1231353763" sldId="262"/>
            <ac:spMk id="3" creationId="{E0552364-554F-B540-F089-5EA98797D469}"/>
          </ac:spMkLst>
        </pc:spChg>
      </pc:sldChg>
      <pc:sldChg chg="addSp delSp modSp new">
        <pc:chgData name="Shailee Upadhayay" userId="556280587117f9d7" providerId="LiveId" clId="{E77698E0-4702-4642-A5A5-8D86E1C1C4A0}" dt="2023-02-13T16:38:37.846" v="50" actId="1076"/>
        <pc:sldMkLst>
          <pc:docMk/>
          <pc:sldMk cId="3465953232" sldId="262"/>
        </pc:sldMkLst>
        <pc:spChg chg="del">
          <ac:chgData name="Shailee Upadhayay" userId="556280587117f9d7" providerId="LiveId" clId="{E77698E0-4702-4642-A5A5-8D86E1C1C4A0}" dt="2023-02-13T16:38:00.586" v="43"/>
          <ac:spMkLst>
            <pc:docMk/>
            <pc:sldMk cId="3465953232" sldId="262"/>
            <ac:spMk id="3" creationId="{DDE947EE-9EFC-34D0-E24F-4E15D2609000}"/>
          </ac:spMkLst>
        </pc:spChg>
        <pc:picChg chg="add mod">
          <ac:chgData name="Shailee Upadhayay" userId="556280587117f9d7" providerId="LiveId" clId="{E77698E0-4702-4642-A5A5-8D86E1C1C4A0}" dt="2023-02-13T16:38:37.846" v="50" actId="1076"/>
          <ac:picMkLst>
            <pc:docMk/>
            <pc:sldMk cId="3465953232" sldId="262"/>
            <ac:picMk id="1026" creationId="{14104E78-5DAC-C21A-98D6-640CD8F31375}"/>
          </ac:picMkLst>
        </pc:picChg>
      </pc:sldChg>
      <pc:sldChg chg="addSp delSp modSp new">
        <pc:chgData name="Shailee Upadhayay" userId="556280587117f9d7" providerId="LiveId" clId="{E77698E0-4702-4642-A5A5-8D86E1C1C4A0}" dt="2023-02-13T16:40:23.075" v="65" actId="1076"/>
        <pc:sldMkLst>
          <pc:docMk/>
          <pc:sldMk cId="1649719461" sldId="263"/>
        </pc:sldMkLst>
        <pc:spChg chg="del">
          <ac:chgData name="Shailee Upadhayay" userId="556280587117f9d7" providerId="LiveId" clId="{E77698E0-4702-4642-A5A5-8D86E1C1C4A0}" dt="2023-02-13T16:40:00.361" v="58"/>
          <ac:spMkLst>
            <pc:docMk/>
            <pc:sldMk cId="1649719461" sldId="263"/>
            <ac:spMk id="3" creationId="{DED02E75-3285-9979-BACC-0982D980BE88}"/>
          </ac:spMkLst>
        </pc:spChg>
        <pc:picChg chg="add mod">
          <ac:chgData name="Shailee Upadhayay" userId="556280587117f9d7" providerId="LiveId" clId="{E77698E0-4702-4642-A5A5-8D86E1C1C4A0}" dt="2023-02-13T16:40:23.075" v="65" actId="1076"/>
          <ac:picMkLst>
            <pc:docMk/>
            <pc:sldMk cId="1649719461" sldId="263"/>
            <ac:picMk id="2050" creationId="{DDEA3C5C-C4D3-3B16-FE76-301065FCE9EA}"/>
          </ac:picMkLst>
        </pc:picChg>
      </pc:sldChg>
      <pc:sldChg chg="addSp delSp modSp new mod">
        <pc:chgData name="Shailee Upadhayay" userId="556280587117f9d7" providerId="LiveId" clId="{E77698E0-4702-4642-A5A5-8D86E1C1C4A0}" dt="2023-02-14T02:45:53.582" v="68" actId="255"/>
        <pc:sldMkLst>
          <pc:docMk/>
          <pc:sldMk cId="4252564166" sldId="264"/>
        </pc:sldMkLst>
        <pc:spChg chg="del">
          <ac:chgData name="Shailee Upadhayay" userId="556280587117f9d7" providerId="LiveId" clId="{E77698E0-4702-4642-A5A5-8D86E1C1C4A0}" dt="2023-02-14T02:45:41.058" v="67"/>
          <ac:spMkLst>
            <pc:docMk/>
            <pc:sldMk cId="4252564166" sldId="264"/>
            <ac:spMk id="3" creationId="{92C1E9E1-6BFD-B251-343D-ABE20B40A95B}"/>
          </ac:spMkLst>
        </pc:spChg>
        <pc:spChg chg="add mod">
          <ac:chgData name="Shailee Upadhayay" userId="556280587117f9d7" providerId="LiveId" clId="{E77698E0-4702-4642-A5A5-8D86E1C1C4A0}" dt="2023-02-14T02:45:53.582" v="68" actId="255"/>
          <ac:spMkLst>
            <pc:docMk/>
            <pc:sldMk cId="4252564166" sldId="264"/>
            <ac:spMk id="4" creationId="{BFFDD26D-B57C-CD2F-5538-9A3C0AAED62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3FC2196-3833-4DE6-B38B-1330C8123FF3}" type="datetimeFigureOut">
              <a:rPr lang="en-IN" smtClean="0"/>
              <a:pPr/>
              <a:t>04-12-2024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9923D0-364E-496B-A32C-9B5442DEF96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FC2196-3833-4DE6-B38B-1330C8123FF3}" type="datetimeFigureOut">
              <a:rPr lang="en-IN" smtClean="0"/>
              <a:pPr/>
              <a:t>04-12-2024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19923D0-364E-496B-A32C-9B5442DEF9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FC2196-3833-4DE6-B38B-1330C8123FF3}" type="datetimeFigureOut">
              <a:rPr lang="en-IN" smtClean="0"/>
              <a:pPr/>
              <a:t>04-12-2024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19923D0-364E-496B-A32C-9B5442DEF9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FC2196-3833-4DE6-B38B-1330C8123FF3}" type="datetimeFigureOut">
              <a:rPr lang="en-IN" smtClean="0"/>
              <a:pPr/>
              <a:t>04-12-2024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19923D0-364E-496B-A32C-9B5442DEF964}"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3FC2196-3833-4DE6-B38B-1330C8123FF3}" type="datetimeFigureOut">
              <a:rPr lang="en-IN" smtClean="0"/>
              <a:pPr/>
              <a:t>04-12-2024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19923D0-364E-496B-A32C-9B5442DEF964}" type="slidenum">
              <a:rPr lang="en-IN" smtClean="0"/>
              <a:pPr/>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3FC2196-3833-4DE6-B38B-1330C8123FF3}" type="datetimeFigureOut">
              <a:rPr lang="en-IN" smtClean="0"/>
              <a:pPr/>
              <a:t>04-12-2024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19923D0-364E-496B-A32C-9B5442DEF964}"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3FC2196-3833-4DE6-B38B-1330C8123FF3}" type="datetimeFigureOut">
              <a:rPr lang="en-IN" smtClean="0"/>
              <a:pPr/>
              <a:t>04-12-2024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F19923D0-364E-496B-A32C-9B5442DEF96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3FC2196-3833-4DE6-B38B-1330C8123FF3}" type="datetimeFigureOut">
              <a:rPr lang="en-IN" smtClean="0"/>
              <a:pPr/>
              <a:t>04-12-2024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F19923D0-364E-496B-A32C-9B5442DEF964}"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3FC2196-3833-4DE6-B38B-1330C8123FF3}" type="datetimeFigureOut">
              <a:rPr lang="en-IN" smtClean="0"/>
              <a:pPr/>
              <a:t>04-12-2024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F19923D0-364E-496B-A32C-9B5442DEF9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B3FC2196-3833-4DE6-B38B-1330C8123FF3}" type="datetimeFigureOut">
              <a:rPr lang="en-IN" smtClean="0"/>
              <a:pPr/>
              <a:t>04-12-2024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19923D0-364E-496B-A32C-9B5442DEF96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3FC2196-3833-4DE6-B38B-1330C8123FF3}" type="datetimeFigureOut">
              <a:rPr lang="en-IN" smtClean="0"/>
              <a:pPr/>
              <a:t>04-12-2024</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9923D0-364E-496B-A32C-9B5442DEF964}" type="slidenum">
              <a:rPr lang="en-IN" smtClean="0"/>
              <a:pPr/>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B3FC2196-3833-4DE6-B38B-1330C8123FF3}" type="datetimeFigureOut">
              <a:rPr lang="en-IN" smtClean="0"/>
              <a:pPr/>
              <a:t>04-12-2024</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F19923D0-364E-496B-A32C-9B5442DEF96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D23A17-F76F-7FCB-5D19-7ADD68ABB6DB}"/>
              </a:ext>
            </a:extLst>
          </p:cNvPr>
          <p:cNvSpPr>
            <a:spLocks noGrp="1"/>
          </p:cNvSpPr>
          <p:nvPr>
            <p:ph type="ctrTitle"/>
          </p:nvPr>
        </p:nvSpPr>
        <p:spPr>
          <a:xfrm>
            <a:off x="1154955" y="1447800"/>
            <a:ext cx="8825658" cy="1370045"/>
          </a:xfrm>
        </p:spPr>
        <p:txBody>
          <a:bodyPr/>
          <a:lstStyle/>
          <a:p>
            <a:pPr algn="ctr"/>
            <a:r>
              <a:rPr lang="en-US" sz="6000" dirty="0">
                <a:latin typeface="Algerian" panose="04020705040A02060702" pitchFamily="82" charset="0"/>
              </a:rPr>
              <a:t>SAMPLING</a:t>
            </a:r>
            <a:endParaRPr lang="en-IN" sz="6000" dirty="0">
              <a:latin typeface="Algerian" panose="04020705040A02060702" pitchFamily="82" charset="0"/>
            </a:endParaRPr>
          </a:p>
        </p:txBody>
      </p:sp>
      <p:sp>
        <p:nvSpPr>
          <p:cNvPr id="3" name="Subtitle 2">
            <a:extLst>
              <a:ext uri="{FF2B5EF4-FFF2-40B4-BE49-F238E27FC236}">
                <a16:creationId xmlns:a16="http://schemas.microsoft.com/office/drawing/2014/main" xmlns="" id="{E2E648AA-1878-5552-ECFF-B73628685EBB}"/>
              </a:ext>
            </a:extLst>
          </p:cNvPr>
          <p:cNvSpPr>
            <a:spLocks noGrp="1"/>
          </p:cNvSpPr>
          <p:nvPr>
            <p:ph type="subTitle" idx="1"/>
          </p:nvPr>
        </p:nvSpPr>
        <p:spPr>
          <a:xfrm>
            <a:off x="1154954" y="3219061"/>
            <a:ext cx="9761861" cy="2419739"/>
          </a:xfrm>
        </p:spPr>
        <p:txBody>
          <a:bodyPr>
            <a:normAutofit/>
          </a:bodyPr>
          <a:lstStyle/>
          <a:p>
            <a:pPr algn="just"/>
            <a:endParaRPr lang="en-IN" dirty="0"/>
          </a:p>
        </p:txBody>
      </p:sp>
    </p:spTree>
    <p:extLst>
      <p:ext uri="{BB962C8B-B14F-4D97-AF65-F5344CB8AC3E}">
        <p14:creationId xmlns:p14="http://schemas.microsoft.com/office/powerpoint/2010/main" xmlns="" val="1876825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dirty="0" smtClean="0"/>
              <a:t>Sampling is a process used in statistical analysis in which a predetermined number of observations are taken from a larger population. When you conduct research about a group of people, it’s rarely possible to collect data from every person in that group. Instead, you select a sample. The sample is the group of individuals who will actually participate in the research</a:t>
            </a:r>
            <a:r>
              <a:rPr lang="en-US" dirty="0" smtClean="0"/>
              <a:t>. To </a:t>
            </a:r>
            <a:r>
              <a:rPr lang="en-US" dirty="0" smtClean="0"/>
              <a:t>draw valid conclusions from your results, you have to carefully decide how you will select a sample that is representative of the group as a whole. This is called a sampling method. </a:t>
            </a:r>
            <a:endParaRPr lang="en-US" dirty="0"/>
          </a:p>
        </p:txBody>
      </p:sp>
      <p:sp>
        <p:nvSpPr>
          <p:cNvPr id="2" name="Title 1"/>
          <p:cNvSpPr>
            <a:spLocks noGrp="1"/>
          </p:cNvSpPr>
          <p:nvPr>
            <p:ph type="title"/>
          </p:nvPr>
        </p:nvSpPr>
        <p:spPr/>
        <p:txBody>
          <a:bodyPr/>
          <a:lstStyle/>
          <a:p>
            <a:pPr algn="ctr"/>
            <a:r>
              <a:rPr lang="en-US" b="1" dirty="0" smtClean="0">
                <a:latin typeface="Algerian" panose="04020705040A02060702" pitchFamily="82" charset="0"/>
              </a:rPr>
              <a:t>SAMPLING</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53EAA4B-483C-60DF-378A-B591FA72570B}"/>
              </a:ext>
            </a:extLst>
          </p:cNvPr>
          <p:cNvSpPr>
            <a:spLocks noGrp="1"/>
          </p:cNvSpPr>
          <p:nvPr>
            <p:ph idx="1"/>
          </p:nvPr>
        </p:nvSpPr>
        <p:spPr>
          <a:xfrm>
            <a:off x="1103312" y="2052918"/>
            <a:ext cx="9832166" cy="3937335"/>
          </a:xfrm>
        </p:spPr>
        <p:txBody>
          <a:bodyPr>
            <a:normAutofit/>
          </a:bodyPr>
          <a:lstStyle/>
          <a:p>
            <a:pPr marL="0" indent="0" algn="just">
              <a:buNone/>
            </a:pPr>
            <a:r>
              <a:rPr lang="en-US" dirty="0" smtClean="0"/>
              <a:t>First</a:t>
            </a:r>
            <a:r>
              <a:rPr lang="en-US" dirty="0" smtClean="0"/>
              <a:t>, you need to understand the difference between a population and a sample, and identify the target population of your research</a:t>
            </a:r>
            <a:r>
              <a:rPr lang="en-US" dirty="0" smtClean="0"/>
              <a:t>.</a:t>
            </a:r>
          </a:p>
          <a:p>
            <a:pPr marL="0" indent="0" algn="just"/>
            <a:r>
              <a:rPr lang="en-US" b="1" dirty="0" smtClean="0"/>
              <a:t> The </a:t>
            </a:r>
            <a:r>
              <a:rPr lang="en-US" b="1" dirty="0" smtClean="0"/>
              <a:t>population is the entire group that you want to draw conclusions about</a:t>
            </a:r>
            <a:r>
              <a:rPr lang="en-US" b="1" dirty="0" smtClean="0"/>
              <a:t>.</a:t>
            </a:r>
          </a:p>
          <a:p>
            <a:pPr marL="0" indent="0" algn="just"/>
            <a:r>
              <a:rPr lang="en-US" b="1" dirty="0" smtClean="0"/>
              <a:t> The </a:t>
            </a:r>
            <a:r>
              <a:rPr lang="en-US" b="1" dirty="0" smtClean="0"/>
              <a:t>sample is the specific group of individuals that you will collect data from</a:t>
            </a:r>
            <a:r>
              <a:rPr lang="en-US" b="1" dirty="0" smtClean="0"/>
              <a:t>.</a:t>
            </a:r>
          </a:p>
        </p:txBody>
      </p:sp>
      <p:sp>
        <p:nvSpPr>
          <p:cNvPr id="2" name="Title 1">
            <a:extLst>
              <a:ext uri="{FF2B5EF4-FFF2-40B4-BE49-F238E27FC236}">
                <a16:creationId xmlns:a16="http://schemas.microsoft.com/office/drawing/2014/main" xmlns="" id="{22021C6E-9889-9B0F-98CE-B3E16D108178}"/>
              </a:ext>
            </a:extLst>
          </p:cNvPr>
          <p:cNvSpPr>
            <a:spLocks noGrp="1"/>
          </p:cNvSpPr>
          <p:nvPr>
            <p:ph type="title"/>
          </p:nvPr>
        </p:nvSpPr>
        <p:spPr>
          <a:xfrm>
            <a:off x="646111" y="867746"/>
            <a:ext cx="9404723" cy="985501"/>
          </a:xfrm>
        </p:spPr>
        <p:txBody>
          <a:bodyPr/>
          <a:lstStyle/>
          <a:p>
            <a:pPr algn="ctr"/>
            <a:r>
              <a:rPr lang="en-US" sz="4800" b="1" dirty="0" smtClean="0"/>
              <a:t>Population vs. Sample</a:t>
            </a:r>
            <a:endParaRPr lang="en-IN" sz="4800" b="1" dirty="0">
              <a:latin typeface="Algerian" panose="04020705040A02060702" pitchFamily="82" charset="0"/>
            </a:endParaRPr>
          </a:p>
        </p:txBody>
      </p:sp>
    </p:spTree>
    <p:extLst>
      <p:ext uri="{BB962C8B-B14F-4D97-AF65-F5344CB8AC3E}">
        <p14:creationId xmlns:p14="http://schemas.microsoft.com/office/powerpoint/2010/main" xmlns="" val="1230185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lgn="just">
              <a:buNone/>
            </a:pPr>
            <a:r>
              <a:rPr lang="en-US" dirty="0" smtClean="0"/>
              <a:t>The population can be defined in terms of geographical location, age, income, or many other characteristics. It can be very broad or quite narrow: maybe you want to make inferences about the whole adult population of your country; maybe your research focuses on customers of a certain company, patients with a specific health condition, or students in a single school.</a:t>
            </a:r>
          </a:p>
          <a:p>
            <a:pPr marL="0" indent="0" algn="just">
              <a:buNone/>
            </a:pPr>
            <a:r>
              <a:rPr lang="en-US" dirty="0" smtClean="0"/>
              <a:t>It is important to carefully define your target population according to the purpose and practicalities of your project.</a:t>
            </a:r>
          </a:p>
          <a:p>
            <a:pPr marL="0" indent="0" algn="just">
              <a:buNone/>
            </a:pPr>
            <a:r>
              <a:rPr lang="en-US" dirty="0" smtClean="0"/>
              <a:t>If the population is very large, demographically mixed, and geographically dispersed, it might be difficult to gain access to a representative sample. A lack of a representative sample affects the validity of your results, and can lead to several research biases, particularly sampling bias.</a:t>
            </a:r>
            <a:endParaRPr lang="en-IN" dirty="0" smtClean="0"/>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The sampling frame is the actual list of individuals that the sample will be drawn from. Ideally, it should include the entire target population (and nobody who is not part of that population</a:t>
            </a:r>
            <a:r>
              <a:rPr lang="en-US" dirty="0" smtClean="0"/>
              <a:t>).</a:t>
            </a:r>
          </a:p>
          <a:p>
            <a:pPr algn="just">
              <a:buNone/>
            </a:pPr>
            <a:r>
              <a:rPr lang="en-US" dirty="0" smtClean="0"/>
              <a:t>Example:</a:t>
            </a:r>
          </a:p>
          <a:p>
            <a:pPr algn="just">
              <a:buNone/>
            </a:pPr>
            <a:r>
              <a:rPr lang="en-US" dirty="0" smtClean="0"/>
              <a:t>You </a:t>
            </a:r>
            <a:r>
              <a:rPr lang="en-US" dirty="0" smtClean="0"/>
              <a:t>are doing research on working conditions at a social media marketing company. Your population is all 1000 employees of the company. Your sampling frame is the company’s HR database, which lists the names and contact details of every employee.</a:t>
            </a:r>
            <a:endParaRPr lang="en-US" dirty="0"/>
          </a:p>
        </p:txBody>
      </p:sp>
      <p:sp>
        <p:nvSpPr>
          <p:cNvPr id="2" name="Title 1"/>
          <p:cNvSpPr>
            <a:spLocks noGrp="1"/>
          </p:cNvSpPr>
          <p:nvPr>
            <p:ph type="title"/>
          </p:nvPr>
        </p:nvSpPr>
        <p:spPr/>
        <p:txBody>
          <a:bodyPr/>
          <a:lstStyle/>
          <a:p>
            <a:pPr algn="ctr"/>
            <a:r>
              <a:rPr lang="en-US" b="1" dirty="0" smtClean="0"/>
              <a:t>Sampling frame</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The </a:t>
            </a:r>
            <a:r>
              <a:rPr lang="en-US" dirty="0" smtClean="0"/>
              <a:t>number of individuals you should include in your sample depends on various factors, including the size and variability of the population and your research design. There are different sample size calculators and formulas depending on what you want to achieve with statistical </a:t>
            </a:r>
            <a:r>
              <a:rPr lang="en-US" dirty="0" smtClean="0"/>
              <a:t>analysis.</a:t>
            </a:r>
            <a:endParaRPr lang="en-US" dirty="0"/>
          </a:p>
        </p:txBody>
      </p:sp>
      <p:sp>
        <p:nvSpPr>
          <p:cNvPr id="2" name="Title 1"/>
          <p:cNvSpPr>
            <a:spLocks noGrp="1"/>
          </p:cNvSpPr>
          <p:nvPr>
            <p:ph type="title"/>
          </p:nvPr>
        </p:nvSpPr>
        <p:spPr/>
        <p:txBody>
          <a:bodyPr>
            <a:normAutofit/>
          </a:bodyPr>
          <a:lstStyle/>
          <a:p>
            <a:pPr algn="ctr"/>
            <a:r>
              <a:rPr lang="en-US" b="1" dirty="0" smtClean="0"/>
              <a:t>Sample </a:t>
            </a:r>
            <a:r>
              <a:rPr lang="en-US" b="1" dirty="0" smtClean="0"/>
              <a:t>size</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smtClean="0"/>
              <a:t>There are two primary types of sampling methods that you can use in your research:</a:t>
            </a:r>
            <a:endParaRPr lang="en-IN" dirty="0" smtClean="0"/>
          </a:p>
          <a:p>
            <a:pPr algn="just">
              <a:buNone/>
            </a:pPr>
            <a:r>
              <a:rPr lang="en-US" b="1" dirty="0" smtClean="0"/>
              <a:t>Probability sampling </a:t>
            </a:r>
            <a:r>
              <a:rPr lang="en-US" dirty="0" smtClean="0"/>
              <a:t>involves random selection, allowing you to make strong statistical inferences about the whole group.</a:t>
            </a:r>
          </a:p>
          <a:p>
            <a:pPr algn="just">
              <a:buNone/>
            </a:pPr>
            <a:r>
              <a:rPr lang="en-US" b="1" dirty="0" smtClean="0"/>
              <a:t>Non-probability sampling </a:t>
            </a:r>
            <a:r>
              <a:rPr lang="en-US" dirty="0" smtClean="0"/>
              <a:t>involves non-random selection based on convenience or other criteria, allowing you to easily collect data.</a:t>
            </a:r>
          </a:p>
          <a:p>
            <a:pPr algn="just">
              <a:buNone/>
            </a:pPr>
            <a:r>
              <a:rPr lang="en-US" dirty="0" smtClean="0"/>
              <a:t>You should clearly explain how you selected your sample in the methodology section of your paper or thesis, as well as how you approached minimizing research bias in your work.</a:t>
            </a:r>
          </a:p>
          <a:p>
            <a:pPr algn="just">
              <a:buNone/>
            </a:pPr>
            <a:endParaRPr lang="en-US" dirty="0" smtClean="0"/>
          </a:p>
          <a:p>
            <a:pPr algn="ctr"/>
            <a:endParaRPr lang="en-US" dirty="0" smtClean="0"/>
          </a:p>
          <a:p>
            <a:r>
              <a:rPr lang="en-US" dirty="0" smtClean="0"/>
              <a:t>Probability Sampling</a:t>
            </a:r>
          </a:p>
          <a:p>
            <a:pPr algn="r"/>
            <a:r>
              <a:rPr lang="en-US" dirty="0" smtClean="0"/>
              <a:t>Non-Probability Sampling</a:t>
            </a:r>
            <a:endParaRPr lang="en-US" dirty="0"/>
          </a:p>
        </p:txBody>
      </p:sp>
      <p:sp>
        <p:nvSpPr>
          <p:cNvPr id="2" name="Title 1"/>
          <p:cNvSpPr>
            <a:spLocks noGrp="1"/>
          </p:cNvSpPr>
          <p:nvPr>
            <p:ph type="title"/>
          </p:nvPr>
        </p:nvSpPr>
        <p:spPr/>
        <p:txBody>
          <a:bodyPr/>
          <a:lstStyle/>
          <a:p>
            <a:pPr algn="ctr"/>
            <a:r>
              <a:rPr lang="en-US" b="1" dirty="0" smtClean="0"/>
              <a:t>Types of Sampling</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705DDDB-6452-348B-2524-D248705243CF}"/>
              </a:ext>
            </a:extLst>
          </p:cNvPr>
          <p:cNvSpPr>
            <a:spLocks noGrp="1"/>
          </p:cNvSpPr>
          <p:nvPr>
            <p:ph idx="1"/>
          </p:nvPr>
        </p:nvSpPr>
        <p:spPr/>
        <p:txBody>
          <a:bodyPr>
            <a:normAutofit/>
          </a:bodyPr>
          <a:lstStyle/>
          <a:p>
            <a:pPr>
              <a:buFont typeface="Wingdings" pitchFamily="2" charset="2"/>
              <a:buChar char="Ø"/>
            </a:pPr>
            <a:r>
              <a:rPr lang="en-IN" sz="3200" dirty="0"/>
              <a:t>Simple </a:t>
            </a:r>
            <a:r>
              <a:rPr lang="en-IN" sz="3200" dirty="0" smtClean="0"/>
              <a:t>Random </a:t>
            </a:r>
            <a:r>
              <a:rPr lang="en-IN" sz="3200" dirty="0"/>
              <a:t>sampling </a:t>
            </a:r>
            <a:endParaRPr lang="en-IN" sz="3200" dirty="0" smtClean="0"/>
          </a:p>
          <a:p>
            <a:pPr>
              <a:buFont typeface="Wingdings" pitchFamily="2" charset="2"/>
              <a:buChar char="Ø"/>
            </a:pPr>
            <a:r>
              <a:rPr lang="en-IN" sz="3200" dirty="0" smtClean="0"/>
              <a:t>Systematic </a:t>
            </a:r>
            <a:r>
              <a:rPr lang="en-IN" sz="3200" dirty="0" smtClean="0"/>
              <a:t>Random </a:t>
            </a:r>
            <a:r>
              <a:rPr lang="en-IN" sz="3200" dirty="0" smtClean="0"/>
              <a:t>sampling </a:t>
            </a:r>
            <a:endParaRPr lang="en-IN" sz="3200" dirty="0"/>
          </a:p>
          <a:p>
            <a:pPr>
              <a:buFont typeface="Wingdings" pitchFamily="2" charset="2"/>
              <a:buChar char="Ø"/>
            </a:pPr>
            <a:r>
              <a:rPr lang="en-IN" sz="3200" dirty="0"/>
              <a:t>Stratified </a:t>
            </a:r>
            <a:r>
              <a:rPr lang="en-IN" sz="3200" dirty="0" smtClean="0"/>
              <a:t>Random </a:t>
            </a:r>
            <a:r>
              <a:rPr lang="en-IN" sz="3200" dirty="0"/>
              <a:t>sampling </a:t>
            </a:r>
          </a:p>
          <a:p>
            <a:pPr>
              <a:buFont typeface="Wingdings" pitchFamily="2" charset="2"/>
              <a:buChar char="Ø"/>
            </a:pPr>
            <a:r>
              <a:rPr lang="en-IN" sz="3200" dirty="0" smtClean="0"/>
              <a:t>Cluster </a:t>
            </a:r>
            <a:r>
              <a:rPr lang="en-IN" sz="3200" dirty="0"/>
              <a:t>sampling</a:t>
            </a:r>
          </a:p>
        </p:txBody>
      </p:sp>
      <p:sp>
        <p:nvSpPr>
          <p:cNvPr id="2" name="Title 1">
            <a:extLst>
              <a:ext uri="{FF2B5EF4-FFF2-40B4-BE49-F238E27FC236}">
                <a16:creationId xmlns:a16="http://schemas.microsoft.com/office/drawing/2014/main" xmlns="" id="{9DFD4155-0549-9774-8624-FBB9A5EA9255}"/>
              </a:ext>
            </a:extLst>
          </p:cNvPr>
          <p:cNvSpPr>
            <a:spLocks noGrp="1"/>
          </p:cNvSpPr>
          <p:nvPr>
            <p:ph type="title"/>
          </p:nvPr>
        </p:nvSpPr>
        <p:spPr/>
        <p:txBody>
          <a:bodyPr>
            <a:normAutofit/>
          </a:bodyPr>
          <a:lstStyle/>
          <a:p>
            <a:pPr algn="ctr"/>
            <a:r>
              <a:rPr lang="en-IN" dirty="0">
                <a:effectLst/>
              </a:rPr>
              <a:t>Probability sampling is of following types:</a:t>
            </a:r>
          </a:p>
        </p:txBody>
      </p:sp>
    </p:spTree>
    <p:extLst>
      <p:ext uri="{BB962C8B-B14F-4D97-AF65-F5344CB8AC3E}">
        <p14:creationId xmlns:p14="http://schemas.microsoft.com/office/powerpoint/2010/main" xmlns="" val="989583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705DDDB-6452-348B-2524-D248705243CF}"/>
              </a:ext>
            </a:extLst>
          </p:cNvPr>
          <p:cNvSpPr>
            <a:spLocks noGrp="1"/>
          </p:cNvSpPr>
          <p:nvPr>
            <p:ph idx="1"/>
          </p:nvPr>
        </p:nvSpPr>
        <p:spPr>
          <a:xfrm>
            <a:off x="609600" y="2164702"/>
            <a:ext cx="10972800" cy="3842590"/>
          </a:xfrm>
        </p:spPr>
        <p:txBody>
          <a:bodyPr>
            <a:normAutofit/>
          </a:bodyPr>
          <a:lstStyle/>
          <a:p>
            <a:pPr>
              <a:buFont typeface="Wingdings" pitchFamily="2" charset="2"/>
              <a:buChar char="Ø"/>
            </a:pPr>
            <a:r>
              <a:rPr lang="en-IN" sz="3200" dirty="0"/>
              <a:t>Convenience or accidental </a:t>
            </a:r>
            <a:r>
              <a:rPr lang="en-IN" sz="3200" dirty="0" smtClean="0"/>
              <a:t>sampling</a:t>
            </a:r>
          </a:p>
          <a:p>
            <a:pPr>
              <a:buFont typeface="Wingdings" pitchFamily="2" charset="2"/>
              <a:buChar char="Ø"/>
            </a:pPr>
            <a:r>
              <a:rPr lang="en-IN" sz="3200" dirty="0" smtClean="0"/>
              <a:t>Voluntary Response sampling</a:t>
            </a:r>
            <a:endParaRPr lang="en-IN" sz="3200" dirty="0"/>
          </a:p>
          <a:p>
            <a:pPr>
              <a:buFont typeface="Wingdings" pitchFamily="2" charset="2"/>
              <a:buChar char="Ø"/>
            </a:pPr>
            <a:r>
              <a:rPr lang="en-IN" sz="3200" dirty="0"/>
              <a:t>Purposive (or Judgement) sampling </a:t>
            </a:r>
          </a:p>
          <a:p>
            <a:pPr>
              <a:buFont typeface="Wingdings" pitchFamily="2" charset="2"/>
              <a:buChar char="Ø"/>
            </a:pPr>
            <a:r>
              <a:rPr lang="en-IN" sz="3200" dirty="0" smtClean="0"/>
              <a:t>Snow-ball sampling</a:t>
            </a:r>
          </a:p>
          <a:p>
            <a:pPr>
              <a:buFont typeface="Wingdings" pitchFamily="2" charset="2"/>
              <a:buChar char="Ø"/>
            </a:pPr>
            <a:r>
              <a:rPr lang="en-IN" sz="3200" smtClean="0"/>
              <a:t>Quota sampling</a:t>
            </a:r>
          </a:p>
          <a:p>
            <a:pPr>
              <a:buNone/>
            </a:pPr>
            <a:endParaRPr lang="en-IN" sz="3200" dirty="0"/>
          </a:p>
        </p:txBody>
      </p:sp>
      <p:sp>
        <p:nvSpPr>
          <p:cNvPr id="2" name="Title 1">
            <a:extLst>
              <a:ext uri="{FF2B5EF4-FFF2-40B4-BE49-F238E27FC236}">
                <a16:creationId xmlns:a16="http://schemas.microsoft.com/office/drawing/2014/main" xmlns="" id="{9DFD4155-0549-9774-8624-FBB9A5EA9255}"/>
              </a:ext>
            </a:extLst>
          </p:cNvPr>
          <p:cNvSpPr>
            <a:spLocks noGrp="1"/>
          </p:cNvSpPr>
          <p:nvPr>
            <p:ph type="title"/>
          </p:nvPr>
        </p:nvSpPr>
        <p:spPr>
          <a:xfrm>
            <a:off x="646111" y="452718"/>
            <a:ext cx="10503971" cy="1400530"/>
          </a:xfrm>
        </p:spPr>
        <p:txBody>
          <a:bodyPr/>
          <a:lstStyle/>
          <a:p>
            <a:pPr algn="ctr"/>
            <a:r>
              <a:rPr lang="en-IN" dirty="0"/>
              <a:t> </a:t>
            </a:r>
            <a:r>
              <a:rPr lang="en-IN" dirty="0" smtClean="0"/>
              <a:t>Non </a:t>
            </a:r>
            <a:r>
              <a:rPr lang="en-IN" dirty="0"/>
              <a:t>- Probability sampling is of following types:</a:t>
            </a:r>
          </a:p>
        </p:txBody>
      </p:sp>
    </p:spTree>
    <p:extLst>
      <p:ext uri="{BB962C8B-B14F-4D97-AF65-F5344CB8AC3E}">
        <p14:creationId xmlns:p14="http://schemas.microsoft.com/office/powerpoint/2010/main" xmlns="" val="1907593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TotalTime>
  <Words>574</Words>
  <Application>Microsoft Office PowerPoint</Application>
  <PresentationFormat>Custom</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SAMPLING</vt:lpstr>
      <vt:lpstr>SAMPLING</vt:lpstr>
      <vt:lpstr>Population vs. Sample</vt:lpstr>
      <vt:lpstr>Slide 4</vt:lpstr>
      <vt:lpstr>Sampling frame</vt:lpstr>
      <vt:lpstr>Sample size</vt:lpstr>
      <vt:lpstr>Types of Sampling</vt:lpstr>
      <vt:lpstr>Probability sampling is of following types:</vt:lpstr>
      <vt:lpstr> Non - Probability sampling is of following types: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dc:title>
  <dc:creator>Shailee Upadhayay</dc:creator>
  <cp:lastModifiedBy>Hp</cp:lastModifiedBy>
  <cp:revision>4</cp:revision>
  <dcterms:created xsi:type="dcterms:W3CDTF">2023-02-10T05:49:14Z</dcterms:created>
  <dcterms:modified xsi:type="dcterms:W3CDTF">2024-12-04T16:43:37Z</dcterms:modified>
</cp:coreProperties>
</file>