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78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DC97875-AB0D-478F-A8BB-93A3E1E083B6}" type="datetimeFigureOut">
              <a:rPr lang="en-US" smtClean="0"/>
              <a:t>1/16/2023</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85710441-84C2-4FAC-A7A6-7CC5EEF8A5E1}" type="slidenum">
              <a:rPr lang="en-US" smtClean="0"/>
              <a:t>‹#›</a:t>
            </a:fld>
            <a:endParaRPr lang="en-US"/>
          </a:p>
        </p:txBody>
      </p:sp>
    </p:spTree>
    <p:extLst>
      <p:ext uri="{BB962C8B-B14F-4D97-AF65-F5344CB8AC3E}">
        <p14:creationId xmlns:p14="http://schemas.microsoft.com/office/powerpoint/2010/main" val="1617451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C97875-AB0D-478F-A8BB-93A3E1E083B6}"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5710441-84C2-4FAC-A7A6-7CC5EEF8A5E1}" type="slidenum">
              <a:rPr lang="en-US" smtClean="0"/>
              <a:t>‹#›</a:t>
            </a:fld>
            <a:endParaRPr lang="en-US"/>
          </a:p>
        </p:txBody>
      </p:sp>
    </p:spTree>
    <p:extLst>
      <p:ext uri="{BB962C8B-B14F-4D97-AF65-F5344CB8AC3E}">
        <p14:creationId xmlns:p14="http://schemas.microsoft.com/office/powerpoint/2010/main" val="1146843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DC97875-AB0D-478F-A8BB-93A3E1E083B6}"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5710441-84C2-4FAC-A7A6-7CC5EEF8A5E1}" type="slidenum">
              <a:rPr lang="en-US" smtClean="0"/>
              <a:t>‹#›</a:t>
            </a:fld>
            <a:endParaRPr lang="en-US"/>
          </a:p>
        </p:txBody>
      </p:sp>
    </p:spTree>
    <p:extLst>
      <p:ext uri="{BB962C8B-B14F-4D97-AF65-F5344CB8AC3E}">
        <p14:creationId xmlns:p14="http://schemas.microsoft.com/office/powerpoint/2010/main" val="16545604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DC97875-AB0D-478F-A8BB-93A3E1E083B6}"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5710441-84C2-4FAC-A7A6-7CC5EEF8A5E1}" type="slidenum">
              <a:rPr lang="en-US" smtClean="0"/>
              <a:t>‹#›</a:t>
            </a:fld>
            <a:endParaRPr lang="en-US"/>
          </a:p>
        </p:txBody>
      </p:sp>
    </p:spTree>
    <p:extLst>
      <p:ext uri="{BB962C8B-B14F-4D97-AF65-F5344CB8AC3E}">
        <p14:creationId xmlns:p14="http://schemas.microsoft.com/office/powerpoint/2010/main" val="520834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C97875-AB0D-478F-A8BB-93A3E1E083B6}"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5710441-84C2-4FAC-A7A6-7CC5EEF8A5E1}" type="slidenum">
              <a:rPr lang="en-US" smtClean="0"/>
              <a:t>‹#›</a:t>
            </a:fld>
            <a:endParaRPr lang="en-US"/>
          </a:p>
        </p:txBody>
      </p:sp>
    </p:spTree>
    <p:extLst>
      <p:ext uri="{BB962C8B-B14F-4D97-AF65-F5344CB8AC3E}">
        <p14:creationId xmlns:p14="http://schemas.microsoft.com/office/powerpoint/2010/main" val="6183951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DC97875-AB0D-478F-A8BB-93A3E1E083B6}" type="datetimeFigureOut">
              <a:rPr lang="en-US" smtClean="0"/>
              <a:t>1/16/2023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710441-84C2-4FAC-A7A6-7CC5EEF8A5E1}" type="slidenum">
              <a:rPr lang="en-US" smtClean="0"/>
              <a:t>‹#›</a:t>
            </a:fld>
            <a:endParaRPr lang="en-US"/>
          </a:p>
        </p:txBody>
      </p:sp>
    </p:spTree>
    <p:extLst>
      <p:ext uri="{BB962C8B-B14F-4D97-AF65-F5344CB8AC3E}">
        <p14:creationId xmlns:p14="http://schemas.microsoft.com/office/powerpoint/2010/main" val="21721162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DC97875-AB0D-478F-A8BB-93A3E1E083B6}" type="datetimeFigureOut">
              <a:rPr lang="en-US" smtClean="0"/>
              <a:t>1/16/2023</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85710441-84C2-4FAC-A7A6-7CC5EEF8A5E1}" type="slidenum">
              <a:rPr lang="en-US" smtClean="0"/>
              <a:t>‹#›</a:t>
            </a:fld>
            <a:endParaRPr lang="en-US"/>
          </a:p>
        </p:txBody>
      </p:sp>
    </p:spTree>
    <p:extLst>
      <p:ext uri="{BB962C8B-B14F-4D97-AF65-F5344CB8AC3E}">
        <p14:creationId xmlns:p14="http://schemas.microsoft.com/office/powerpoint/2010/main" val="360539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DC97875-AB0D-478F-A8BB-93A3E1E083B6}"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710441-84C2-4FAC-A7A6-7CC5EEF8A5E1}" type="slidenum">
              <a:rPr lang="en-US" smtClean="0"/>
              <a:t>‹#›</a:t>
            </a:fld>
            <a:endParaRPr lang="en-US"/>
          </a:p>
        </p:txBody>
      </p:sp>
    </p:spTree>
    <p:extLst>
      <p:ext uri="{BB962C8B-B14F-4D97-AF65-F5344CB8AC3E}">
        <p14:creationId xmlns:p14="http://schemas.microsoft.com/office/powerpoint/2010/main" val="6932925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5DC97875-AB0D-478F-A8BB-93A3E1E083B6}"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5710441-84C2-4FAC-A7A6-7CC5EEF8A5E1}" type="slidenum">
              <a:rPr lang="en-US" smtClean="0"/>
              <a:t>‹#›</a:t>
            </a:fld>
            <a:endParaRPr lang="en-US"/>
          </a:p>
        </p:txBody>
      </p:sp>
    </p:spTree>
    <p:extLst>
      <p:ext uri="{BB962C8B-B14F-4D97-AF65-F5344CB8AC3E}">
        <p14:creationId xmlns:p14="http://schemas.microsoft.com/office/powerpoint/2010/main" val="1862206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C97875-AB0D-478F-A8BB-93A3E1E083B6}"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710441-84C2-4FAC-A7A6-7CC5EEF8A5E1}" type="slidenum">
              <a:rPr lang="en-US" smtClean="0"/>
              <a:t>‹#›</a:t>
            </a:fld>
            <a:endParaRPr lang="en-US"/>
          </a:p>
        </p:txBody>
      </p:sp>
    </p:spTree>
    <p:extLst>
      <p:ext uri="{BB962C8B-B14F-4D97-AF65-F5344CB8AC3E}">
        <p14:creationId xmlns:p14="http://schemas.microsoft.com/office/powerpoint/2010/main" val="3255679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C97875-AB0D-478F-A8BB-93A3E1E083B6}"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5710441-84C2-4FAC-A7A6-7CC5EEF8A5E1}" type="slidenum">
              <a:rPr lang="en-US" smtClean="0"/>
              <a:t>‹#›</a:t>
            </a:fld>
            <a:endParaRPr lang="en-US"/>
          </a:p>
        </p:txBody>
      </p:sp>
    </p:spTree>
    <p:extLst>
      <p:ext uri="{BB962C8B-B14F-4D97-AF65-F5344CB8AC3E}">
        <p14:creationId xmlns:p14="http://schemas.microsoft.com/office/powerpoint/2010/main" val="2221352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C97875-AB0D-478F-A8BB-93A3E1E083B6}"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710441-84C2-4FAC-A7A6-7CC5EEF8A5E1}" type="slidenum">
              <a:rPr lang="en-US" smtClean="0"/>
              <a:t>‹#›</a:t>
            </a:fld>
            <a:endParaRPr lang="en-US"/>
          </a:p>
        </p:txBody>
      </p:sp>
    </p:spTree>
    <p:extLst>
      <p:ext uri="{BB962C8B-B14F-4D97-AF65-F5344CB8AC3E}">
        <p14:creationId xmlns:p14="http://schemas.microsoft.com/office/powerpoint/2010/main" val="2169550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C97875-AB0D-478F-A8BB-93A3E1E083B6}" type="datetimeFigureOut">
              <a:rPr lang="en-US" smtClean="0"/>
              <a:t>1/16/2023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710441-84C2-4FAC-A7A6-7CC5EEF8A5E1}" type="slidenum">
              <a:rPr lang="en-US" smtClean="0"/>
              <a:t>‹#›</a:t>
            </a:fld>
            <a:endParaRPr lang="en-US"/>
          </a:p>
        </p:txBody>
      </p:sp>
    </p:spTree>
    <p:extLst>
      <p:ext uri="{BB962C8B-B14F-4D97-AF65-F5344CB8AC3E}">
        <p14:creationId xmlns:p14="http://schemas.microsoft.com/office/powerpoint/2010/main" val="3138666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C97875-AB0D-478F-A8BB-93A3E1E083B6}" type="datetimeFigureOut">
              <a:rPr lang="en-US" smtClean="0"/>
              <a:t>1/16/2023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710441-84C2-4FAC-A7A6-7CC5EEF8A5E1}" type="slidenum">
              <a:rPr lang="en-US" smtClean="0"/>
              <a:t>‹#›</a:t>
            </a:fld>
            <a:endParaRPr lang="en-US"/>
          </a:p>
        </p:txBody>
      </p:sp>
    </p:spTree>
    <p:extLst>
      <p:ext uri="{BB962C8B-B14F-4D97-AF65-F5344CB8AC3E}">
        <p14:creationId xmlns:p14="http://schemas.microsoft.com/office/powerpoint/2010/main" val="1699883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C97875-AB0D-478F-A8BB-93A3E1E083B6}" type="datetimeFigureOut">
              <a:rPr lang="en-US" smtClean="0"/>
              <a:t>1/16/2023</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85710441-84C2-4FAC-A7A6-7CC5EEF8A5E1}" type="slidenum">
              <a:rPr lang="en-US" smtClean="0"/>
              <a:t>‹#›</a:t>
            </a:fld>
            <a:endParaRPr lang="en-US"/>
          </a:p>
        </p:txBody>
      </p:sp>
    </p:spTree>
    <p:extLst>
      <p:ext uri="{BB962C8B-B14F-4D97-AF65-F5344CB8AC3E}">
        <p14:creationId xmlns:p14="http://schemas.microsoft.com/office/powerpoint/2010/main" val="3254267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C97875-AB0D-478F-A8BB-93A3E1E083B6}"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5710441-84C2-4FAC-A7A6-7CC5EEF8A5E1}" type="slidenum">
              <a:rPr lang="en-US" smtClean="0"/>
              <a:t>‹#›</a:t>
            </a:fld>
            <a:endParaRPr lang="en-US"/>
          </a:p>
        </p:txBody>
      </p:sp>
    </p:spTree>
    <p:extLst>
      <p:ext uri="{BB962C8B-B14F-4D97-AF65-F5344CB8AC3E}">
        <p14:creationId xmlns:p14="http://schemas.microsoft.com/office/powerpoint/2010/main" val="3125946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C97875-AB0D-478F-A8BB-93A3E1E083B6}"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5710441-84C2-4FAC-A7A6-7CC5EEF8A5E1}" type="slidenum">
              <a:rPr lang="en-US" smtClean="0"/>
              <a:t>‹#›</a:t>
            </a:fld>
            <a:endParaRPr lang="en-US"/>
          </a:p>
        </p:txBody>
      </p:sp>
    </p:spTree>
    <p:extLst>
      <p:ext uri="{BB962C8B-B14F-4D97-AF65-F5344CB8AC3E}">
        <p14:creationId xmlns:p14="http://schemas.microsoft.com/office/powerpoint/2010/main" val="3469408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jpe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DC97875-AB0D-478F-A8BB-93A3E1E083B6}" type="datetimeFigureOut">
              <a:rPr lang="en-US" smtClean="0"/>
              <a:t>1/16/2023</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85710441-84C2-4FAC-A7A6-7CC5EEF8A5E1}" type="slidenum">
              <a:rPr lang="en-US" smtClean="0"/>
              <a:t>‹#›</a:t>
            </a:fld>
            <a:endParaRPr lang="en-US"/>
          </a:p>
        </p:txBody>
      </p:sp>
    </p:spTree>
    <p:extLst>
      <p:ext uri="{BB962C8B-B14F-4D97-AF65-F5344CB8AC3E}">
        <p14:creationId xmlns:p14="http://schemas.microsoft.com/office/powerpoint/2010/main" val="12111216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image" Target="../media/image9.jpeg"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F4117-908F-759F-D7C2-9A19F43C7564}"/>
              </a:ext>
            </a:extLst>
          </p:cNvPr>
          <p:cNvSpPr>
            <a:spLocks noGrp="1"/>
          </p:cNvSpPr>
          <p:nvPr>
            <p:ph type="ctrTitle"/>
          </p:nvPr>
        </p:nvSpPr>
        <p:spPr/>
        <p:txBody>
          <a:bodyPr/>
          <a:lstStyle/>
          <a:p>
            <a:pPr algn="ctr"/>
            <a:r>
              <a:rPr lang="en-US" b="1" dirty="0"/>
              <a:t>Subsidiary Book</a:t>
            </a:r>
            <a:endParaRPr lang="en-US" dirty="0"/>
          </a:p>
        </p:txBody>
      </p:sp>
    </p:spTree>
    <p:extLst>
      <p:ext uri="{BB962C8B-B14F-4D97-AF65-F5344CB8AC3E}">
        <p14:creationId xmlns:p14="http://schemas.microsoft.com/office/powerpoint/2010/main" val="66875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A7EC3-C3A0-5B8A-62FB-44F6E1FA7E10}"/>
              </a:ext>
            </a:extLst>
          </p:cNvPr>
          <p:cNvSpPr>
            <a:spLocks noGrp="1"/>
          </p:cNvSpPr>
          <p:nvPr>
            <p:ph type="title"/>
          </p:nvPr>
        </p:nvSpPr>
        <p:spPr/>
        <p:txBody>
          <a:bodyPr/>
          <a:lstStyle/>
          <a:p>
            <a:r>
              <a:rPr lang="en-US" b="1" dirty="0"/>
              <a:t>Sales Return Book</a:t>
            </a:r>
          </a:p>
        </p:txBody>
      </p:sp>
      <p:sp>
        <p:nvSpPr>
          <p:cNvPr id="3" name="Content Placeholder 2">
            <a:extLst>
              <a:ext uri="{FF2B5EF4-FFF2-40B4-BE49-F238E27FC236}">
                <a16:creationId xmlns:a16="http://schemas.microsoft.com/office/drawing/2014/main" id="{133CD7E6-514B-AC6D-8F84-02B6E31D032F}"/>
              </a:ext>
            </a:extLst>
          </p:cNvPr>
          <p:cNvSpPr>
            <a:spLocks noGrp="1"/>
          </p:cNvSpPr>
          <p:nvPr>
            <p:ph idx="1"/>
          </p:nvPr>
        </p:nvSpPr>
        <p:spPr/>
        <p:txBody>
          <a:bodyPr/>
          <a:lstStyle/>
          <a:p>
            <a:pPr marL="0" indent="0" algn="just">
              <a:buNone/>
            </a:pPr>
            <a:r>
              <a:rPr lang="en-US" dirty="0"/>
              <a:t>Also known as the return inward book, this book maintains a record of goods returned by the customers which are sold by the firm. When the customer return goods to the firm, a credit note is issued to the customer (buyer or debtor) by the firm (creditor or seller). These notes act as a basis for recording the transaction in the sales return book.</a:t>
            </a:r>
          </a:p>
          <a:p>
            <a:pPr marL="0" indent="0" algn="just">
              <a:buNone/>
            </a:pPr>
            <a:r>
              <a:rPr lang="en-US" dirty="0"/>
              <a:t>So, the debtor’s account is credited with the respective amount as return inward and the total amount of the goods returned is posted to the debit of the sales return account. It is worth noting that the return of the sales made in cash is entered in the cash book.</a:t>
            </a:r>
          </a:p>
        </p:txBody>
      </p:sp>
    </p:spTree>
    <p:extLst>
      <p:ext uri="{BB962C8B-B14F-4D97-AF65-F5344CB8AC3E}">
        <p14:creationId xmlns:p14="http://schemas.microsoft.com/office/powerpoint/2010/main" val="4146482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77D2E7CB-C3F1-AA3F-DDCC-01FC2D908D4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5382" y="2695575"/>
            <a:ext cx="11562293" cy="1734344"/>
          </a:xfrm>
        </p:spPr>
      </p:pic>
    </p:spTree>
    <p:extLst>
      <p:ext uri="{BB962C8B-B14F-4D97-AF65-F5344CB8AC3E}">
        <p14:creationId xmlns:p14="http://schemas.microsoft.com/office/powerpoint/2010/main" val="1544320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3A0BC-E635-578B-4B8E-EF90174CC0D4}"/>
              </a:ext>
            </a:extLst>
          </p:cNvPr>
          <p:cNvSpPr>
            <a:spLocks noGrp="1"/>
          </p:cNvSpPr>
          <p:nvPr>
            <p:ph type="title"/>
          </p:nvPr>
        </p:nvSpPr>
        <p:spPr/>
        <p:txBody>
          <a:bodyPr/>
          <a:lstStyle/>
          <a:p>
            <a:r>
              <a:rPr lang="en-US" b="1" dirty="0"/>
              <a:t>Bills Receivable Book</a:t>
            </a:r>
          </a:p>
        </p:txBody>
      </p:sp>
      <p:sp>
        <p:nvSpPr>
          <p:cNvPr id="3" name="Content Placeholder 2">
            <a:extLst>
              <a:ext uri="{FF2B5EF4-FFF2-40B4-BE49-F238E27FC236}">
                <a16:creationId xmlns:a16="http://schemas.microsoft.com/office/drawing/2014/main" id="{DF1F1761-A77E-9E8B-3598-EE87E40AFE70}"/>
              </a:ext>
            </a:extLst>
          </p:cNvPr>
          <p:cNvSpPr>
            <a:spLocks noGrp="1"/>
          </p:cNvSpPr>
          <p:nvPr>
            <p:ph idx="1"/>
          </p:nvPr>
        </p:nvSpPr>
        <p:spPr/>
        <p:txBody>
          <a:bodyPr/>
          <a:lstStyle/>
          <a:p>
            <a:pPr marL="0" indent="0" algn="just">
              <a:buNone/>
            </a:pPr>
            <a:r>
              <a:rPr lang="en-US" dirty="0"/>
              <a:t>When the firm draws bills in favor of its customers then the book maintained to keep a record of such bills is called bills receivable book. The amount will be posted at the credit side of the individual party’s account as bills receivable. The total of bills receivable book will be taken to the debit side of the bills receivable account at the end of the month.</a:t>
            </a:r>
          </a:p>
          <a:p>
            <a:pPr marL="0" indent="0" algn="just">
              <a:buNone/>
            </a:pPr>
            <a:r>
              <a:rPr lang="en-US" dirty="0"/>
              <a:t>Here it should be noted that the transactions associated with bills dishonor, endorsement, </a:t>
            </a:r>
            <a:r>
              <a:rPr lang="en-US" dirty="0" err="1"/>
              <a:t>etc</a:t>
            </a:r>
            <a:r>
              <a:rPr lang="en-US" dirty="0"/>
              <a:t> are not entered in this book, as they are entered in Journal.</a:t>
            </a:r>
          </a:p>
        </p:txBody>
      </p:sp>
    </p:spTree>
    <p:extLst>
      <p:ext uri="{BB962C8B-B14F-4D97-AF65-F5344CB8AC3E}">
        <p14:creationId xmlns:p14="http://schemas.microsoft.com/office/powerpoint/2010/main" val="3414151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A4486A3-CA3E-BC29-82C3-4FF1F7829F6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0139" y="2628900"/>
            <a:ext cx="11676728" cy="1323362"/>
          </a:xfrm>
        </p:spPr>
      </p:pic>
    </p:spTree>
    <p:extLst>
      <p:ext uri="{BB962C8B-B14F-4D97-AF65-F5344CB8AC3E}">
        <p14:creationId xmlns:p14="http://schemas.microsoft.com/office/powerpoint/2010/main" val="1411414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ADA3E-EAE9-5E4A-3E20-87B9453A7F3B}"/>
              </a:ext>
            </a:extLst>
          </p:cNvPr>
          <p:cNvSpPr>
            <a:spLocks noGrp="1"/>
          </p:cNvSpPr>
          <p:nvPr>
            <p:ph type="title"/>
          </p:nvPr>
        </p:nvSpPr>
        <p:spPr/>
        <p:txBody>
          <a:bodyPr/>
          <a:lstStyle/>
          <a:p>
            <a:r>
              <a:rPr lang="en-US" b="1" dirty="0"/>
              <a:t>Bills Payable Book</a:t>
            </a:r>
          </a:p>
        </p:txBody>
      </p:sp>
      <p:sp>
        <p:nvSpPr>
          <p:cNvPr id="3" name="Content Placeholder 2">
            <a:extLst>
              <a:ext uri="{FF2B5EF4-FFF2-40B4-BE49-F238E27FC236}">
                <a16:creationId xmlns:a16="http://schemas.microsoft.com/office/drawing/2014/main" id="{67611CFE-1547-561E-1995-B00D957B7E0E}"/>
              </a:ext>
            </a:extLst>
          </p:cNvPr>
          <p:cNvSpPr>
            <a:spLocks noGrp="1"/>
          </p:cNvSpPr>
          <p:nvPr>
            <p:ph idx="1"/>
          </p:nvPr>
        </p:nvSpPr>
        <p:spPr/>
        <p:txBody>
          <a:bodyPr/>
          <a:lstStyle/>
          <a:p>
            <a:pPr marL="0" indent="0" algn="just">
              <a:buNone/>
            </a:pPr>
            <a:r>
              <a:rPr lang="en-US" dirty="0"/>
              <a:t>Bills payable book keeps a record of all the bills accepted by the firm drawn by the suppliers for the purpose of the payment at a future date. The amount will be posted on the debit side of the individual party’s account. Further, the total of these books is credited to the bills payable ledger account at the end of the month.</a:t>
            </a:r>
          </a:p>
        </p:txBody>
      </p:sp>
    </p:spTree>
    <p:extLst>
      <p:ext uri="{BB962C8B-B14F-4D97-AF65-F5344CB8AC3E}">
        <p14:creationId xmlns:p14="http://schemas.microsoft.com/office/powerpoint/2010/main" val="2962550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5036DAB9-B6C4-4C24-7EAA-4F41EAF4813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6372" y="2981325"/>
            <a:ext cx="11240803" cy="1367631"/>
          </a:xfrm>
        </p:spPr>
      </p:pic>
    </p:spTree>
    <p:extLst>
      <p:ext uri="{BB962C8B-B14F-4D97-AF65-F5344CB8AC3E}">
        <p14:creationId xmlns:p14="http://schemas.microsoft.com/office/powerpoint/2010/main" val="8132598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609D4-98DC-FDD1-7831-A433EEA3C2A9}"/>
              </a:ext>
            </a:extLst>
          </p:cNvPr>
          <p:cNvSpPr>
            <a:spLocks noGrp="1"/>
          </p:cNvSpPr>
          <p:nvPr>
            <p:ph type="title"/>
          </p:nvPr>
        </p:nvSpPr>
        <p:spPr/>
        <p:txBody>
          <a:bodyPr/>
          <a:lstStyle/>
          <a:p>
            <a:r>
              <a:rPr lang="en-US" b="1" dirty="0"/>
              <a:t>Cash Book</a:t>
            </a:r>
          </a:p>
        </p:txBody>
      </p:sp>
      <p:sp>
        <p:nvSpPr>
          <p:cNvPr id="3" name="Content Placeholder 2">
            <a:extLst>
              <a:ext uri="{FF2B5EF4-FFF2-40B4-BE49-F238E27FC236}">
                <a16:creationId xmlns:a16="http://schemas.microsoft.com/office/drawing/2014/main" id="{5060B1E5-1189-7551-8D0E-007923CFB3B4}"/>
              </a:ext>
            </a:extLst>
          </p:cNvPr>
          <p:cNvSpPr>
            <a:spLocks noGrp="1"/>
          </p:cNvSpPr>
          <p:nvPr>
            <p:ph idx="1"/>
          </p:nvPr>
        </p:nvSpPr>
        <p:spPr/>
        <p:txBody>
          <a:bodyPr/>
          <a:lstStyle/>
          <a:p>
            <a:pPr marL="0" indent="0" algn="just">
              <a:buNone/>
            </a:pPr>
            <a:r>
              <a:rPr lang="en-US" dirty="0"/>
              <a:t>All the transactions, related to receipts and payments related to cash sales, cash purchases, sale of assets in cash, payment of expenses in cash, receipt of income in cash, </a:t>
            </a:r>
            <a:r>
              <a:rPr lang="en-US" dirty="0" err="1"/>
              <a:t>etc</a:t>
            </a:r>
            <a:r>
              <a:rPr lang="en-US" dirty="0"/>
              <a:t> which are either made by cash or cheque are recorded in the cash book.</a:t>
            </a:r>
          </a:p>
        </p:txBody>
      </p:sp>
    </p:spTree>
    <p:extLst>
      <p:ext uri="{BB962C8B-B14F-4D97-AF65-F5344CB8AC3E}">
        <p14:creationId xmlns:p14="http://schemas.microsoft.com/office/powerpoint/2010/main" val="3265603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830F293-75AC-8938-A013-CB591900AB7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2942" y="2638426"/>
            <a:ext cx="11813084" cy="1752274"/>
          </a:xfrm>
        </p:spPr>
      </p:pic>
    </p:spTree>
    <p:extLst>
      <p:ext uri="{BB962C8B-B14F-4D97-AF65-F5344CB8AC3E}">
        <p14:creationId xmlns:p14="http://schemas.microsoft.com/office/powerpoint/2010/main" val="2724801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FD245-005C-8685-DEFD-35EFF4388415}"/>
              </a:ext>
            </a:extLst>
          </p:cNvPr>
          <p:cNvSpPr>
            <a:spLocks noGrp="1"/>
          </p:cNvSpPr>
          <p:nvPr>
            <p:ph type="title"/>
          </p:nvPr>
        </p:nvSpPr>
        <p:spPr/>
        <p:txBody>
          <a:bodyPr/>
          <a:lstStyle/>
          <a:p>
            <a:r>
              <a:rPr lang="en-US" b="1" dirty="0"/>
              <a:t>Journal Proper</a:t>
            </a:r>
          </a:p>
        </p:txBody>
      </p:sp>
      <p:sp>
        <p:nvSpPr>
          <p:cNvPr id="3" name="Content Placeholder 2">
            <a:extLst>
              <a:ext uri="{FF2B5EF4-FFF2-40B4-BE49-F238E27FC236}">
                <a16:creationId xmlns:a16="http://schemas.microsoft.com/office/drawing/2014/main" id="{FDD14634-1B4F-F1D7-96B1-0C7D8B8DA70B}"/>
              </a:ext>
            </a:extLst>
          </p:cNvPr>
          <p:cNvSpPr>
            <a:spLocks noGrp="1"/>
          </p:cNvSpPr>
          <p:nvPr>
            <p:ph idx="1"/>
          </p:nvPr>
        </p:nvSpPr>
        <p:spPr/>
        <p:txBody>
          <a:bodyPr/>
          <a:lstStyle/>
          <a:p>
            <a:pPr marL="0" indent="0" algn="just">
              <a:buNone/>
            </a:pPr>
            <a:r>
              <a:rPr lang="en-US" dirty="0"/>
              <a:t>In case no special book exists for recording a transaction, these are entered in the journal proper. In general, journal proper contains entries such as opening entries, closing entries, rectification entries, transfer entries, adjustment entries, entries for bills dishonor, miscellaneous entries, etc.</a:t>
            </a:r>
          </a:p>
        </p:txBody>
      </p:sp>
    </p:spTree>
    <p:extLst>
      <p:ext uri="{BB962C8B-B14F-4D97-AF65-F5344CB8AC3E}">
        <p14:creationId xmlns:p14="http://schemas.microsoft.com/office/powerpoint/2010/main" val="3563334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0B319D7-9AC3-74D3-1AC5-FD33E89B95C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9534" y="2228850"/>
            <a:ext cx="10793816" cy="2410619"/>
          </a:xfrm>
        </p:spPr>
      </p:pic>
    </p:spTree>
    <p:extLst>
      <p:ext uri="{BB962C8B-B14F-4D97-AF65-F5344CB8AC3E}">
        <p14:creationId xmlns:p14="http://schemas.microsoft.com/office/powerpoint/2010/main" val="921443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B467F-8D9C-1152-3D7D-AC04AC09DF2C}"/>
              </a:ext>
            </a:extLst>
          </p:cNvPr>
          <p:cNvSpPr>
            <a:spLocks noGrp="1"/>
          </p:cNvSpPr>
          <p:nvPr>
            <p:ph type="title"/>
          </p:nvPr>
        </p:nvSpPr>
        <p:spPr/>
        <p:txBody>
          <a:bodyPr/>
          <a:lstStyle/>
          <a:p>
            <a:r>
              <a:rPr lang="en-US" b="1" dirty="0"/>
              <a:t>Subsidiary Book :</a:t>
            </a:r>
          </a:p>
        </p:txBody>
      </p:sp>
      <p:sp>
        <p:nvSpPr>
          <p:cNvPr id="3" name="Content Placeholder 2">
            <a:extLst>
              <a:ext uri="{FF2B5EF4-FFF2-40B4-BE49-F238E27FC236}">
                <a16:creationId xmlns:a16="http://schemas.microsoft.com/office/drawing/2014/main" id="{8A4EB56B-7228-DC3B-6B11-1ED6FAB35979}"/>
              </a:ext>
            </a:extLst>
          </p:cNvPr>
          <p:cNvSpPr>
            <a:spLocks noGrp="1"/>
          </p:cNvSpPr>
          <p:nvPr>
            <p:ph idx="1"/>
          </p:nvPr>
        </p:nvSpPr>
        <p:spPr/>
        <p:txBody>
          <a:bodyPr>
            <a:normAutofit lnSpcReduction="10000"/>
          </a:bodyPr>
          <a:lstStyle/>
          <a:p>
            <a:pPr marL="0" indent="0" algn="just">
              <a:buNone/>
            </a:pPr>
            <a:r>
              <a:rPr lang="en-US" dirty="0"/>
              <a:t>Subsidiary books are special-purpose accounting books that record transactions belonging to the same category in a particular book in a sequential manner. Also, the transactions are recorded in their original form, i.e. as and when the transactions occur, they are entered in the subsidiary book before posting them anywhere that is why they are also known as the book of original entry.</a:t>
            </a:r>
          </a:p>
          <a:p>
            <a:pPr marL="0" indent="0" algn="just">
              <a:buNone/>
            </a:pPr>
            <a:r>
              <a:rPr lang="en-US" dirty="0"/>
              <a:t>Basically, Journal is a book in which primary entries are made as and when they take place. However practically there is an end number of transactions that take place on a day-to-day basis, so it is not easy to record all the transactions in one place, i.e. journal, as it will become unnecessarily bulky and increase the occurrence of errors. For this purpose, the journal is sub-divided into special journals, which we call subsidiary books.</a:t>
            </a:r>
          </a:p>
        </p:txBody>
      </p:sp>
    </p:spTree>
    <p:extLst>
      <p:ext uri="{BB962C8B-B14F-4D97-AF65-F5344CB8AC3E}">
        <p14:creationId xmlns:p14="http://schemas.microsoft.com/office/powerpoint/2010/main" val="9411470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85E93-25FF-C754-B165-F43633BF7A94}"/>
              </a:ext>
            </a:extLst>
          </p:cNvPr>
          <p:cNvSpPr>
            <a:spLocks noGrp="1"/>
          </p:cNvSpPr>
          <p:nvPr>
            <p:ph type="title"/>
          </p:nvPr>
        </p:nvSpPr>
        <p:spPr/>
        <p:txBody>
          <a:bodyPr/>
          <a:lstStyle/>
          <a:p>
            <a:r>
              <a:rPr lang="en-US" b="1" dirty="0"/>
              <a:t>Advantages of Subsidiary Books</a:t>
            </a:r>
          </a:p>
        </p:txBody>
      </p:sp>
      <p:sp>
        <p:nvSpPr>
          <p:cNvPr id="3" name="Content Placeholder 2">
            <a:extLst>
              <a:ext uri="{FF2B5EF4-FFF2-40B4-BE49-F238E27FC236}">
                <a16:creationId xmlns:a16="http://schemas.microsoft.com/office/drawing/2014/main" id="{77DF8DBF-08D4-E9A7-9212-E0A09E151E0D}"/>
              </a:ext>
            </a:extLst>
          </p:cNvPr>
          <p:cNvSpPr>
            <a:spLocks noGrp="1"/>
          </p:cNvSpPr>
          <p:nvPr>
            <p:ph idx="1"/>
          </p:nvPr>
        </p:nvSpPr>
        <p:spPr/>
        <p:txBody>
          <a:bodyPr>
            <a:normAutofit fontScale="62500" lnSpcReduction="20000"/>
          </a:bodyPr>
          <a:lstStyle/>
          <a:p>
            <a:pPr algn="just"/>
            <a:r>
              <a:rPr lang="en-US" dirty="0"/>
              <a:t>Automatic classification of transaction: As a separate book exists for every category of the transaction, so the transactions belonging to a specific category are recorded in one place.</a:t>
            </a:r>
          </a:p>
          <a:p>
            <a:pPr algn="just"/>
            <a:r>
              <a:rPr lang="en-US" dirty="0"/>
              <a:t>Easy for Reference: As different books are maintained for different types of transactions, the reference becomes very easy as one can refer to the concerned subsidiary book, which reduces the wastage of time in finding the entries.</a:t>
            </a:r>
          </a:p>
          <a:p>
            <a:pPr algn="just"/>
            <a:r>
              <a:rPr lang="en-US" dirty="0"/>
              <a:t>Facilitates division of work: As the journal is divided into multiple subsidiary books, the work of recording the transactions is divided among different employees, which helps in the instant recording of transactions. And so the responsibility of maintaining the book can be entrusted to an employee who will keep it up to date.</a:t>
            </a:r>
          </a:p>
          <a:p>
            <a:pPr algn="just"/>
            <a:r>
              <a:rPr lang="en-US" dirty="0"/>
              <a:t>Identification of Error: In case the Trial Balance does not tally, the errors can be easily located and rectified.</a:t>
            </a:r>
          </a:p>
          <a:p>
            <a:pPr algn="just"/>
            <a:r>
              <a:rPr lang="en-US" dirty="0"/>
              <a:t>Internal Check system: As the recording of different transactions is done by different employees, the work is divided in a manner in which it the work performed by one person is automatically checked by another person. In this way, it enables internal checks and prevents the occurrence of errors and frauds.</a:t>
            </a:r>
          </a:p>
          <a:p>
            <a:pPr algn="just"/>
            <a:r>
              <a:rPr lang="en-US" dirty="0"/>
              <a:t>Ease in transfer: When the entries are made in separate books, they can be easily transferred to their concerned ledger account.</a:t>
            </a:r>
          </a:p>
          <a:p>
            <a:pPr algn="just"/>
            <a:r>
              <a:rPr lang="en-US" dirty="0"/>
              <a:t>Classification of transaction: Transactions can be easily classified into cash transactions and credit transactions.</a:t>
            </a:r>
          </a:p>
        </p:txBody>
      </p:sp>
    </p:spTree>
    <p:extLst>
      <p:ext uri="{BB962C8B-B14F-4D97-AF65-F5344CB8AC3E}">
        <p14:creationId xmlns:p14="http://schemas.microsoft.com/office/powerpoint/2010/main" val="3312139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EC3A8-61CF-19AE-9B26-572E960CC156}"/>
              </a:ext>
            </a:extLst>
          </p:cNvPr>
          <p:cNvSpPr>
            <a:spLocks noGrp="1"/>
          </p:cNvSpPr>
          <p:nvPr>
            <p:ph type="title"/>
          </p:nvPr>
        </p:nvSpPr>
        <p:spPr/>
        <p:txBody>
          <a:bodyPr/>
          <a:lstStyle/>
          <a:p>
            <a:r>
              <a:rPr lang="en-US" b="1" dirty="0"/>
              <a:t>Types of Subsidiary Books</a:t>
            </a:r>
          </a:p>
        </p:txBody>
      </p:sp>
      <p:sp>
        <p:nvSpPr>
          <p:cNvPr id="3" name="Content Placeholder 2">
            <a:extLst>
              <a:ext uri="{FF2B5EF4-FFF2-40B4-BE49-F238E27FC236}">
                <a16:creationId xmlns:a16="http://schemas.microsoft.com/office/drawing/2014/main" id="{590171D7-CB65-48FD-1EAA-0A7EDA7EDF15}"/>
              </a:ext>
            </a:extLst>
          </p:cNvPr>
          <p:cNvSpPr>
            <a:spLocks noGrp="1"/>
          </p:cNvSpPr>
          <p:nvPr>
            <p:ph idx="1"/>
          </p:nvPr>
        </p:nvSpPr>
        <p:spPr/>
        <p:txBody>
          <a:bodyPr/>
          <a:lstStyle/>
          <a:p>
            <a:pPr marL="0" indent="0">
              <a:buNone/>
            </a:pPr>
            <a:r>
              <a:rPr lang="en-US" dirty="0"/>
              <a:t>There are four types of subsidiary books</a:t>
            </a:r>
          </a:p>
          <a:p>
            <a:pPr marL="0" indent="0">
              <a:buNone/>
            </a:pPr>
            <a:endParaRPr lang="en-US" dirty="0"/>
          </a:p>
        </p:txBody>
      </p:sp>
      <p:pic>
        <p:nvPicPr>
          <p:cNvPr id="5" name="Picture 4">
            <a:extLst>
              <a:ext uri="{FF2B5EF4-FFF2-40B4-BE49-F238E27FC236}">
                <a16:creationId xmlns:a16="http://schemas.microsoft.com/office/drawing/2014/main" id="{373B146E-D771-1801-ABA8-DB8E2033ED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57550" y="2967219"/>
            <a:ext cx="7277100" cy="3547882"/>
          </a:xfrm>
          <a:prstGeom prst="rect">
            <a:avLst/>
          </a:prstGeom>
        </p:spPr>
      </p:pic>
    </p:spTree>
    <p:extLst>
      <p:ext uri="{BB962C8B-B14F-4D97-AF65-F5344CB8AC3E}">
        <p14:creationId xmlns:p14="http://schemas.microsoft.com/office/powerpoint/2010/main" val="1033500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5B21B-CDE8-AE88-41F2-E98074BD63A5}"/>
              </a:ext>
            </a:extLst>
          </p:cNvPr>
          <p:cNvSpPr>
            <a:spLocks noGrp="1"/>
          </p:cNvSpPr>
          <p:nvPr>
            <p:ph type="title"/>
          </p:nvPr>
        </p:nvSpPr>
        <p:spPr/>
        <p:txBody>
          <a:bodyPr/>
          <a:lstStyle/>
          <a:p>
            <a:r>
              <a:rPr lang="en-US" b="1" dirty="0"/>
              <a:t>Purchase Book</a:t>
            </a:r>
          </a:p>
        </p:txBody>
      </p:sp>
      <p:sp>
        <p:nvSpPr>
          <p:cNvPr id="3" name="Content Placeholder 2">
            <a:extLst>
              <a:ext uri="{FF2B5EF4-FFF2-40B4-BE49-F238E27FC236}">
                <a16:creationId xmlns:a16="http://schemas.microsoft.com/office/drawing/2014/main" id="{8C7561B8-FABE-BAB7-CA27-6DA1CD5D0916}"/>
              </a:ext>
            </a:extLst>
          </p:cNvPr>
          <p:cNvSpPr>
            <a:spLocks noGrp="1"/>
          </p:cNvSpPr>
          <p:nvPr>
            <p:ph idx="1"/>
          </p:nvPr>
        </p:nvSpPr>
        <p:spPr/>
        <p:txBody>
          <a:bodyPr>
            <a:normAutofit/>
          </a:bodyPr>
          <a:lstStyle/>
          <a:p>
            <a:pPr marL="0" indent="0" algn="just">
              <a:buNone/>
            </a:pPr>
            <a:r>
              <a:rPr lang="en-US" dirty="0"/>
              <a:t>This book is used to keep a record of all credit purchases of the goods made by the firm during the course of the accounting period. For this purpose, Purchase invoices act as a base for recording transactions in the purchase book.</a:t>
            </a:r>
          </a:p>
          <a:p>
            <a:pPr marL="0" indent="0" algn="just">
              <a:buNone/>
            </a:pPr>
            <a:r>
              <a:rPr lang="en-US" dirty="0"/>
              <a:t>However, credit purchases of the fixed assets are entered in the journal proper. It indicates the name of the parties from whom goods are bought on credit. So, these parties are creditors of the firm. And, creditors’ accounts will be credited with the amount, in the purchases book.</a:t>
            </a:r>
          </a:p>
          <a:p>
            <a:pPr marL="0" indent="0" algn="just">
              <a:buNone/>
            </a:pPr>
            <a:r>
              <a:rPr lang="en-US" dirty="0"/>
              <a:t>Further, the total of the purchase book will be posted to the debit of the Purchase Account, at the end of the month.</a:t>
            </a:r>
          </a:p>
        </p:txBody>
      </p:sp>
    </p:spTree>
    <p:extLst>
      <p:ext uri="{BB962C8B-B14F-4D97-AF65-F5344CB8AC3E}">
        <p14:creationId xmlns:p14="http://schemas.microsoft.com/office/powerpoint/2010/main" val="936245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CA49BA35-EF77-2F15-0A2C-011FF166A83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1474" y="2748756"/>
            <a:ext cx="11318289" cy="1527969"/>
          </a:xfrm>
        </p:spPr>
      </p:pic>
    </p:spTree>
    <p:extLst>
      <p:ext uri="{BB962C8B-B14F-4D97-AF65-F5344CB8AC3E}">
        <p14:creationId xmlns:p14="http://schemas.microsoft.com/office/powerpoint/2010/main" val="3911940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9454B-A457-2673-51C6-C8DE4C3E4789}"/>
              </a:ext>
            </a:extLst>
          </p:cNvPr>
          <p:cNvSpPr>
            <a:spLocks noGrp="1"/>
          </p:cNvSpPr>
          <p:nvPr>
            <p:ph type="title"/>
          </p:nvPr>
        </p:nvSpPr>
        <p:spPr/>
        <p:txBody>
          <a:bodyPr/>
          <a:lstStyle/>
          <a:p>
            <a:r>
              <a:rPr lang="en-US" b="1" dirty="0"/>
              <a:t>Sales Book</a:t>
            </a:r>
          </a:p>
        </p:txBody>
      </p:sp>
      <p:sp>
        <p:nvSpPr>
          <p:cNvPr id="3" name="Content Placeholder 2">
            <a:extLst>
              <a:ext uri="{FF2B5EF4-FFF2-40B4-BE49-F238E27FC236}">
                <a16:creationId xmlns:a16="http://schemas.microsoft.com/office/drawing/2014/main" id="{24C86128-93B1-9D27-E9F0-B8129392097B}"/>
              </a:ext>
            </a:extLst>
          </p:cNvPr>
          <p:cNvSpPr>
            <a:spLocks noGrp="1"/>
          </p:cNvSpPr>
          <p:nvPr>
            <p:ph idx="1"/>
          </p:nvPr>
        </p:nvSpPr>
        <p:spPr/>
        <p:txBody>
          <a:bodyPr/>
          <a:lstStyle/>
          <a:p>
            <a:pPr marL="0" indent="0" algn="just">
              <a:buNone/>
            </a:pPr>
            <a:r>
              <a:rPr lang="en-US" dirty="0"/>
              <a:t>This book keeps a track of all the credit sales of goods made by the firm during the course of the accounting period. Sales invoices form the base for recording sales transactions. It is worth noting that credit sales of assets are entered in the Journal Proper. It shows the name of those customers to whom the goods are sold on credit, which are technically the debtors of the firm. Further, the account of the debtors needs to be debited with the respective amount.</a:t>
            </a:r>
          </a:p>
          <a:p>
            <a:pPr marL="0" indent="0" algn="just">
              <a:buNone/>
            </a:pPr>
            <a:r>
              <a:rPr lang="en-US" dirty="0"/>
              <a:t>The total appearing in the sales book reflects the credit sales that took place during the period. So this amount is taken to the credit of the Sales ledger at the end of the month.</a:t>
            </a:r>
          </a:p>
        </p:txBody>
      </p:sp>
    </p:spTree>
    <p:extLst>
      <p:ext uri="{BB962C8B-B14F-4D97-AF65-F5344CB8AC3E}">
        <p14:creationId xmlns:p14="http://schemas.microsoft.com/office/powerpoint/2010/main" val="1622018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868D5DE9-78DB-5FD2-3AE4-9DFD2D221A4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6225" y="2386806"/>
            <a:ext cx="11731653" cy="1356519"/>
          </a:xfrm>
        </p:spPr>
      </p:pic>
    </p:spTree>
    <p:extLst>
      <p:ext uri="{BB962C8B-B14F-4D97-AF65-F5344CB8AC3E}">
        <p14:creationId xmlns:p14="http://schemas.microsoft.com/office/powerpoint/2010/main" val="1874513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C14AD-3E1C-25A1-EFE8-2ECE98058D37}"/>
              </a:ext>
            </a:extLst>
          </p:cNvPr>
          <p:cNvSpPr>
            <a:spLocks noGrp="1"/>
          </p:cNvSpPr>
          <p:nvPr>
            <p:ph type="title"/>
          </p:nvPr>
        </p:nvSpPr>
        <p:spPr/>
        <p:txBody>
          <a:bodyPr/>
          <a:lstStyle/>
          <a:p>
            <a:r>
              <a:rPr lang="en-US" b="1" dirty="0"/>
              <a:t>Purchase Return Book</a:t>
            </a:r>
          </a:p>
        </p:txBody>
      </p:sp>
      <p:sp>
        <p:nvSpPr>
          <p:cNvPr id="3" name="Content Placeholder 2">
            <a:extLst>
              <a:ext uri="{FF2B5EF4-FFF2-40B4-BE49-F238E27FC236}">
                <a16:creationId xmlns:a16="http://schemas.microsoft.com/office/drawing/2014/main" id="{98DEAA01-2DB1-3BF8-E025-8092892D5EBB}"/>
              </a:ext>
            </a:extLst>
          </p:cNvPr>
          <p:cNvSpPr>
            <a:spLocks noGrp="1"/>
          </p:cNvSpPr>
          <p:nvPr>
            <p:ph idx="1"/>
          </p:nvPr>
        </p:nvSpPr>
        <p:spPr/>
        <p:txBody>
          <a:bodyPr/>
          <a:lstStyle/>
          <a:p>
            <a:pPr marL="0" indent="0" algn="just">
              <a:buNone/>
            </a:pPr>
            <a:r>
              <a:rPr lang="en-US" dirty="0"/>
              <a:t>Otherwise called a return outward book, it keeps a record of the returns of the goods made to the suppliers by the firm. On returning the goods to the supplier, the debit note is issued by the firm (debtor or buyer) to the supplier (creditor or seller). The debit note acts as a base for recording transactions in the purchase return book.</a:t>
            </a:r>
          </a:p>
          <a:p>
            <a:pPr marL="0" indent="0" algn="just">
              <a:buNone/>
            </a:pPr>
            <a:r>
              <a:rPr lang="en-US" dirty="0"/>
              <a:t>For this purpose, debit is made to the creditor’s account with the respective amount. And the total amount of this book is transferred to the credit of the purchase return ledger. It is to be kept in mind that the return of cash purchases should be entered in the cash book</a:t>
            </a:r>
          </a:p>
        </p:txBody>
      </p:sp>
    </p:spTree>
    <p:extLst>
      <p:ext uri="{BB962C8B-B14F-4D97-AF65-F5344CB8AC3E}">
        <p14:creationId xmlns:p14="http://schemas.microsoft.com/office/powerpoint/2010/main" val="2609805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CA9A0759-248F-0E86-9062-0D4E166272E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1999" y="2629693"/>
            <a:ext cx="11092193" cy="1589881"/>
          </a:xfrm>
        </p:spPr>
      </p:pic>
    </p:spTree>
    <p:extLst>
      <p:ext uri="{BB962C8B-B14F-4D97-AF65-F5344CB8AC3E}">
        <p14:creationId xmlns:p14="http://schemas.microsoft.com/office/powerpoint/2010/main" val="17839845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TotalTime>
  <Words>1220</Words>
  <Application>Microsoft Office PowerPoint</Application>
  <PresentationFormat>Widescreen</PresentationFormat>
  <Paragraphs>36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Ion Boardroom</vt:lpstr>
      <vt:lpstr>Subsidiary Book</vt:lpstr>
      <vt:lpstr>Subsidiary Book :</vt:lpstr>
      <vt:lpstr>Types of Subsidiary Books</vt:lpstr>
      <vt:lpstr>Purchase Book</vt:lpstr>
      <vt:lpstr>PowerPoint Presentation</vt:lpstr>
      <vt:lpstr>Sales Book</vt:lpstr>
      <vt:lpstr>PowerPoint Presentation</vt:lpstr>
      <vt:lpstr>Purchase Return Book</vt:lpstr>
      <vt:lpstr>PowerPoint Presentation</vt:lpstr>
      <vt:lpstr>Sales Return Book</vt:lpstr>
      <vt:lpstr>PowerPoint Presentation</vt:lpstr>
      <vt:lpstr>Bills Receivable Book</vt:lpstr>
      <vt:lpstr>PowerPoint Presentation</vt:lpstr>
      <vt:lpstr>Bills Payable Book</vt:lpstr>
      <vt:lpstr>PowerPoint Presentation</vt:lpstr>
      <vt:lpstr>Cash Book</vt:lpstr>
      <vt:lpstr>PowerPoint Presentation</vt:lpstr>
      <vt:lpstr>Journal Proper</vt:lpstr>
      <vt:lpstr>PowerPoint Presentation</vt:lpstr>
      <vt:lpstr>Advantages of Subsidiary Books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Subsidiary Book</dc:title>
  <dc:creator>Ananya Priya</dc:creator>
  <cp:lastModifiedBy>Ananya Priya</cp:lastModifiedBy>
  <cp:revision>2</cp:revision>
  <dcterms:created xsi:type="dcterms:W3CDTF">2023-01-13T06:34:58Z</dcterms:created>
  <dcterms:modified xsi:type="dcterms:W3CDTF">2023-01-16T06:59:50Z</dcterms:modified>
</cp:coreProperties>
</file>