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4073851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2082409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65485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2479516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6875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4114543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366814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255728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1824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14ADA3-557B-4C0E-909C-8FC7940682D3}"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870421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14ADA3-557B-4C0E-909C-8FC7940682D3}"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95559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14ADA3-557B-4C0E-909C-8FC7940682D3}"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3467913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14ADA3-557B-4C0E-909C-8FC7940682D3}"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2367220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14ADA3-557B-4C0E-909C-8FC7940682D3}"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181925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14ADA3-557B-4C0E-909C-8FC7940682D3}"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1809521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14ADA3-557B-4C0E-909C-8FC7940682D3}"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0AA6B-314D-40C8-AD91-4DE55C6B3534}" type="slidenum">
              <a:rPr lang="en-US" smtClean="0"/>
              <a:t>‹#›</a:t>
            </a:fld>
            <a:endParaRPr lang="en-US"/>
          </a:p>
        </p:txBody>
      </p:sp>
    </p:spTree>
    <p:extLst>
      <p:ext uri="{BB962C8B-B14F-4D97-AF65-F5344CB8AC3E}">
        <p14:creationId xmlns:p14="http://schemas.microsoft.com/office/powerpoint/2010/main" val="796580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314ADA3-557B-4C0E-909C-8FC7940682D3}" type="datetimeFigureOut">
              <a:rPr lang="en-US" smtClean="0"/>
              <a:t>12/12/2022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00AA6B-314D-40C8-AD91-4DE55C6B3534}" type="slidenum">
              <a:rPr lang="en-US" smtClean="0"/>
              <a:t>‹#›</a:t>
            </a:fld>
            <a:endParaRPr lang="en-US"/>
          </a:p>
        </p:txBody>
      </p:sp>
    </p:spTree>
    <p:extLst>
      <p:ext uri="{BB962C8B-B14F-4D97-AF65-F5344CB8AC3E}">
        <p14:creationId xmlns:p14="http://schemas.microsoft.com/office/powerpoint/2010/main" val="2505826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49644-121F-980C-B7F8-12D09EBF4109}"/>
              </a:ext>
            </a:extLst>
          </p:cNvPr>
          <p:cNvSpPr>
            <a:spLocks noGrp="1"/>
          </p:cNvSpPr>
          <p:nvPr>
            <p:ph type="ctrTitle"/>
          </p:nvPr>
        </p:nvSpPr>
        <p:spPr/>
        <p:txBody>
          <a:bodyPr>
            <a:normAutofit/>
          </a:bodyPr>
          <a:lstStyle/>
          <a:p>
            <a:r>
              <a:rPr lang="en-US" sz="4000" b="1" dirty="0">
                <a:latin typeface="Arial" panose="020B0604020202020204" pitchFamily="34" charset="0"/>
                <a:cs typeface="Arial" panose="020B0604020202020204" pitchFamily="34" charset="0"/>
              </a:rPr>
              <a:t>Security and Exchange Board of India (SEBI) </a:t>
            </a:r>
          </a:p>
        </p:txBody>
      </p:sp>
    </p:spTree>
    <p:extLst>
      <p:ext uri="{BB962C8B-B14F-4D97-AF65-F5344CB8AC3E}">
        <p14:creationId xmlns:p14="http://schemas.microsoft.com/office/powerpoint/2010/main" val="856911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388A2F-96DF-6EFC-4A8E-BCE6E1BB49C1}"/>
              </a:ext>
            </a:extLst>
          </p:cNvPr>
          <p:cNvSpPr>
            <a:spLocks noGrp="1"/>
          </p:cNvSpPr>
          <p:nvPr>
            <p:ph idx="1"/>
          </p:nvPr>
        </p:nvSpPr>
        <p:spPr>
          <a:xfrm>
            <a:off x="838200" y="857250"/>
            <a:ext cx="10515600" cy="5319713"/>
          </a:xfrm>
        </p:spPr>
        <p:txBody>
          <a:bodyPr>
            <a:noAutofit/>
          </a:bodyPr>
          <a:lstStyle/>
          <a:p>
            <a:pPr marL="0" indent="0" algn="just">
              <a:buNone/>
            </a:pPr>
            <a:r>
              <a:rPr lang="en-US" sz="2300" dirty="0">
                <a:latin typeface="Arial" panose="020B0604020202020204" pitchFamily="34" charset="0"/>
                <a:cs typeface="Arial" panose="020B0604020202020204" pitchFamily="34" charset="0"/>
              </a:rPr>
              <a:t>The Security and Exchange Board of India was established on April 12, 1992 in accordance with the provision of security and exchange Board of India Act, 1992.</a:t>
            </a:r>
          </a:p>
          <a:p>
            <a:pPr marL="0" indent="0" algn="just">
              <a:buNone/>
            </a:pPr>
            <a:r>
              <a:rPr lang="en-US" sz="2300" dirty="0">
                <a:latin typeface="Arial" panose="020B0604020202020204" pitchFamily="34" charset="0"/>
                <a:cs typeface="Arial" panose="020B0604020202020204" pitchFamily="34" charset="0"/>
              </a:rPr>
              <a:t>The Preamble of the security and exchange Board of India describe the basic function of the security and exchange Board of India as </a:t>
            </a:r>
            <a:r>
              <a:rPr lang="en-US" sz="2300" b="1" dirty="0">
                <a:latin typeface="Arial" panose="020B0604020202020204" pitchFamily="34" charset="0"/>
                <a:cs typeface="Arial" panose="020B0604020202020204" pitchFamily="34" charset="0"/>
              </a:rPr>
              <a:t>"..... to protect the interests of investors in security and to promote the development of, and to regulate the security is market and for matters connected there with or incidental thereto".</a:t>
            </a:r>
          </a:p>
          <a:p>
            <a:pPr marL="0" indent="0" algn="just">
              <a:buNone/>
            </a:pPr>
            <a:r>
              <a:rPr lang="en-US" sz="2300" b="1" dirty="0">
                <a:latin typeface="Arial" panose="020B0604020202020204" pitchFamily="34" charset="0"/>
                <a:cs typeface="Arial" panose="020B0604020202020204" pitchFamily="34" charset="0"/>
              </a:rPr>
              <a:t>Security Exchange Board of India (SEBI) </a:t>
            </a:r>
            <a:r>
              <a:rPr lang="en-US" sz="2300" dirty="0">
                <a:latin typeface="Arial" panose="020B0604020202020204" pitchFamily="34" charset="0"/>
                <a:cs typeface="Arial" panose="020B0604020202020204" pitchFamily="34" charset="0"/>
              </a:rPr>
              <a:t>was set up in 1988 to regulate the functions of security market. SEBI promotes orderly and healthy development in the stock market but initially SEBI was not able to exercise complete control over the stock market transactions. It was left as a watch dog to observe the activity but was found ineffective in regulating and controlling them. As a result in April 1992, SEBI was granted legal status. SEBI is a body corporate having a separate legal existence and perpetual succession.</a:t>
            </a:r>
          </a:p>
        </p:txBody>
      </p:sp>
    </p:spTree>
    <p:extLst>
      <p:ext uri="{BB962C8B-B14F-4D97-AF65-F5344CB8AC3E}">
        <p14:creationId xmlns:p14="http://schemas.microsoft.com/office/powerpoint/2010/main" val="3330507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EB207-EDD4-C0FB-1F9B-DFCEF07BC21A}"/>
              </a:ext>
            </a:extLst>
          </p:cNvPr>
          <p:cNvSpPr>
            <a:spLocks noGrp="1"/>
          </p:cNvSpPr>
          <p:nvPr>
            <p:ph type="title"/>
          </p:nvPr>
        </p:nvSpPr>
        <p:spPr/>
        <p:txBody>
          <a:bodyPr>
            <a:normAutofit/>
          </a:bodyPr>
          <a:lstStyle/>
          <a:p>
            <a:r>
              <a:rPr lang="en-US" sz="2800" b="1" dirty="0">
                <a:latin typeface="Arial" panose="020B0604020202020204" pitchFamily="34" charset="0"/>
                <a:cs typeface="Arial" panose="020B0604020202020204" pitchFamily="34" charset="0"/>
              </a:rPr>
              <a:t>Reason for establishment of SEBI </a:t>
            </a:r>
          </a:p>
        </p:txBody>
      </p:sp>
      <p:sp>
        <p:nvSpPr>
          <p:cNvPr id="3" name="Content Placeholder 2">
            <a:extLst>
              <a:ext uri="{FF2B5EF4-FFF2-40B4-BE49-F238E27FC236}">
                <a16:creationId xmlns:a16="http://schemas.microsoft.com/office/drawing/2014/main" id="{BA5F3F04-E1DD-3F9A-E7DA-D50B73E3D5E7}"/>
              </a:ext>
            </a:extLst>
          </p:cNvPr>
          <p:cNvSpPr>
            <a:spLocks noGrp="1"/>
          </p:cNvSpPr>
          <p:nvPr>
            <p:ph idx="1"/>
          </p:nvPr>
        </p:nvSpPr>
        <p:spPr/>
        <p:txBody>
          <a:bodyPr>
            <a:normAutofit/>
          </a:bodyPr>
          <a:lstStyle/>
          <a:p>
            <a:pPr marL="0" indent="0" algn="just">
              <a:buNone/>
            </a:pPr>
            <a:r>
              <a:rPr lang="en-US" sz="2400" dirty="0">
                <a:latin typeface="Arial" panose="020B0604020202020204" pitchFamily="34" charset="0"/>
                <a:cs typeface="Arial" panose="020B0604020202020204" pitchFamily="34" charset="0"/>
              </a:rPr>
              <a:t>With the growth in the dealings of stock markets, lot of malpractices also started in stock markets such as price rigging, unofficial premium on new issue and delay in delivery of shares, violation of rules and regulation of stock exchange and listing requirements. Due to these malpractices the customer started losing confidence and faith in the stock exchange. So Government of India decided to set up an agency or regulatory body known as security exchange Board of India (SEBI)</a:t>
            </a:r>
          </a:p>
        </p:txBody>
      </p:sp>
    </p:spTree>
    <p:extLst>
      <p:ext uri="{BB962C8B-B14F-4D97-AF65-F5344CB8AC3E}">
        <p14:creationId xmlns:p14="http://schemas.microsoft.com/office/powerpoint/2010/main" val="165124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4101E-8530-4047-D02A-B2D4162DBE2B}"/>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Purpose and Role of SEBI</a:t>
            </a:r>
          </a:p>
        </p:txBody>
      </p:sp>
      <p:sp>
        <p:nvSpPr>
          <p:cNvPr id="3" name="Content Placeholder 2">
            <a:extLst>
              <a:ext uri="{FF2B5EF4-FFF2-40B4-BE49-F238E27FC236}">
                <a16:creationId xmlns:a16="http://schemas.microsoft.com/office/drawing/2014/main" id="{B39A0050-0036-2B6A-3810-132EE4433E33}"/>
              </a:ext>
            </a:extLst>
          </p:cNvPr>
          <p:cNvSpPr>
            <a:spLocks noGrp="1"/>
          </p:cNvSpPr>
          <p:nvPr>
            <p:ph idx="1"/>
          </p:nvPr>
        </p:nvSpPr>
        <p:spPr/>
        <p:txBody>
          <a:bodyPr/>
          <a:lstStyle/>
          <a:p>
            <a:pPr marL="0" indent="0" algn="just">
              <a:buNone/>
            </a:pPr>
            <a:r>
              <a:rPr lang="en-US" dirty="0">
                <a:latin typeface="Arial" panose="020B0604020202020204" pitchFamily="34" charset="0"/>
                <a:cs typeface="Arial" panose="020B0604020202020204" pitchFamily="34" charset="0"/>
              </a:rPr>
              <a:t>SEBI was set up with the main purpose of keeping a check on moral practices and protect the interest of investors. It was set up to meet the needs of three groups.</a:t>
            </a:r>
          </a:p>
          <a:p>
            <a:pPr marL="0" indent="0" algn="just">
              <a:buNone/>
            </a:pPr>
            <a:r>
              <a:rPr lang="en-US" dirty="0">
                <a:latin typeface="Arial" panose="020B0604020202020204" pitchFamily="34" charset="0"/>
                <a:cs typeface="Arial" panose="020B0604020202020204" pitchFamily="34" charset="0"/>
              </a:rPr>
              <a:t>1.Issues: for issues it provides a market place in which they can raise finance fairly and easily.</a:t>
            </a:r>
          </a:p>
          <a:p>
            <a:pPr marL="0" indent="0" algn="just">
              <a:buNone/>
            </a:pPr>
            <a:r>
              <a:rPr lang="en-US" dirty="0">
                <a:latin typeface="Arial" panose="020B0604020202020204" pitchFamily="34" charset="0"/>
                <a:cs typeface="Arial" panose="020B0604020202020204" pitchFamily="34" charset="0"/>
              </a:rPr>
              <a:t>2. Investors: for investors it provides protection and supply of accurate and correct information. </a:t>
            </a:r>
          </a:p>
          <a:p>
            <a:pPr marL="0" indent="0" algn="just">
              <a:buNone/>
            </a:pPr>
            <a:r>
              <a:rPr lang="en-US" dirty="0">
                <a:latin typeface="Arial" panose="020B0604020202020204" pitchFamily="34" charset="0"/>
                <a:cs typeface="Arial" panose="020B0604020202020204" pitchFamily="34" charset="0"/>
              </a:rPr>
              <a:t>3. Intermediaries: For intermediaries provides a competitive professional market.</a:t>
            </a:r>
          </a:p>
        </p:txBody>
      </p:sp>
    </p:spTree>
    <p:extLst>
      <p:ext uri="{BB962C8B-B14F-4D97-AF65-F5344CB8AC3E}">
        <p14:creationId xmlns:p14="http://schemas.microsoft.com/office/powerpoint/2010/main" val="1593309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D46B4-E952-DF27-F88F-A9092B19FEC8}"/>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Objectives of SEBI </a:t>
            </a:r>
          </a:p>
        </p:txBody>
      </p:sp>
      <p:sp>
        <p:nvSpPr>
          <p:cNvPr id="3" name="Content Placeholder 2">
            <a:extLst>
              <a:ext uri="{FF2B5EF4-FFF2-40B4-BE49-F238E27FC236}">
                <a16:creationId xmlns:a16="http://schemas.microsoft.com/office/drawing/2014/main" id="{014748D1-AF76-E4DD-04AF-FCDF0CD9EAB8}"/>
              </a:ext>
            </a:extLst>
          </p:cNvPr>
          <p:cNvSpPr>
            <a:spLocks noGrp="1"/>
          </p:cNvSpPr>
          <p:nvPr>
            <p:ph idx="1"/>
          </p:nvPr>
        </p:nvSpPr>
        <p:spPr/>
        <p:txBody>
          <a:bodyPr>
            <a:normAutofit/>
          </a:bodyPr>
          <a:lstStyle/>
          <a:p>
            <a:pPr marL="0" indent="0" algn="just">
              <a:buNone/>
            </a:pPr>
            <a:r>
              <a:rPr lang="en-US" dirty="0"/>
              <a:t>The overall objectives of SEBI are to protect the interest of investors and to promote the development of stock exchange and to regulate the activities of stock market. The objectives of SEBI are: </a:t>
            </a:r>
          </a:p>
          <a:p>
            <a:pPr marL="514350" indent="-514350" algn="just">
              <a:buAutoNum type="arabicPeriod"/>
            </a:pPr>
            <a:r>
              <a:rPr lang="en-US" dirty="0"/>
              <a:t>To regulate the activities of stock exchange.</a:t>
            </a:r>
          </a:p>
          <a:p>
            <a:pPr marL="514350" indent="-514350" algn="just">
              <a:buAutoNum type="arabicPeriod"/>
            </a:pPr>
            <a:r>
              <a:rPr lang="en-US" dirty="0"/>
              <a:t>To protect the rights of investors and ensuring safety to the investment. </a:t>
            </a:r>
          </a:p>
          <a:p>
            <a:pPr marL="514350" indent="-514350" algn="just">
              <a:buAutoNum type="arabicPeriod"/>
            </a:pPr>
            <a:r>
              <a:rPr lang="en-US" dirty="0"/>
              <a:t>To prevent fraudulent and malpractices by having balance between self regulation of business and its statutory regulations. </a:t>
            </a:r>
          </a:p>
          <a:p>
            <a:pPr marL="514350" indent="-514350" algn="just">
              <a:buAutoNum type="arabicPeriod"/>
            </a:pPr>
            <a:r>
              <a:rPr lang="en-US" dirty="0"/>
              <a:t>To regulate and develop a code of conduct for intermediate each such as brokers and underwriters etc.</a:t>
            </a:r>
          </a:p>
        </p:txBody>
      </p:sp>
    </p:spTree>
    <p:extLst>
      <p:ext uri="{BB962C8B-B14F-4D97-AF65-F5344CB8AC3E}">
        <p14:creationId xmlns:p14="http://schemas.microsoft.com/office/powerpoint/2010/main" val="471558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3</TotalTime>
  <Words>465</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Security and Exchange Board of India (SEBI) </vt:lpstr>
      <vt:lpstr>PowerPoint Presentation</vt:lpstr>
      <vt:lpstr>Reason for establishment of SEBI </vt:lpstr>
      <vt:lpstr>Purpose and Role of SEBI</vt:lpstr>
      <vt:lpstr>Objectives of SEBI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and Exchange Board of India(SEBI) </dc:title>
  <dc:creator>Ananya Priya</dc:creator>
  <cp:lastModifiedBy>Ananya Priya</cp:lastModifiedBy>
  <cp:revision>2</cp:revision>
  <dcterms:created xsi:type="dcterms:W3CDTF">2022-12-12T06:07:48Z</dcterms:created>
  <dcterms:modified xsi:type="dcterms:W3CDTF">2022-12-12T06:11:44Z</dcterms:modified>
</cp:coreProperties>
</file>