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9ED2A08-2BD3-488B-BE27-D9E37863B78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2927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ED2A08-2BD3-488B-BE27-D9E37863B78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10220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ED2A08-2BD3-488B-BE27-D9E37863B78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31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ED2A08-2BD3-488B-BE27-D9E37863B78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102149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ED2A08-2BD3-488B-BE27-D9E37863B78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03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ED2A08-2BD3-488B-BE27-D9E37863B78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43509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ED2A08-2BD3-488B-BE27-D9E37863B784}"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2976853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ED2A08-2BD3-488B-BE27-D9E37863B784}"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96808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D2A08-2BD3-488B-BE27-D9E37863B784}"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2502955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ED2A08-2BD3-488B-BE27-D9E37863B78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9894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ED2A08-2BD3-488B-BE27-D9E37863B78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E7CF8-CA1A-437B-995A-E8A6F0ECB0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76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9ED2A08-2BD3-488B-BE27-D9E37863B784}" type="datetimeFigureOut">
              <a:rPr lang="en-US" smtClean="0"/>
              <a:t>3/8/2023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90E7CF8-CA1A-437B-995A-E8A6F0ECB016}"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3171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0DE9C-492D-F932-B013-84B7EC96D070}"/>
              </a:ext>
            </a:extLst>
          </p:cNvPr>
          <p:cNvSpPr>
            <a:spLocks noGrp="1"/>
          </p:cNvSpPr>
          <p:nvPr>
            <p:ph type="ctrTitle"/>
          </p:nvPr>
        </p:nvSpPr>
        <p:spPr/>
        <p:txBody>
          <a:bodyPr/>
          <a:lstStyle/>
          <a:p>
            <a:r>
              <a:rPr lang="en-US" b="1" dirty="0"/>
              <a:t>Depreciation</a:t>
            </a:r>
          </a:p>
        </p:txBody>
      </p:sp>
      <p:sp>
        <p:nvSpPr>
          <p:cNvPr id="3" name="Subtitle 2">
            <a:extLst>
              <a:ext uri="{FF2B5EF4-FFF2-40B4-BE49-F238E27FC236}">
                <a16:creationId xmlns:a16="http://schemas.microsoft.com/office/drawing/2014/main" id="{3E66F8E3-D2D1-A67C-21C7-697E49B1D2F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209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5125F-538C-FB48-1143-07C1C53F85A8}"/>
              </a:ext>
            </a:extLst>
          </p:cNvPr>
          <p:cNvSpPr>
            <a:spLocks noGrp="1"/>
          </p:cNvSpPr>
          <p:nvPr>
            <p:ph type="title"/>
          </p:nvPr>
        </p:nvSpPr>
        <p:spPr/>
        <p:txBody>
          <a:bodyPr/>
          <a:lstStyle/>
          <a:p>
            <a:r>
              <a:rPr lang="en-US" b="1" dirty="0"/>
              <a:t>Depreciation</a:t>
            </a:r>
          </a:p>
        </p:txBody>
      </p:sp>
      <p:sp>
        <p:nvSpPr>
          <p:cNvPr id="3" name="Content Placeholder 2">
            <a:extLst>
              <a:ext uri="{FF2B5EF4-FFF2-40B4-BE49-F238E27FC236}">
                <a16:creationId xmlns:a16="http://schemas.microsoft.com/office/drawing/2014/main" id="{10509FCA-1255-BF2D-C064-4F22909C1518}"/>
              </a:ext>
            </a:extLst>
          </p:cNvPr>
          <p:cNvSpPr>
            <a:spLocks noGrp="1"/>
          </p:cNvSpPr>
          <p:nvPr>
            <p:ph idx="1"/>
          </p:nvPr>
        </p:nvSpPr>
        <p:spPr/>
        <p:txBody>
          <a:bodyPr>
            <a:normAutofit/>
          </a:bodyPr>
          <a:lstStyle/>
          <a:p>
            <a:pPr marL="0" indent="0" algn="just">
              <a:buNone/>
            </a:pPr>
            <a:r>
              <a:rPr lang="en-US" dirty="0"/>
              <a:t>Depreciation may be described as a permanent, continuing and gradual shrinkage in the book value of fixed assets. It is based on the cost of assets consumed in a business and not on its market value.</a:t>
            </a:r>
          </a:p>
          <a:p>
            <a:pPr marL="0" indent="0" algn="just">
              <a:buNone/>
            </a:pPr>
            <a:r>
              <a:rPr lang="en-US" dirty="0"/>
              <a:t>According to Institute of Cost and Management Accounting, London (ICMA) terminology “The depreciation is the diminution in intrinsic value of the asset due to use and/or lapse of time.” Accounting Standard-6 issued by The Institute of Chartered Accountants of India (ICAI) defines depreciation as “a measure of the wearing out, consumption or other loss of value of depreciable asset arising from use, effluxion of time or obsolescence through technology and market-change. Depreciation is allocated so as to charge fair proportion of depreciable amount in each accounting period during the expected useful life of the asset. Depreciation includes amortization of assets whose useful life is pre-determined”.</a:t>
            </a:r>
          </a:p>
        </p:txBody>
      </p:sp>
    </p:spTree>
    <p:extLst>
      <p:ext uri="{BB962C8B-B14F-4D97-AF65-F5344CB8AC3E}">
        <p14:creationId xmlns:p14="http://schemas.microsoft.com/office/powerpoint/2010/main" val="284349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DD651-02B7-0990-A875-2CC5BBB43268}"/>
              </a:ext>
            </a:extLst>
          </p:cNvPr>
          <p:cNvSpPr>
            <a:spLocks noGrp="1"/>
          </p:cNvSpPr>
          <p:nvPr>
            <p:ph type="title"/>
          </p:nvPr>
        </p:nvSpPr>
        <p:spPr/>
        <p:txBody>
          <a:bodyPr/>
          <a:lstStyle/>
          <a:p>
            <a:r>
              <a:rPr lang="en-US" b="1" dirty="0"/>
              <a:t>Depreciation</a:t>
            </a:r>
          </a:p>
        </p:txBody>
      </p:sp>
      <p:sp>
        <p:nvSpPr>
          <p:cNvPr id="3" name="Content Placeholder 2">
            <a:extLst>
              <a:ext uri="{FF2B5EF4-FFF2-40B4-BE49-F238E27FC236}">
                <a16:creationId xmlns:a16="http://schemas.microsoft.com/office/drawing/2014/main" id="{49455C8D-951A-2182-E8EE-EC589877B6EF}"/>
              </a:ext>
            </a:extLst>
          </p:cNvPr>
          <p:cNvSpPr>
            <a:spLocks noGrp="1"/>
          </p:cNvSpPr>
          <p:nvPr>
            <p:ph idx="1"/>
          </p:nvPr>
        </p:nvSpPr>
        <p:spPr/>
        <p:txBody>
          <a:bodyPr>
            <a:normAutofit fontScale="85000" lnSpcReduction="20000"/>
          </a:bodyPr>
          <a:lstStyle/>
          <a:p>
            <a:pPr marL="0" indent="0" algn="just">
              <a:buNone/>
            </a:pPr>
            <a:r>
              <a:rPr lang="en-US" dirty="0"/>
              <a:t>Depreciation has a significant effect in determining and presenting the financial position and results of operations of an enterprise. Depreciation is charged in each accounting period by reference to the extent of the depreciable amount. It should be noted that the subject matter of depreciation, or its base, are ‘depreciable’ assets which:</a:t>
            </a:r>
          </a:p>
          <a:p>
            <a:pPr marL="0" indent="0" algn="just">
              <a:buNone/>
            </a:pPr>
            <a:r>
              <a:rPr lang="en-US" dirty="0"/>
              <a:t>• “are expected to be used during more than one accounting period;</a:t>
            </a:r>
          </a:p>
          <a:p>
            <a:pPr marL="0" indent="0" algn="just">
              <a:buNone/>
            </a:pPr>
            <a:r>
              <a:rPr lang="en-US" dirty="0"/>
              <a:t>• have a limited useful life; and</a:t>
            </a:r>
          </a:p>
          <a:p>
            <a:pPr marL="0" indent="0" algn="just">
              <a:buNone/>
            </a:pPr>
            <a:r>
              <a:rPr lang="en-US" dirty="0"/>
              <a:t>• are held by an enterprise for use in production or supply of goods and</a:t>
            </a:r>
          </a:p>
          <a:p>
            <a:pPr marL="0" indent="0" algn="just">
              <a:buNone/>
            </a:pPr>
            <a:r>
              <a:rPr lang="en-US" dirty="0"/>
              <a:t>services, for rental to others, or for administrative purposes and not for the purpose of sale in the ordinary course of business.” Examples of depreciable assets are machines, plants, </a:t>
            </a:r>
            <a:r>
              <a:rPr lang="en-US" dirty="0" err="1"/>
              <a:t>furnitures</a:t>
            </a:r>
            <a:r>
              <a:rPr lang="en-US" dirty="0"/>
              <a:t>, buildings, computers, trucks, vans, </a:t>
            </a:r>
            <a:r>
              <a:rPr lang="en-US" dirty="0" err="1"/>
              <a:t>equipments</a:t>
            </a:r>
            <a:r>
              <a:rPr lang="en-US" dirty="0"/>
              <a:t>, etc. Moreover, depreciation is the allocation of ‘depreciable amount’, which is the “historical cost”, or other amount substituted for historical cost less estimated salvage value. Another point in the allocation of depreciable amount is the ‘expected useful life’ of an asset. It has been described as “either (</a:t>
            </a:r>
            <a:r>
              <a:rPr lang="en-US" dirty="0" err="1"/>
              <a:t>i</a:t>
            </a:r>
            <a:r>
              <a:rPr lang="en-US" dirty="0"/>
              <a:t>) the period over which a depreciable asset is expected to the used by the enterprise, or (ii) the number of production of similar units expected to be obtained from the use of the asset by the enterprise.”</a:t>
            </a:r>
          </a:p>
          <a:p>
            <a:pPr marL="0" indent="0">
              <a:buNone/>
            </a:pPr>
            <a:endParaRPr lang="en-US" dirty="0"/>
          </a:p>
        </p:txBody>
      </p:sp>
    </p:spTree>
    <p:extLst>
      <p:ext uri="{BB962C8B-B14F-4D97-AF65-F5344CB8AC3E}">
        <p14:creationId xmlns:p14="http://schemas.microsoft.com/office/powerpoint/2010/main" val="31654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E30C0-71F3-00F2-5582-9E79D5DC0C29}"/>
              </a:ext>
            </a:extLst>
          </p:cNvPr>
          <p:cNvSpPr>
            <a:spLocks noGrp="1"/>
          </p:cNvSpPr>
          <p:nvPr>
            <p:ph type="title"/>
          </p:nvPr>
        </p:nvSpPr>
        <p:spPr/>
        <p:txBody>
          <a:bodyPr/>
          <a:lstStyle/>
          <a:p>
            <a:r>
              <a:rPr lang="en-US" b="1" dirty="0"/>
              <a:t>Features of Depreciation</a:t>
            </a:r>
          </a:p>
        </p:txBody>
      </p:sp>
      <p:sp>
        <p:nvSpPr>
          <p:cNvPr id="3" name="Content Placeholder 2">
            <a:extLst>
              <a:ext uri="{FF2B5EF4-FFF2-40B4-BE49-F238E27FC236}">
                <a16:creationId xmlns:a16="http://schemas.microsoft.com/office/drawing/2014/main" id="{CAE41AE8-BB0F-ADC3-0B5B-4F050BC61D9E}"/>
              </a:ext>
            </a:extLst>
          </p:cNvPr>
          <p:cNvSpPr>
            <a:spLocks noGrp="1"/>
          </p:cNvSpPr>
          <p:nvPr>
            <p:ph idx="1"/>
          </p:nvPr>
        </p:nvSpPr>
        <p:spPr/>
        <p:txBody>
          <a:bodyPr>
            <a:normAutofit fontScale="92500" lnSpcReduction="20000"/>
          </a:bodyPr>
          <a:lstStyle/>
          <a:p>
            <a:pPr marL="0" indent="0" algn="just">
              <a:buNone/>
            </a:pPr>
            <a:r>
              <a:rPr lang="en-US" dirty="0"/>
              <a:t>1. It is decline in the book value of fixed assets.</a:t>
            </a:r>
          </a:p>
          <a:p>
            <a:pPr marL="0" indent="0" algn="just">
              <a:buNone/>
            </a:pPr>
            <a:r>
              <a:rPr lang="en-US" dirty="0"/>
              <a:t>2. It includes loss of value due to effluxion of time, usage or obsolescence. For example, a business firm buys a machine for Rs. 1,00,000 on April 01, 2017. In the year 2017, a new version of the machine arrives in the market. As a result, the machine bought by the business firm becomes outdated. The resultant decline in the value of old machine is caused by obsolescence.</a:t>
            </a:r>
          </a:p>
          <a:p>
            <a:pPr marL="0" indent="0" algn="just">
              <a:buNone/>
            </a:pPr>
            <a:r>
              <a:rPr lang="en-US" dirty="0"/>
              <a:t>3. It is a continuing process.</a:t>
            </a:r>
          </a:p>
          <a:p>
            <a:pPr marL="0" indent="0" algn="just">
              <a:buNone/>
            </a:pPr>
            <a:r>
              <a:rPr lang="en-US" dirty="0"/>
              <a:t>4. It is an expired cost and hence must be deducted before calculating taxable profits. For example, if profit before depreciation and tax is Rs. 50,000, and depreciation is Rs. 10,000; profit before tax will be:</a:t>
            </a:r>
          </a:p>
          <a:p>
            <a:pPr marL="0" indent="0" algn="just">
              <a:buNone/>
            </a:pPr>
            <a:r>
              <a:rPr lang="en-US" dirty="0"/>
              <a:t>Profit before depreciation &amp; tax 50,000 (-) Depreciation (10,000)= Profit before tax 40,000</a:t>
            </a:r>
          </a:p>
          <a:p>
            <a:pPr marL="0" indent="0" algn="just">
              <a:buNone/>
            </a:pPr>
            <a:r>
              <a:rPr lang="en-US" dirty="0"/>
              <a:t>5. It is a non-cash expense. It does not involve any cash outflow. It is the process of writing-off the capital expenditure already incurred.</a:t>
            </a:r>
          </a:p>
        </p:txBody>
      </p:sp>
    </p:spTree>
    <p:extLst>
      <p:ext uri="{BB962C8B-B14F-4D97-AF65-F5344CB8AC3E}">
        <p14:creationId xmlns:p14="http://schemas.microsoft.com/office/powerpoint/2010/main" val="1626897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0</TotalTime>
  <Words>597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Depreciation</vt:lpstr>
      <vt:lpstr>Depreciation</vt:lpstr>
      <vt:lpstr>Depreciation</vt:lpstr>
      <vt:lpstr>Features of Depreciation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Depreciation</dc:title>
  <dc:creator>Ananya Priya</dc:creator>
  <cp:lastModifiedBy>Shailee Upadhayay</cp:lastModifiedBy>
  <cp:revision>2</cp:revision>
  <dcterms:created xsi:type="dcterms:W3CDTF">2023-02-10T17:08:32Z</dcterms:created>
  <dcterms:modified xsi:type="dcterms:W3CDTF">2023-03-08T17:08:24Z</dcterms:modified>
</cp:coreProperties>
</file>