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4" r:id="rId3"/>
    <p:sldId id="268" r:id="rId4"/>
    <p:sldId id="269" r:id="rId5"/>
    <p:sldId id="270" r:id="rId6"/>
    <p:sldId id="271" r:id="rId7"/>
    <p:sldId id="27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ACE16B-C5BB-4B03-932A-DCA847DE4346}" type="datetimeFigureOut">
              <a:rPr lang="en-US" smtClean="0"/>
              <a:t>13/11/22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73B82-3D32-4F75-822B-E6FB6645FB8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ACE16B-C5BB-4B03-932A-DCA847DE4346}" type="datetimeFigureOut">
              <a:rPr lang="en-US" smtClean="0"/>
              <a:t>13/11/22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73B82-3D32-4F75-822B-E6FB6645FB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ACE16B-C5BB-4B03-932A-DCA847DE4346}" type="datetimeFigureOut">
              <a:rPr lang="en-US" smtClean="0"/>
              <a:t>13/11/22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73B82-3D32-4F75-822B-E6FB6645FB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ACE16B-C5BB-4B03-932A-DCA847DE4346}" type="datetimeFigureOut">
              <a:rPr lang="en-US" smtClean="0"/>
              <a:t>13/11/22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73B82-3D32-4F75-822B-E6FB6645FB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ACE16B-C5BB-4B03-932A-DCA847DE4346}" type="datetimeFigureOut">
              <a:rPr lang="en-US" smtClean="0"/>
              <a:t>13/11/22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73B82-3D32-4F75-822B-E6FB6645FB8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ACE16B-C5BB-4B03-932A-DCA847DE4346}" type="datetimeFigureOut">
              <a:rPr lang="en-US" smtClean="0"/>
              <a:t>13/11/22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73B82-3D32-4F75-822B-E6FB6645FB8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ACE16B-C5BB-4B03-932A-DCA847DE4346}" type="datetimeFigureOut">
              <a:rPr lang="en-US" smtClean="0"/>
              <a:t>13/11/22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573B82-3D32-4F75-822B-E6FB6645FB8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ACE16B-C5BB-4B03-932A-DCA847DE4346}" type="datetimeFigureOut">
              <a:rPr lang="en-US" smtClean="0"/>
              <a:t>13/11/22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573B82-3D32-4F75-822B-E6FB6645FB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ACE16B-C5BB-4B03-932A-DCA847DE4346}" type="datetimeFigureOut">
              <a:rPr lang="en-US" smtClean="0"/>
              <a:t>13/11/22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573B82-3D32-4F75-822B-E6FB6645FB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CE16B-C5BB-4B03-932A-DCA847DE4346}" type="datetimeFigureOut">
              <a:rPr lang="en-US" smtClean="0"/>
              <a:t>13/11/22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73B82-3D32-4F75-822B-E6FB6645FB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CE16B-C5BB-4B03-932A-DCA847DE4346}" type="datetimeFigureOut">
              <a:rPr lang="en-US" smtClean="0"/>
              <a:t>13/11/22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73B82-3D32-4F75-822B-E6FB6645FB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ACE16B-C5BB-4B03-932A-DCA847DE4346}" type="datetimeFigureOut">
              <a:rPr lang="en-US" smtClean="0"/>
              <a:t>13/11/22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73B82-3D32-4F75-822B-E6FB6645FB8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Content Placeholder 3" descr="istockphoto-1165265700-1024x1024.jpg"/>
          <p:cNvPicPr>
            <a:picLocks noGrp="1" noChangeAspect="1"/>
          </p:cNvPicPr>
          <p:nvPr>
            <p:ph idx="1"/>
          </p:nvPr>
        </p:nvPicPr>
        <p:blipFill>
          <a:blip r:embed="rId2" cstate="print"/>
          <a:srcRect/>
          <a:stretch>
            <a:fillRect/>
          </a:stretch>
        </p:blipFill>
        <p:spPr>
          <a:xfrm>
            <a:off x="0" y="381000"/>
            <a:ext cx="9153525" cy="6096000"/>
          </a:xfrm>
        </p:spPr>
      </p:pic>
      <p:sp>
        <p:nvSpPr>
          <p:cNvPr id="8194" name="Title 1"/>
          <p:cNvSpPr>
            <a:spLocks noGrp="1"/>
          </p:cNvSpPr>
          <p:nvPr>
            <p:ph type="title"/>
          </p:nvPr>
        </p:nvSpPr>
        <p:spPr>
          <a:xfrm>
            <a:off x="4114800" y="1905000"/>
            <a:ext cx="5029200" cy="2514600"/>
          </a:xfrm>
        </p:spPr>
        <p:txBody>
          <a:bodyPr>
            <a:normAutofit/>
          </a:bodyPr>
          <a:lstStyle/>
          <a:p>
            <a:r>
              <a:rPr lang="en-US" b="1" dirty="0" smtClean="0">
                <a:latin typeface="Arial" panose="020B0604020202020204" pitchFamily="34" charset="0"/>
                <a:cs typeface="Arial" panose="020B0604020202020204" pitchFamily="34" charset="0"/>
              </a:rPr>
              <a:t>FUNCTIONS</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 OF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ACCOUNTING</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Content Placeholder 3" descr="istockphoto-1165265700-1024x1024.jpg"/>
          <p:cNvPicPr>
            <a:picLocks noGrp="1" noChangeAspect="1"/>
          </p:cNvPicPr>
          <p:nvPr>
            <p:ph idx="1"/>
          </p:nvPr>
        </p:nvPicPr>
        <p:blipFill>
          <a:blip r:embed="rId2" cstate="print"/>
          <a:srcRect l="21644" r="46873"/>
          <a:stretch>
            <a:fillRect/>
          </a:stretch>
        </p:blipFill>
        <p:spPr>
          <a:xfrm>
            <a:off x="0" y="0"/>
            <a:ext cx="3200400" cy="6858000"/>
          </a:xfrm>
        </p:spPr>
      </p:pic>
      <p:sp>
        <p:nvSpPr>
          <p:cNvPr id="8194" name="Title 1"/>
          <p:cNvSpPr>
            <a:spLocks noGrp="1"/>
          </p:cNvSpPr>
          <p:nvPr>
            <p:ph type="title"/>
          </p:nvPr>
        </p:nvSpPr>
        <p:spPr>
          <a:xfrm>
            <a:off x="2971800" y="274638"/>
            <a:ext cx="6019800" cy="1143000"/>
          </a:xfrm>
        </p:spPr>
        <p:txBody>
          <a:bodyPr/>
          <a:lstStyle/>
          <a:p>
            <a:r>
              <a:rPr lang="en-US" b="1" dirty="0" smtClean="0">
                <a:latin typeface="Arial" panose="020B0604020202020204" pitchFamily="34" charset="0"/>
                <a:cs typeface="Arial" panose="020B0604020202020204" pitchFamily="34" charset="0"/>
              </a:rPr>
              <a:t>FUNCTIONS</a:t>
            </a:r>
            <a:endParaRPr lang="en-US" dirty="0" smtClean="0"/>
          </a:p>
        </p:txBody>
      </p:sp>
      <p:sp>
        <p:nvSpPr>
          <p:cNvPr id="4" name="Title 1"/>
          <p:cNvSpPr txBox="1">
            <a:spLocks/>
          </p:cNvSpPr>
          <p:nvPr/>
        </p:nvSpPr>
        <p:spPr>
          <a:xfrm>
            <a:off x="2743200" y="1905000"/>
            <a:ext cx="6400800" cy="2514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extBox 5"/>
          <p:cNvSpPr txBox="1"/>
          <p:nvPr/>
        </p:nvSpPr>
        <p:spPr>
          <a:xfrm>
            <a:off x="3429000" y="1828800"/>
            <a:ext cx="5486400" cy="2031325"/>
          </a:xfrm>
          <a:prstGeom prst="rect">
            <a:avLst/>
          </a:prstGeom>
          <a:noFill/>
        </p:spPr>
        <p:txBody>
          <a:bodyPr wrap="square" rtlCol="0">
            <a:spAutoFit/>
          </a:bodyPr>
          <a:lstStyle/>
          <a:p>
            <a:pPr algn="just"/>
            <a:r>
              <a:rPr lang="en-US" b="1" dirty="0" smtClean="0">
                <a:latin typeface="Arial" panose="020B0604020202020204" pitchFamily="34" charset="0"/>
                <a:cs typeface="Arial" panose="020B0604020202020204" pitchFamily="34" charset="0"/>
              </a:rPr>
              <a:t>Recording – </a:t>
            </a:r>
          </a:p>
          <a:p>
            <a:pPr algn="just"/>
            <a:endParaRPr lang="en-US" b="1"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It is the first function of Accounting. Accounting begins with identification and recording of business transactions. This function is performed with the help of Journal and subsidiary books of accounts.</a:t>
            </a:r>
            <a:br>
              <a:rPr lang="en-US" dirty="0" smtClean="0">
                <a:latin typeface="Arial" panose="020B0604020202020204" pitchFamily="34" charset="0"/>
                <a:cs typeface="Arial" panose="020B0604020202020204" pitchFamily="34" charset="0"/>
              </a:rPr>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Content Placeholder 3" descr="istockphoto-1165265700-1024x1024.jpg"/>
          <p:cNvPicPr>
            <a:picLocks noGrp="1" noChangeAspect="1"/>
          </p:cNvPicPr>
          <p:nvPr>
            <p:ph idx="1"/>
          </p:nvPr>
        </p:nvPicPr>
        <p:blipFill>
          <a:blip r:embed="rId2" cstate="print"/>
          <a:srcRect l="21644" r="46873"/>
          <a:stretch>
            <a:fillRect/>
          </a:stretch>
        </p:blipFill>
        <p:spPr>
          <a:xfrm>
            <a:off x="0" y="0"/>
            <a:ext cx="3200400" cy="6858000"/>
          </a:xfrm>
        </p:spPr>
      </p:pic>
      <p:sp>
        <p:nvSpPr>
          <p:cNvPr id="8194" name="Title 1"/>
          <p:cNvSpPr>
            <a:spLocks noGrp="1"/>
          </p:cNvSpPr>
          <p:nvPr>
            <p:ph type="title"/>
          </p:nvPr>
        </p:nvSpPr>
        <p:spPr>
          <a:xfrm>
            <a:off x="2971800" y="274638"/>
            <a:ext cx="6019800" cy="1143000"/>
          </a:xfrm>
        </p:spPr>
        <p:txBody>
          <a:bodyPr/>
          <a:lstStyle/>
          <a:p>
            <a:r>
              <a:rPr lang="en-US" b="1" dirty="0" smtClean="0">
                <a:latin typeface="Arial" panose="020B0604020202020204" pitchFamily="34" charset="0"/>
                <a:cs typeface="Arial" panose="020B0604020202020204" pitchFamily="34" charset="0"/>
              </a:rPr>
              <a:t>FUNCTIONS</a:t>
            </a:r>
            <a:endParaRPr lang="en-US" dirty="0" smtClean="0"/>
          </a:p>
        </p:txBody>
      </p:sp>
      <p:sp>
        <p:nvSpPr>
          <p:cNvPr id="4" name="Title 1"/>
          <p:cNvSpPr txBox="1">
            <a:spLocks/>
          </p:cNvSpPr>
          <p:nvPr/>
        </p:nvSpPr>
        <p:spPr>
          <a:xfrm>
            <a:off x="2743200" y="1905000"/>
            <a:ext cx="6400800" cy="2514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extBox 5"/>
          <p:cNvSpPr txBox="1"/>
          <p:nvPr/>
        </p:nvSpPr>
        <p:spPr>
          <a:xfrm>
            <a:off x="3352800" y="1828800"/>
            <a:ext cx="5638800" cy="2031325"/>
          </a:xfrm>
          <a:prstGeom prst="rect">
            <a:avLst/>
          </a:prstGeom>
          <a:noFill/>
        </p:spPr>
        <p:txBody>
          <a:bodyPr wrap="square" rtlCol="0">
            <a:spAutoFit/>
          </a:bodyPr>
          <a:lstStyle/>
          <a:p>
            <a:pPr algn="just"/>
            <a:r>
              <a:rPr lang="en-US" b="1" dirty="0" smtClean="0">
                <a:latin typeface="Arial" panose="020B0604020202020204" pitchFamily="34" charset="0"/>
                <a:cs typeface="Arial" panose="020B0604020202020204" pitchFamily="34" charset="0"/>
              </a:rPr>
              <a:t>Classification – </a:t>
            </a:r>
          </a:p>
          <a:p>
            <a:pPr algn="just"/>
            <a:endParaRPr lang="en-US" b="1"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To draw meaningful results from accounting records, all transactions of similar nature are classified in one category and for this purpose posting of business transaction is done in ledger. It is second function of accounting as well as second stage of accounting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Content Placeholder 3" descr="istockphoto-1165265700-1024x1024.jpg"/>
          <p:cNvPicPr>
            <a:picLocks noGrp="1" noChangeAspect="1"/>
          </p:cNvPicPr>
          <p:nvPr>
            <p:ph idx="1"/>
          </p:nvPr>
        </p:nvPicPr>
        <p:blipFill>
          <a:blip r:embed="rId2" cstate="print"/>
          <a:srcRect l="21644" r="46873"/>
          <a:stretch>
            <a:fillRect/>
          </a:stretch>
        </p:blipFill>
        <p:spPr>
          <a:xfrm>
            <a:off x="0" y="0"/>
            <a:ext cx="3200400" cy="6858000"/>
          </a:xfrm>
        </p:spPr>
      </p:pic>
      <p:sp>
        <p:nvSpPr>
          <p:cNvPr id="8194" name="Title 1"/>
          <p:cNvSpPr>
            <a:spLocks noGrp="1"/>
          </p:cNvSpPr>
          <p:nvPr>
            <p:ph type="title"/>
          </p:nvPr>
        </p:nvSpPr>
        <p:spPr>
          <a:xfrm>
            <a:off x="2971800" y="274638"/>
            <a:ext cx="6019800" cy="1143000"/>
          </a:xfrm>
        </p:spPr>
        <p:txBody>
          <a:bodyPr/>
          <a:lstStyle/>
          <a:p>
            <a:r>
              <a:rPr lang="en-US" b="1" dirty="0" smtClean="0">
                <a:latin typeface="Arial" panose="020B0604020202020204" pitchFamily="34" charset="0"/>
                <a:cs typeface="Arial" panose="020B0604020202020204" pitchFamily="34" charset="0"/>
              </a:rPr>
              <a:t>FUNCTIONS</a:t>
            </a:r>
            <a:endParaRPr lang="en-US" dirty="0" smtClean="0"/>
          </a:p>
        </p:txBody>
      </p:sp>
      <p:sp>
        <p:nvSpPr>
          <p:cNvPr id="4" name="Title 1"/>
          <p:cNvSpPr txBox="1">
            <a:spLocks/>
          </p:cNvSpPr>
          <p:nvPr/>
        </p:nvSpPr>
        <p:spPr>
          <a:xfrm>
            <a:off x="2743200" y="1905000"/>
            <a:ext cx="6400800" cy="2514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extBox 5"/>
          <p:cNvSpPr txBox="1"/>
          <p:nvPr/>
        </p:nvSpPr>
        <p:spPr>
          <a:xfrm>
            <a:off x="3429000" y="1828800"/>
            <a:ext cx="5486400" cy="1754326"/>
          </a:xfrm>
          <a:prstGeom prst="rect">
            <a:avLst/>
          </a:prstGeom>
          <a:noFill/>
        </p:spPr>
        <p:txBody>
          <a:bodyPr wrap="square" rtlCol="0">
            <a:spAutoFit/>
          </a:bodyPr>
          <a:lstStyle/>
          <a:p>
            <a:pPr algn="just"/>
            <a:r>
              <a:rPr lang="en-US" b="1" dirty="0" err="1" smtClean="0">
                <a:latin typeface="Arial" panose="020B0604020202020204" pitchFamily="34" charset="0"/>
                <a:cs typeface="Arial" panose="020B0604020202020204" pitchFamily="34" charset="0"/>
              </a:rPr>
              <a:t>Summarising</a:t>
            </a:r>
            <a:r>
              <a:rPr lang="en-US" b="1" dirty="0" smtClean="0">
                <a:latin typeface="Arial" panose="020B0604020202020204" pitchFamily="34" charset="0"/>
                <a:cs typeface="Arial" panose="020B0604020202020204" pitchFamily="34" charset="0"/>
              </a:rPr>
              <a:t> – </a:t>
            </a:r>
          </a:p>
          <a:p>
            <a:pPr algn="just"/>
            <a:endParaRPr lang="en-US" b="1"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To present data in a useful manner, all account balances are presented in trial balance in </a:t>
            </a:r>
            <a:r>
              <a:rPr lang="en-US" dirty="0" err="1" smtClean="0">
                <a:latin typeface="Arial" panose="020B0604020202020204" pitchFamily="34" charset="0"/>
                <a:cs typeface="Arial" panose="020B0604020202020204" pitchFamily="34" charset="0"/>
              </a:rPr>
              <a:t>summarised</a:t>
            </a:r>
            <a:r>
              <a:rPr lang="en-US" dirty="0" smtClean="0">
                <a:latin typeface="Arial" panose="020B0604020202020204" pitchFamily="34" charset="0"/>
                <a:cs typeface="Arial" panose="020B0604020202020204" pitchFamily="34" charset="0"/>
              </a:rPr>
              <a:t> form. It helps in preparing financial reports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Content Placeholder 3" descr="istockphoto-1165265700-1024x1024.jpg"/>
          <p:cNvPicPr>
            <a:picLocks noGrp="1" noChangeAspect="1"/>
          </p:cNvPicPr>
          <p:nvPr>
            <p:ph idx="1"/>
          </p:nvPr>
        </p:nvPicPr>
        <p:blipFill>
          <a:blip r:embed="rId2" cstate="print"/>
          <a:srcRect l="21644" r="46873"/>
          <a:stretch>
            <a:fillRect/>
          </a:stretch>
        </p:blipFill>
        <p:spPr>
          <a:xfrm>
            <a:off x="0" y="0"/>
            <a:ext cx="3200400" cy="6858000"/>
          </a:xfrm>
        </p:spPr>
      </p:pic>
      <p:sp>
        <p:nvSpPr>
          <p:cNvPr id="8194" name="Title 1"/>
          <p:cNvSpPr>
            <a:spLocks noGrp="1"/>
          </p:cNvSpPr>
          <p:nvPr>
            <p:ph type="title"/>
          </p:nvPr>
        </p:nvSpPr>
        <p:spPr>
          <a:xfrm>
            <a:off x="2971800" y="274638"/>
            <a:ext cx="6019800" cy="1143000"/>
          </a:xfrm>
        </p:spPr>
        <p:txBody>
          <a:bodyPr/>
          <a:lstStyle/>
          <a:p>
            <a:r>
              <a:rPr lang="en-US" b="1" dirty="0" smtClean="0">
                <a:latin typeface="Arial" panose="020B0604020202020204" pitchFamily="34" charset="0"/>
                <a:cs typeface="Arial" panose="020B0604020202020204" pitchFamily="34" charset="0"/>
              </a:rPr>
              <a:t>FUNCTIONS</a:t>
            </a:r>
            <a:endParaRPr lang="en-US" dirty="0" smtClean="0"/>
          </a:p>
        </p:txBody>
      </p:sp>
      <p:sp>
        <p:nvSpPr>
          <p:cNvPr id="4" name="Title 1"/>
          <p:cNvSpPr txBox="1">
            <a:spLocks/>
          </p:cNvSpPr>
          <p:nvPr/>
        </p:nvSpPr>
        <p:spPr>
          <a:xfrm>
            <a:off x="2743200" y="1905000"/>
            <a:ext cx="6400800" cy="2514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extBox 5"/>
          <p:cNvSpPr txBox="1"/>
          <p:nvPr/>
        </p:nvSpPr>
        <p:spPr>
          <a:xfrm>
            <a:off x="3276600" y="1931075"/>
            <a:ext cx="5638800" cy="2031325"/>
          </a:xfrm>
          <a:prstGeom prst="rect">
            <a:avLst/>
          </a:prstGeom>
          <a:noFill/>
        </p:spPr>
        <p:txBody>
          <a:bodyPr wrap="square" rtlCol="0">
            <a:spAutoFit/>
          </a:bodyPr>
          <a:lstStyle/>
          <a:p>
            <a:pPr algn="just"/>
            <a:r>
              <a:rPr lang="en-US" b="1" dirty="0" smtClean="0">
                <a:latin typeface="Arial" panose="020B0604020202020204" pitchFamily="34" charset="0"/>
                <a:cs typeface="Arial" panose="020B0604020202020204" pitchFamily="34" charset="0"/>
              </a:rPr>
              <a:t>Analysis and interpretation of financial data –</a:t>
            </a:r>
          </a:p>
          <a:p>
            <a:pPr algn="just"/>
            <a:endParaRPr lang="en-US" b="1"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The recorded and summarized financial data is </a:t>
            </a:r>
            <a:r>
              <a:rPr lang="en-US" dirty="0" err="1" smtClean="0">
                <a:latin typeface="Arial" panose="020B0604020202020204" pitchFamily="34" charset="0"/>
                <a:cs typeface="Arial" panose="020B0604020202020204" pitchFamily="34" charset="0"/>
              </a:rPr>
              <a:t>analysed</a:t>
            </a:r>
            <a:r>
              <a:rPr lang="en-US" dirty="0" smtClean="0">
                <a:latin typeface="Arial" panose="020B0604020202020204" pitchFamily="34" charset="0"/>
                <a:cs typeface="Arial" panose="020B0604020202020204" pitchFamily="34" charset="0"/>
              </a:rPr>
              <a:t> in such a manner so that its user can make meaningful </a:t>
            </a:r>
            <a:r>
              <a:rPr lang="en-US" dirty="0" err="1" smtClean="0">
                <a:latin typeface="Arial" panose="020B0604020202020204" pitchFamily="34" charset="0"/>
                <a:cs typeface="Arial" panose="020B0604020202020204" pitchFamily="34" charset="0"/>
              </a:rPr>
              <a:t>judgement</a:t>
            </a:r>
            <a:r>
              <a:rPr lang="en-US" dirty="0" smtClean="0">
                <a:latin typeface="Arial" panose="020B0604020202020204" pitchFamily="34" charset="0"/>
                <a:cs typeface="Arial" panose="020B0604020202020204" pitchFamily="34" charset="0"/>
              </a:rPr>
              <a:t> about financial condition and profitability of the business transactions.</a:t>
            </a:r>
            <a:br>
              <a:rPr lang="en-US" dirty="0" smtClean="0">
                <a:latin typeface="Arial" panose="020B0604020202020204" pitchFamily="34" charset="0"/>
                <a:cs typeface="Arial" panose="020B0604020202020204" pitchFamily="34" charset="0"/>
              </a:rPr>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Content Placeholder 3" descr="istockphoto-1165265700-1024x1024.jpg"/>
          <p:cNvPicPr>
            <a:picLocks noGrp="1" noChangeAspect="1"/>
          </p:cNvPicPr>
          <p:nvPr>
            <p:ph idx="1"/>
          </p:nvPr>
        </p:nvPicPr>
        <p:blipFill>
          <a:blip r:embed="rId2" cstate="print"/>
          <a:srcRect l="21644" r="46873"/>
          <a:stretch>
            <a:fillRect/>
          </a:stretch>
        </p:blipFill>
        <p:spPr>
          <a:xfrm>
            <a:off x="0" y="0"/>
            <a:ext cx="3200400" cy="6858000"/>
          </a:xfrm>
        </p:spPr>
      </p:pic>
      <p:sp>
        <p:nvSpPr>
          <p:cNvPr id="8194" name="Title 1"/>
          <p:cNvSpPr>
            <a:spLocks noGrp="1"/>
          </p:cNvSpPr>
          <p:nvPr>
            <p:ph type="title"/>
          </p:nvPr>
        </p:nvSpPr>
        <p:spPr>
          <a:xfrm>
            <a:off x="2971800" y="274638"/>
            <a:ext cx="6019800" cy="1143000"/>
          </a:xfrm>
        </p:spPr>
        <p:txBody>
          <a:bodyPr/>
          <a:lstStyle/>
          <a:p>
            <a:r>
              <a:rPr lang="en-US" b="1" dirty="0" smtClean="0">
                <a:latin typeface="Arial" panose="020B0604020202020204" pitchFamily="34" charset="0"/>
                <a:cs typeface="Arial" panose="020B0604020202020204" pitchFamily="34" charset="0"/>
              </a:rPr>
              <a:t>FUNCTIONS</a:t>
            </a:r>
            <a:endParaRPr lang="en-US" dirty="0" smtClean="0"/>
          </a:p>
        </p:txBody>
      </p:sp>
      <p:sp>
        <p:nvSpPr>
          <p:cNvPr id="4" name="Title 1"/>
          <p:cNvSpPr txBox="1">
            <a:spLocks/>
          </p:cNvSpPr>
          <p:nvPr/>
        </p:nvSpPr>
        <p:spPr>
          <a:xfrm>
            <a:off x="2743200" y="1905000"/>
            <a:ext cx="6400800" cy="2514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extBox 5"/>
          <p:cNvSpPr txBox="1"/>
          <p:nvPr/>
        </p:nvSpPr>
        <p:spPr>
          <a:xfrm>
            <a:off x="3276600" y="1951672"/>
            <a:ext cx="5638800" cy="1477328"/>
          </a:xfrm>
          <a:prstGeom prst="rect">
            <a:avLst/>
          </a:prstGeom>
          <a:noFill/>
        </p:spPr>
        <p:txBody>
          <a:bodyPr wrap="square" rtlCol="0">
            <a:spAutoFit/>
          </a:bodyPr>
          <a:lstStyle/>
          <a:p>
            <a:pPr algn="just"/>
            <a:r>
              <a:rPr lang="en-US" b="1" dirty="0" smtClean="0">
                <a:latin typeface="Arial" panose="020B0604020202020204" pitchFamily="34" charset="0"/>
                <a:cs typeface="Arial" panose="020B0604020202020204" pitchFamily="34" charset="0"/>
              </a:rPr>
              <a:t>Communicating – </a:t>
            </a:r>
          </a:p>
          <a:p>
            <a:pPr algn="just"/>
            <a:endParaRPr lang="en-US" b="1"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After due analysis Accounting information is communicated to its different users through financial reports of the </a:t>
            </a:r>
            <a:r>
              <a:rPr lang="en-US" dirty="0" err="1" smtClean="0">
                <a:latin typeface="Arial" panose="020B0604020202020204" pitchFamily="34" charset="0"/>
                <a:cs typeface="Arial" panose="020B0604020202020204" pitchFamily="34" charset="0"/>
              </a:rPr>
              <a:t>Organisation</a:t>
            </a:r>
            <a:r>
              <a:rPr lang="en-US" dirty="0" smtClean="0">
                <a:latin typeface="Arial" panose="020B0604020202020204" pitchFamily="34" charset="0"/>
                <a:cs typeface="Arial" panose="020B0604020202020204" pitchFamily="34" charset="0"/>
              </a:rPr>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Content Placeholder 3" descr="istockphoto-1165265700-1024x1024.jpg"/>
          <p:cNvPicPr>
            <a:picLocks noGrp="1" noChangeAspect="1"/>
          </p:cNvPicPr>
          <p:nvPr>
            <p:ph idx="1"/>
          </p:nvPr>
        </p:nvPicPr>
        <p:blipFill>
          <a:blip r:embed="rId2" cstate="print"/>
          <a:srcRect r="45057"/>
          <a:stretch>
            <a:fillRect/>
          </a:stretch>
        </p:blipFill>
        <p:spPr>
          <a:xfrm>
            <a:off x="0" y="0"/>
            <a:ext cx="5029200" cy="6858000"/>
          </a:xfrm>
        </p:spPr>
      </p:pic>
      <p:sp>
        <p:nvSpPr>
          <p:cNvPr id="8194" name="Title 1"/>
          <p:cNvSpPr>
            <a:spLocks noGrp="1"/>
          </p:cNvSpPr>
          <p:nvPr>
            <p:ph type="title"/>
          </p:nvPr>
        </p:nvSpPr>
        <p:spPr>
          <a:xfrm>
            <a:off x="4114800" y="1905000"/>
            <a:ext cx="5029200" cy="2514600"/>
          </a:xfrm>
        </p:spPr>
        <p:txBody>
          <a:bodyPr>
            <a:normAutofit/>
          </a:bodyPr>
          <a:lstStyle/>
          <a:p>
            <a:r>
              <a:rPr lang="en-US" b="1" dirty="0" smtClean="0">
                <a:latin typeface="Arial" panose="020B0604020202020204" pitchFamily="34" charset="0"/>
                <a:cs typeface="Arial" panose="020B0604020202020204" pitchFamily="34" charset="0"/>
              </a:rPr>
              <a:t>THANK</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YOU</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173</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FUNCTIONS  OF  ACCOUNTING</vt:lpstr>
      <vt:lpstr>FUNCTIONS</vt:lpstr>
      <vt:lpstr>FUNCTIONS</vt:lpstr>
      <vt:lpstr>FUNCTIONS</vt:lpstr>
      <vt:lpstr>FUNCTIONS</vt:lpstr>
      <vt:lpstr>FUNCTIONS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OF  ACCOUNTING</dc:title>
  <dc:creator>VIKRANTS</dc:creator>
  <cp:lastModifiedBy>VIKRANTS</cp:lastModifiedBy>
  <cp:revision>1</cp:revision>
  <dcterms:created xsi:type="dcterms:W3CDTF">2022-11-13T17:23:24Z</dcterms:created>
  <dcterms:modified xsi:type="dcterms:W3CDTF">2022-11-13T17:37:21Z</dcterms:modified>
</cp:coreProperties>
</file>