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p:scale>
          <a:sx n="75" d="100"/>
          <a:sy n="75" d="100"/>
        </p:scale>
        <p:origin x="974" y="21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hailee Upadhayay" userId="556280587117f9d7" providerId="LiveId" clId="{E1F2E42B-BC77-486F-9858-3232B5BD1501}"/>
    <pc:docChg chg="modSld">
      <pc:chgData name="Shailee Upadhayay" userId="556280587117f9d7" providerId="LiveId" clId="{E1F2E42B-BC77-486F-9858-3232B5BD1501}" dt="2023-02-24T06:58:31.413" v="0" actId="113"/>
      <pc:docMkLst>
        <pc:docMk/>
      </pc:docMkLst>
      <pc:sldChg chg="modSp mod">
        <pc:chgData name="Shailee Upadhayay" userId="556280587117f9d7" providerId="LiveId" clId="{E1F2E42B-BC77-486F-9858-3232B5BD1501}" dt="2023-02-24T06:58:31.413" v="0" actId="113"/>
        <pc:sldMkLst>
          <pc:docMk/>
          <pc:sldMk cId="2363392986" sldId="261"/>
        </pc:sldMkLst>
        <pc:spChg chg="mod">
          <ac:chgData name="Shailee Upadhayay" userId="556280587117f9d7" providerId="LiveId" clId="{E1F2E42B-BC77-486F-9858-3232B5BD1501}" dt="2023-02-24T06:58:31.413" v="0" actId="113"/>
          <ac:spMkLst>
            <pc:docMk/>
            <pc:sldMk cId="2363392986" sldId="261"/>
            <ac:spMk id="3" creationId="{75B7D1E4-8004-A98A-F42C-DCF4547B973E}"/>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F9997EE0-29FC-4C19-B6B6-7ACAB6133FF9}" type="datetimeFigureOut">
              <a:rPr lang="en-IN" smtClean="0"/>
              <a:t>24-02-2023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F0E1CB4E-AFD8-45FE-89BB-E76B299D238A}" type="slidenum">
              <a:rPr lang="en-IN" smtClean="0"/>
              <a:t>‹#›</a:t>
            </a:fld>
            <a:endParaRPr lang="en-IN"/>
          </a:p>
        </p:txBody>
      </p:sp>
      <p:cxnSp>
        <p:nvCxnSpPr>
          <p:cNvPr id="13" name="Straight Connector 12"/>
          <p:cNvCxnSpPr/>
          <p:nvPr/>
        </p:nvCxnSpPr>
        <p:spPr>
          <a:xfrm flipV="1">
            <a:off x="8386842" y="5264106"/>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10" name="Rectangle 9"/>
          <p:cNvSpPr/>
          <p:nvPr/>
        </p:nvSpPr>
        <p:spPr>
          <a:xfrm>
            <a:off x="0" y="-1"/>
            <a:ext cx="12192000" cy="457200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4006685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9997EE0-29FC-4C19-B6B6-7ACAB6133FF9}" type="datetimeFigureOut">
              <a:rPr lang="en-IN" smtClean="0"/>
              <a:t>24-02-2023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F0E1CB4E-AFD8-45FE-89BB-E76B299D238A}" type="slidenum">
              <a:rPr lang="en-IN" smtClean="0"/>
              <a:t>‹#›</a:t>
            </a:fld>
            <a:endParaRPr lang="en-IN"/>
          </a:p>
        </p:txBody>
      </p:sp>
    </p:spTree>
    <p:extLst>
      <p:ext uri="{BB962C8B-B14F-4D97-AF65-F5344CB8AC3E}">
        <p14:creationId xmlns:p14="http://schemas.microsoft.com/office/powerpoint/2010/main" val="5479615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n-US"/>
              <a:t>Click to edit Master title style</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9997EE0-29FC-4C19-B6B6-7ACAB6133FF9}" type="datetimeFigureOut">
              <a:rPr lang="en-IN" smtClean="0"/>
              <a:t>24-02-2023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F0E1CB4E-AFD8-45FE-89BB-E76B299D238A}" type="slidenum">
              <a:rPr lang="en-IN" smtClean="0"/>
              <a:t>‹#›</a:t>
            </a:fld>
            <a:endParaRPr lang="en-IN"/>
          </a:p>
        </p:txBody>
      </p:sp>
      <p:cxnSp>
        <p:nvCxnSpPr>
          <p:cNvPr id="8" name="Straight Connector 7"/>
          <p:cNvCxnSpPr/>
          <p:nvPr/>
        </p:nvCxnSpPr>
        <p:spPr>
          <a:xfrm rot="5400000" flipV="1">
            <a:off x="10058400" y="59263"/>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971088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9997EE0-29FC-4C19-B6B6-7ACAB6133FF9}" type="datetimeFigureOut">
              <a:rPr lang="en-IN" smtClean="0"/>
              <a:t>24-02-2023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F0E1CB4E-AFD8-45FE-89BB-E76B299D238A}" type="slidenum">
              <a:rPr lang="en-IN" smtClean="0"/>
              <a:t>‹#›</a:t>
            </a:fld>
            <a:endParaRPr lang="en-IN"/>
          </a:p>
        </p:txBody>
      </p:sp>
    </p:spTree>
    <p:extLst>
      <p:ext uri="{BB962C8B-B14F-4D97-AF65-F5344CB8AC3E}">
        <p14:creationId xmlns:p14="http://schemas.microsoft.com/office/powerpoint/2010/main" val="41403994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9997EE0-29FC-4C19-B6B6-7ACAB6133FF9}" type="datetimeFigureOut">
              <a:rPr lang="en-IN" smtClean="0"/>
              <a:t>24-02-2023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F0E1CB4E-AFD8-45FE-89BB-E76B299D238A}" type="slidenum">
              <a:rPr lang="en-IN" smtClean="0"/>
              <a:t>‹#›</a:t>
            </a:fld>
            <a:endParaRPr lang="en-IN"/>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flipV="1">
            <a:off x="8386842" y="5264106"/>
            <a:ext cx="0" cy="914400"/>
          </a:xfrm>
          <a:prstGeom prst="line">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sp>
        <p:nvSpPr>
          <p:cNvPr id="13" name="Rectangle 12"/>
          <p:cNvSpPr/>
          <p:nvPr/>
        </p:nvSpPr>
        <p:spPr>
          <a:xfrm>
            <a:off x="0" y="-1"/>
            <a:ext cx="12192000" cy="4572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8257645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9997EE0-29FC-4C19-B6B6-7ACAB6133FF9}" type="datetimeFigureOut">
              <a:rPr lang="en-IN" smtClean="0"/>
              <a:t>24-02-2023</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F0E1CB4E-AFD8-45FE-89BB-E76B299D238A}" type="slidenum">
              <a:rPr lang="en-IN" smtClean="0"/>
              <a:t>‹#›</a:t>
            </a:fld>
            <a:endParaRPr lang="en-IN"/>
          </a:p>
        </p:txBody>
      </p:sp>
    </p:spTree>
    <p:extLst>
      <p:ext uri="{BB962C8B-B14F-4D97-AF65-F5344CB8AC3E}">
        <p14:creationId xmlns:p14="http://schemas.microsoft.com/office/powerpoint/2010/main" val="40046258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2">
                    <a:lumMod val="75000"/>
                  </a:schemeClr>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24128" y="2967788"/>
            <a:ext cx="4754880" cy="33415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2">
                    <a:lumMod val="75000"/>
                  </a:schemeClr>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a:t>Click to edit Master text styles</a:t>
            </a:r>
          </a:p>
        </p:txBody>
      </p:sp>
      <p:sp>
        <p:nvSpPr>
          <p:cNvPr id="6" name="Content Placeholder 5"/>
          <p:cNvSpPr>
            <a:spLocks noGrp="1"/>
          </p:cNvSpPr>
          <p:nvPr>
            <p:ph sz="quarter" idx="4"/>
          </p:nvPr>
        </p:nvSpPr>
        <p:spPr>
          <a:xfrm>
            <a:off x="5990888" y="2967788"/>
            <a:ext cx="4754880" cy="33415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9997EE0-29FC-4C19-B6B6-7ACAB6133FF9}" type="datetimeFigureOut">
              <a:rPr lang="en-IN" smtClean="0"/>
              <a:t>24-02-2023</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F0E1CB4E-AFD8-45FE-89BB-E76B299D238A}" type="slidenum">
              <a:rPr lang="en-IN" smtClean="0"/>
              <a:t>‹#›</a:t>
            </a:fld>
            <a:endParaRPr lang="en-IN"/>
          </a:p>
        </p:txBody>
      </p:sp>
    </p:spTree>
    <p:extLst>
      <p:ext uri="{BB962C8B-B14F-4D97-AF65-F5344CB8AC3E}">
        <p14:creationId xmlns:p14="http://schemas.microsoft.com/office/powerpoint/2010/main" val="35419407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9997EE0-29FC-4C19-B6B6-7ACAB6133FF9}" type="datetimeFigureOut">
              <a:rPr lang="en-IN" smtClean="0"/>
              <a:t>24-02-2023</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F0E1CB4E-AFD8-45FE-89BB-E76B299D238A}" type="slidenum">
              <a:rPr lang="en-IN" smtClean="0"/>
              <a:t>‹#›</a:t>
            </a:fld>
            <a:endParaRPr lang="en-IN"/>
          </a:p>
        </p:txBody>
      </p:sp>
    </p:spTree>
    <p:extLst>
      <p:ext uri="{BB962C8B-B14F-4D97-AF65-F5344CB8AC3E}">
        <p14:creationId xmlns:p14="http://schemas.microsoft.com/office/powerpoint/2010/main" val="28475721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9997EE0-29FC-4C19-B6B6-7ACAB6133FF9}" type="datetimeFigureOut">
              <a:rPr lang="en-IN" smtClean="0"/>
              <a:t>24-02-2023</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F0E1CB4E-AFD8-45FE-89BB-E76B299D238A}" type="slidenum">
              <a:rPr lang="en-IN" smtClean="0"/>
              <a:t>‹#›</a:t>
            </a:fld>
            <a:endParaRPr lang="en-IN"/>
          </a:p>
        </p:txBody>
      </p:sp>
    </p:spTree>
    <p:extLst>
      <p:ext uri="{BB962C8B-B14F-4D97-AF65-F5344CB8AC3E}">
        <p14:creationId xmlns:p14="http://schemas.microsoft.com/office/powerpoint/2010/main" val="36679493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9997EE0-29FC-4C19-B6B6-7ACAB6133FF9}" type="datetimeFigureOut">
              <a:rPr lang="en-IN" smtClean="0"/>
              <a:t>24-02-2023</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F0E1CB4E-AFD8-45FE-89BB-E76B299D238A}" type="slidenum">
              <a:rPr lang="en-IN" smtClean="0"/>
              <a:t>‹#›</a:t>
            </a:fld>
            <a:endParaRPr lang="en-IN"/>
          </a:p>
        </p:txBody>
      </p:sp>
    </p:spTree>
    <p:extLst>
      <p:ext uri="{BB962C8B-B14F-4D97-AF65-F5344CB8AC3E}">
        <p14:creationId xmlns:p14="http://schemas.microsoft.com/office/powerpoint/2010/main" val="38659565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2">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9997EE0-29FC-4C19-B6B6-7ACAB6133FF9}" type="datetimeFigureOut">
              <a:rPr lang="en-IN" smtClean="0"/>
              <a:t>24-02-2023</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F0E1CB4E-AFD8-45FE-89BB-E76B299D238A}" type="slidenum">
              <a:rPr lang="en-IN" smtClean="0"/>
              <a:t>‹#›</a:t>
            </a:fld>
            <a:endParaRPr lang="en-IN"/>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043677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F9997EE0-29FC-4C19-B6B6-7ACAB6133FF9}" type="datetimeFigureOut">
              <a:rPr lang="en-IN" smtClean="0"/>
              <a:t>24-02-2023</a:t>
            </a:fld>
            <a:endParaRPr lang="en-IN"/>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IN"/>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F0E1CB4E-AFD8-45FE-89BB-E76B299D238A}" type="slidenum">
              <a:rPr lang="en-IN" smtClean="0"/>
              <a:t>‹#›</a:t>
            </a:fld>
            <a:endParaRPr lang="en-IN"/>
          </a:p>
        </p:txBody>
      </p:sp>
      <p:cxnSp>
        <p:nvCxnSpPr>
          <p:cNvPr id="8" name="Straight Connector 7"/>
          <p:cNvCxnSpPr/>
          <p:nvPr/>
        </p:nvCxnSpPr>
        <p:spPr>
          <a:xfrm flipV="1">
            <a:off x="762000" y="826324"/>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66058334"/>
      </p:ext>
    </p:extLst>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2"/>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2"/>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5BDD8D-7708-811F-FB19-147FCD5C3C17}"/>
              </a:ext>
            </a:extLst>
          </p:cNvPr>
          <p:cNvSpPr>
            <a:spLocks noGrp="1"/>
          </p:cNvSpPr>
          <p:nvPr>
            <p:ph type="ctrTitle"/>
          </p:nvPr>
        </p:nvSpPr>
        <p:spPr>
          <a:xfrm>
            <a:off x="457199" y="895739"/>
            <a:ext cx="11448661" cy="1119673"/>
          </a:xfrm>
        </p:spPr>
        <p:txBody>
          <a:bodyPr/>
          <a:lstStyle/>
          <a:p>
            <a:pPr algn="ctr"/>
            <a:r>
              <a:rPr lang="en-US" dirty="0">
                <a:solidFill>
                  <a:schemeClr val="accent5">
                    <a:lumMod val="75000"/>
                  </a:schemeClr>
                </a:solidFill>
                <a:latin typeface="Stencil" panose="040409050D0802020404" pitchFamily="82" charset="0"/>
              </a:rPr>
              <a:t>scaling</a:t>
            </a:r>
            <a:endParaRPr lang="en-IN" dirty="0">
              <a:solidFill>
                <a:schemeClr val="accent5">
                  <a:lumMod val="75000"/>
                </a:schemeClr>
              </a:solidFill>
              <a:latin typeface="Stencil" panose="040409050D0802020404" pitchFamily="82" charset="0"/>
            </a:endParaRPr>
          </a:p>
        </p:txBody>
      </p:sp>
      <p:sp>
        <p:nvSpPr>
          <p:cNvPr id="3" name="Subtitle 2">
            <a:extLst>
              <a:ext uri="{FF2B5EF4-FFF2-40B4-BE49-F238E27FC236}">
                <a16:creationId xmlns:a16="http://schemas.microsoft.com/office/drawing/2014/main" id="{737626BA-804F-2D98-C7E2-C90AF21046B7}"/>
              </a:ext>
            </a:extLst>
          </p:cNvPr>
          <p:cNvSpPr>
            <a:spLocks noGrp="1"/>
          </p:cNvSpPr>
          <p:nvPr>
            <p:ph type="subTitle" idx="1"/>
          </p:nvPr>
        </p:nvSpPr>
        <p:spPr>
          <a:xfrm>
            <a:off x="1524000" y="1595535"/>
            <a:ext cx="9144000" cy="3662265"/>
          </a:xfrm>
        </p:spPr>
        <p:txBody>
          <a:bodyPr>
            <a:noAutofit/>
          </a:bodyPr>
          <a:lstStyle/>
          <a:p>
            <a:pPr algn="just"/>
            <a:r>
              <a:rPr lang="en-US" sz="2000" dirty="0"/>
              <a:t>Scaling technique is a method of placing respondents in continuation of gradual change in the pre-assigned values, symbols or numbers based on the features of a particular object as per the defined rules. All the scaling techniques are based on four pillars, i.e., order, description, distance and origin. The marketing research is highly dependable upon the scaling techniques, without which no market analysis can be performed.</a:t>
            </a:r>
            <a:endParaRPr lang="en-IN" sz="2000" dirty="0"/>
          </a:p>
        </p:txBody>
      </p:sp>
    </p:spTree>
    <p:extLst>
      <p:ext uri="{BB962C8B-B14F-4D97-AF65-F5344CB8AC3E}">
        <p14:creationId xmlns:p14="http://schemas.microsoft.com/office/powerpoint/2010/main" val="23802268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B092DE-D205-CF79-FC75-2E96957E7312}"/>
              </a:ext>
            </a:extLst>
          </p:cNvPr>
          <p:cNvSpPr>
            <a:spLocks noGrp="1"/>
          </p:cNvSpPr>
          <p:nvPr>
            <p:ph type="title"/>
          </p:nvPr>
        </p:nvSpPr>
        <p:spPr/>
        <p:txBody>
          <a:bodyPr>
            <a:normAutofit/>
          </a:bodyPr>
          <a:lstStyle/>
          <a:p>
            <a:pPr algn="ctr"/>
            <a:r>
              <a:rPr lang="en-US" sz="4000" dirty="0">
                <a:solidFill>
                  <a:schemeClr val="accent5">
                    <a:lumMod val="60000"/>
                    <a:lumOff val="40000"/>
                  </a:schemeClr>
                </a:solidFill>
                <a:latin typeface="Stencil" panose="040409050D0802020404" pitchFamily="82" charset="0"/>
              </a:rPr>
              <a:t>Classification of measurement scales</a:t>
            </a:r>
            <a:endParaRPr lang="en-IN" sz="4000" dirty="0">
              <a:solidFill>
                <a:schemeClr val="accent5">
                  <a:lumMod val="60000"/>
                  <a:lumOff val="40000"/>
                </a:schemeClr>
              </a:solidFill>
              <a:latin typeface="Stencil" panose="040409050D0802020404" pitchFamily="82" charset="0"/>
            </a:endParaRPr>
          </a:p>
        </p:txBody>
      </p:sp>
      <p:sp>
        <p:nvSpPr>
          <p:cNvPr id="3" name="Content Placeholder 2">
            <a:extLst>
              <a:ext uri="{FF2B5EF4-FFF2-40B4-BE49-F238E27FC236}">
                <a16:creationId xmlns:a16="http://schemas.microsoft.com/office/drawing/2014/main" id="{25EF5EC0-E5F8-DD93-4BC5-6FC3936F0590}"/>
              </a:ext>
            </a:extLst>
          </p:cNvPr>
          <p:cNvSpPr>
            <a:spLocks noGrp="1"/>
          </p:cNvSpPr>
          <p:nvPr>
            <p:ph idx="1"/>
          </p:nvPr>
        </p:nvSpPr>
        <p:spPr/>
        <p:txBody>
          <a:bodyPr/>
          <a:lstStyle/>
          <a:p>
            <a:pPr algn="ctr">
              <a:buFont typeface="Wingdings" panose="05000000000000000000" pitchFamily="2" charset="2"/>
              <a:buChar char="q"/>
            </a:pPr>
            <a:r>
              <a:rPr lang="en-IN" dirty="0"/>
              <a:t>Nominal Scale</a:t>
            </a:r>
          </a:p>
          <a:p>
            <a:pPr algn="ctr">
              <a:buFont typeface="Wingdings" panose="05000000000000000000" pitchFamily="2" charset="2"/>
              <a:buChar char="q"/>
            </a:pPr>
            <a:r>
              <a:rPr lang="en-IN" dirty="0"/>
              <a:t>Ordinal Scale</a:t>
            </a:r>
          </a:p>
          <a:p>
            <a:pPr algn="ctr">
              <a:buFont typeface="Wingdings" panose="05000000000000000000" pitchFamily="2" charset="2"/>
              <a:buChar char="q"/>
            </a:pPr>
            <a:r>
              <a:rPr lang="en-IN" dirty="0"/>
              <a:t>Interval Scale</a:t>
            </a:r>
          </a:p>
          <a:p>
            <a:pPr algn="ctr">
              <a:buFont typeface="Wingdings" panose="05000000000000000000" pitchFamily="2" charset="2"/>
              <a:buChar char="q"/>
            </a:pPr>
            <a:r>
              <a:rPr lang="en-IN" dirty="0"/>
              <a:t>Ratio Scale</a:t>
            </a:r>
          </a:p>
        </p:txBody>
      </p:sp>
    </p:spTree>
    <p:extLst>
      <p:ext uri="{BB962C8B-B14F-4D97-AF65-F5344CB8AC3E}">
        <p14:creationId xmlns:p14="http://schemas.microsoft.com/office/powerpoint/2010/main" val="16669607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7047A5-5AB5-F27F-128E-FC6F5846561C}"/>
              </a:ext>
            </a:extLst>
          </p:cNvPr>
          <p:cNvSpPr>
            <a:spLocks noGrp="1"/>
          </p:cNvSpPr>
          <p:nvPr>
            <p:ph type="title"/>
          </p:nvPr>
        </p:nvSpPr>
        <p:spPr/>
        <p:txBody>
          <a:bodyPr>
            <a:normAutofit/>
          </a:bodyPr>
          <a:lstStyle/>
          <a:p>
            <a:pPr algn="ctr"/>
            <a:r>
              <a:rPr lang="en-US" sz="4400" dirty="0">
                <a:latin typeface="Stencil" panose="040409050D0802020404" pitchFamily="82" charset="0"/>
              </a:rPr>
              <a:t>Nominal scale</a:t>
            </a:r>
            <a:endParaRPr lang="en-IN" sz="4400" dirty="0">
              <a:latin typeface="Stencil" panose="040409050D0802020404" pitchFamily="82" charset="0"/>
            </a:endParaRPr>
          </a:p>
        </p:txBody>
      </p:sp>
      <p:sp>
        <p:nvSpPr>
          <p:cNvPr id="3" name="Content Placeholder 2">
            <a:extLst>
              <a:ext uri="{FF2B5EF4-FFF2-40B4-BE49-F238E27FC236}">
                <a16:creationId xmlns:a16="http://schemas.microsoft.com/office/drawing/2014/main" id="{12DA1B0E-C44A-1497-78B2-94BDBA589ADC}"/>
              </a:ext>
            </a:extLst>
          </p:cNvPr>
          <p:cNvSpPr>
            <a:spLocks noGrp="1"/>
          </p:cNvSpPr>
          <p:nvPr>
            <p:ph idx="1"/>
          </p:nvPr>
        </p:nvSpPr>
        <p:spPr/>
        <p:txBody>
          <a:bodyPr>
            <a:normAutofit/>
          </a:bodyPr>
          <a:lstStyle/>
          <a:p>
            <a:pPr algn="just"/>
            <a:r>
              <a:rPr lang="en-US" dirty="0">
                <a:latin typeface="Times New Roman" panose="02020603050405020304" pitchFamily="18" charset="0"/>
                <a:cs typeface="Times New Roman" panose="02020603050405020304" pitchFamily="18" charset="0"/>
              </a:rPr>
              <a:t>A nominal scale is the 1st level of measurement scale in which the numbers serve as "tags" or "labels" to classify or identify the objects. A nominal scale usually deals with the non-numeric variables or the numbers that do not have any value.</a:t>
            </a:r>
          </a:p>
          <a:p>
            <a:pPr algn="just"/>
            <a:r>
              <a:rPr lang="en-US" b="1" dirty="0">
                <a:latin typeface="Times New Roman" panose="02020603050405020304" pitchFamily="18" charset="0"/>
                <a:cs typeface="Times New Roman" panose="02020603050405020304" pitchFamily="18" charset="0"/>
              </a:rPr>
              <a:t>Characteristics of Nominal Scale:</a:t>
            </a:r>
          </a:p>
          <a:p>
            <a:pPr algn="just">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A nominal scale variable is classified into two or more </a:t>
            </a:r>
            <a:r>
              <a:rPr lang="en-US" dirty="0" err="1">
                <a:latin typeface="Times New Roman" panose="02020603050405020304" pitchFamily="18" charset="0"/>
                <a:cs typeface="Times New Roman" panose="02020603050405020304" pitchFamily="18" charset="0"/>
              </a:rPr>
              <a:t>categories.In</a:t>
            </a:r>
            <a:r>
              <a:rPr lang="en-US" dirty="0">
                <a:latin typeface="Times New Roman" panose="02020603050405020304" pitchFamily="18" charset="0"/>
                <a:cs typeface="Times New Roman" panose="02020603050405020304" pitchFamily="18" charset="0"/>
              </a:rPr>
              <a:t> this measurement mechanism, the answer should fall into either of the classes.</a:t>
            </a:r>
          </a:p>
          <a:p>
            <a:pPr algn="just">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 It is qualitative . The numbers are used here to identify the objects.</a:t>
            </a:r>
          </a:p>
          <a:p>
            <a:pPr algn="just">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The numbers don't define the object characteristics . The only permissible aspect of numbers in the nominal scale is "counting."</a:t>
            </a:r>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429935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92BF23-0283-EC9F-A87F-564BBD65BEFD}"/>
              </a:ext>
            </a:extLst>
          </p:cNvPr>
          <p:cNvSpPr>
            <a:spLocks noGrp="1"/>
          </p:cNvSpPr>
          <p:nvPr>
            <p:ph type="title"/>
          </p:nvPr>
        </p:nvSpPr>
        <p:spPr/>
        <p:txBody>
          <a:bodyPr>
            <a:normAutofit/>
          </a:bodyPr>
          <a:lstStyle/>
          <a:p>
            <a:pPr algn="ctr"/>
            <a:r>
              <a:rPr lang="en-US" sz="4400" dirty="0">
                <a:latin typeface="Stencil" panose="040409050D0802020404" pitchFamily="82" charset="0"/>
              </a:rPr>
              <a:t>Ordinal Scale</a:t>
            </a:r>
            <a:endParaRPr lang="en-IN" sz="4400" dirty="0">
              <a:latin typeface="Stencil" panose="040409050D0802020404" pitchFamily="82" charset="0"/>
            </a:endParaRPr>
          </a:p>
        </p:txBody>
      </p:sp>
      <p:sp>
        <p:nvSpPr>
          <p:cNvPr id="3" name="Content Placeholder 2">
            <a:extLst>
              <a:ext uri="{FF2B5EF4-FFF2-40B4-BE49-F238E27FC236}">
                <a16:creationId xmlns:a16="http://schemas.microsoft.com/office/drawing/2014/main" id="{E9B20D03-2601-C00F-6F6F-557909C4F5A3}"/>
              </a:ext>
            </a:extLst>
          </p:cNvPr>
          <p:cNvSpPr>
            <a:spLocks noGrp="1"/>
          </p:cNvSpPr>
          <p:nvPr>
            <p:ph idx="1"/>
          </p:nvPr>
        </p:nvSpPr>
        <p:spPr/>
        <p:txBody>
          <a:bodyPr>
            <a:normAutofit/>
          </a:bodyPr>
          <a:lstStyle/>
          <a:p>
            <a:pPr algn="just"/>
            <a:r>
              <a:rPr lang="en-US" sz="2400" dirty="0"/>
              <a:t>The ordinal scale is the 2nd level of measurement that reports the ordering and ranking of data without establishing the degree of variation between them. Ordinal represents the "order." Ordinal data is known as qualitative data or categorical data. It can be grouped, named and also ranked.</a:t>
            </a:r>
          </a:p>
          <a:p>
            <a:pPr algn="just"/>
            <a:r>
              <a:rPr lang="en-US" sz="2400" b="1" dirty="0"/>
              <a:t>Characteristics of the Ordinal Scale</a:t>
            </a:r>
            <a:r>
              <a:rPr lang="en-US" sz="2400" dirty="0"/>
              <a:t>:</a:t>
            </a:r>
          </a:p>
          <a:p>
            <a:pPr algn="just">
              <a:buFont typeface="Wingdings" panose="05000000000000000000" pitchFamily="2" charset="2"/>
              <a:buChar char="Ø"/>
            </a:pPr>
            <a:r>
              <a:rPr lang="en-US" sz="2400" dirty="0"/>
              <a:t>The ordinal scale shows the relative ranking of the variable.</a:t>
            </a:r>
          </a:p>
          <a:p>
            <a:pPr algn="just">
              <a:buFont typeface="Wingdings" panose="05000000000000000000" pitchFamily="2" charset="2"/>
              <a:buChar char="Ø"/>
            </a:pPr>
            <a:r>
              <a:rPr lang="en-US" sz="2400" dirty="0"/>
              <a:t>It identifies and describes the magnitude of a variable.</a:t>
            </a:r>
            <a:endParaRPr lang="en-IN" sz="2400" dirty="0"/>
          </a:p>
        </p:txBody>
      </p:sp>
    </p:spTree>
    <p:extLst>
      <p:ext uri="{BB962C8B-B14F-4D97-AF65-F5344CB8AC3E}">
        <p14:creationId xmlns:p14="http://schemas.microsoft.com/office/powerpoint/2010/main" val="11330638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84995E-A6A4-0890-D53B-23587FA8D339}"/>
              </a:ext>
            </a:extLst>
          </p:cNvPr>
          <p:cNvSpPr>
            <a:spLocks noGrp="1"/>
          </p:cNvSpPr>
          <p:nvPr>
            <p:ph type="title"/>
          </p:nvPr>
        </p:nvSpPr>
        <p:spPr/>
        <p:txBody>
          <a:bodyPr>
            <a:normAutofit/>
          </a:bodyPr>
          <a:lstStyle/>
          <a:p>
            <a:pPr algn="ctr"/>
            <a:r>
              <a:rPr lang="en-US" sz="4400" dirty="0">
                <a:latin typeface="Stencil" panose="040409050D0802020404" pitchFamily="82" charset="0"/>
                <a:cs typeface="Times New Roman" panose="02020603050405020304" pitchFamily="18" charset="0"/>
              </a:rPr>
              <a:t>Interval Scale</a:t>
            </a:r>
            <a:endParaRPr lang="en-IN" sz="4400" dirty="0">
              <a:latin typeface="Stencil" panose="040409050D0802020404" pitchFamily="82" charset="0"/>
            </a:endParaRPr>
          </a:p>
        </p:txBody>
      </p:sp>
      <p:sp>
        <p:nvSpPr>
          <p:cNvPr id="3" name="Content Placeholder 2">
            <a:extLst>
              <a:ext uri="{FF2B5EF4-FFF2-40B4-BE49-F238E27FC236}">
                <a16:creationId xmlns:a16="http://schemas.microsoft.com/office/drawing/2014/main" id="{8D6664AB-1042-4B40-F25B-6C1515B2D90D}"/>
              </a:ext>
            </a:extLst>
          </p:cNvPr>
          <p:cNvSpPr>
            <a:spLocks noGrp="1"/>
          </p:cNvSpPr>
          <p:nvPr>
            <p:ph idx="1"/>
          </p:nvPr>
        </p:nvSpPr>
        <p:spPr/>
        <p:txBody>
          <a:bodyPr/>
          <a:lstStyle/>
          <a:p>
            <a:pPr algn="just"/>
            <a:r>
              <a:rPr lang="en-US" dirty="0">
                <a:latin typeface="Times New Roman" panose="02020603050405020304" pitchFamily="18" charset="0"/>
                <a:cs typeface="Times New Roman" panose="02020603050405020304" pitchFamily="18" charset="0"/>
              </a:rPr>
              <a:t>The interval scale is the 3rd level of measurement scale. It is defined as a quantitative measurement scale in which the difference between the two variables is meaningful. In other words, the variables are measured in an exact manner, not as in a relative way in which the presence of zero is arbitrary .</a:t>
            </a:r>
          </a:p>
          <a:p>
            <a:pPr algn="just"/>
            <a:r>
              <a:rPr lang="en-US" b="1" dirty="0">
                <a:latin typeface="Times New Roman" panose="02020603050405020304" pitchFamily="18" charset="0"/>
                <a:cs typeface="Times New Roman" panose="02020603050405020304" pitchFamily="18" charset="0"/>
              </a:rPr>
              <a:t>Characteristics of Interval Scale:</a:t>
            </a:r>
          </a:p>
          <a:p>
            <a:pPr algn="just">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The interval scale is quantitative as it can quantify the difference between the values.</a:t>
            </a:r>
          </a:p>
          <a:p>
            <a:pPr algn="just">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It allows calculating the mean and median of the variables.</a:t>
            </a:r>
          </a:p>
          <a:p>
            <a:pPr algn="just">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To understand the difference between the variables, you can subtract the values between the variables.</a:t>
            </a:r>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971104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0FB62E-5F5C-9975-6B58-74B158B39487}"/>
              </a:ext>
            </a:extLst>
          </p:cNvPr>
          <p:cNvSpPr>
            <a:spLocks noGrp="1"/>
          </p:cNvSpPr>
          <p:nvPr>
            <p:ph type="title"/>
          </p:nvPr>
        </p:nvSpPr>
        <p:spPr/>
        <p:txBody>
          <a:bodyPr>
            <a:normAutofit/>
          </a:bodyPr>
          <a:lstStyle/>
          <a:p>
            <a:pPr algn="ctr"/>
            <a:r>
              <a:rPr lang="en-US" sz="4400" dirty="0">
                <a:latin typeface="Stencil" panose="040409050D0802020404" pitchFamily="82" charset="0"/>
              </a:rPr>
              <a:t>Ratio Scale</a:t>
            </a:r>
            <a:endParaRPr lang="en-IN" sz="4400" dirty="0">
              <a:latin typeface="Stencil" panose="040409050D0802020404" pitchFamily="82" charset="0"/>
            </a:endParaRPr>
          </a:p>
        </p:txBody>
      </p:sp>
      <p:sp>
        <p:nvSpPr>
          <p:cNvPr id="3" name="Content Placeholder 2">
            <a:extLst>
              <a:ext uri="{FF2B5EF4-FFF2-40B4-BE49-F238E27FC236}">
                <a16:creationId xmlns:a16="http://schemas.microsoft.com/office/drawing/2014/main" id="{75B7D1E4-8004-A98A-F42C-DCF4547B973E}"/>
              </a:ext>
            </a:extLst>
          </p:cNvPr>
          <p:cNvSpPr>
            <a:spLocks noGrp="1"/>
          </p:cNvSpPr>
          <p:nvPr>
            <p:ph idx="1"/>
          </p:nvPr>
        </p:nvSpPr>
        <p:spPr/>
        <p:txBody>
          <a:bodyPr/>
          <a:lstStyle/>
          <a:p>
            <a:pPr algn="just"/>
            <a:r>
              <a:rPr lang="en-US" dirty="0">
                <a:latin typeface="Times New Roman" panose="02020603050405020304" pitchFamily="18" charset="0"/>
                <a:cs typeface="Times New Roman" panose="02020603050405020304" pitchFamily="18" charset="0"/>
              </a:rPr>
              <a:t>The ratio scale is the 4th level of measurement scale, which is quantitative. It is a type of variable measurement scale. It allows researchers to compare the differences or intervals. The ratio scale has a unique feature. It possesses the character of the origin or zero points.</a:t>
            </a:r>
          </a:p>
          <a:p>
            <a:pPr algn="just"/>
            <a:r>
              <a:rPr lang="en-US" b="1" dirty="0">
                <a:latin typeface="Times New Roman" panose="02020603050405020304" pitchFamily="18" charset="0"/>
                <a:cs typeface="Times New Roman" panose="02020603050405020304" pitchFamily="18" charset="0"/>
              </a:rPr>
              <a:t>Characteristics of Ratio Scale:</a:t>
            </a:r>
          </a:p>
          <a:p>
            <a:pPr algn="just">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Ratio scale has a feature of absolute zero.</a:t>
            </a:r>
          </a:p>
          <a:p>
            <a:pPr algn="just">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It doesn't have negative numbers, because of its zero-point feature</a:t>
            </a:r>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633929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64309A-6D0F-7188-E1B0-AB7AE5C87179}"/>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07944676-7348-D3A4-ABEB-F5C48CCC5C73}"/>
              </a:ext>
            </a:extLst>
          </p:cNvPr>
          <p:cNvSpPr>
            <a:spLocks noGrp="1"/>
          </p:cNvSpPr>
          <p:nvPr>
            <p:ph idx="1"/>
          </p:nvPr>
        </p:nvSpPr>
        <p:spPr/>
        <p:txBody>
          <a:bodyPr>
            <a:normAutofit/>
          </a:bodyPr>
          <a:lstStyle/>
          <a:p>
            <a:pPr algn="ctr"/>
            <a:r>
              <a:rPr lang="en-US" sz="4400" dirty="0">
                <a:solidFill>
                  <a:schemeClr val="accent6">
                    <a:lumMod val="60000"/>
                    <a:lumOff val="40000"/>
                  </a:schemeClr>
                </a:solidFill>
                <a:latin typeface="Stencil" panose="040409050D0802020404" pitchFamily="82" charset="0"/>
              </a:rPr>
              <a:t>THANK YOU</a:t>
            </a:r>
            <a:endParaRPr lang="en-IN" sz="4400" dirty="0">
              <a:solidFill>
                <a:schemeClr val="accent6">
                  <a:lumMod val="60000"/>
                  <a:lumOff val="40000"/>
                </a:schemeClr>
              </a:solidFill>
              <a:latin typeface="Stencil" panose="040409050D0802020404" pitchFamily="82" charset="0"/>
            </a:endParaRPr>
          </a:p>
        </p:txBody>
      </p:sp>
    </p:spTree>
    <p:extLst>
      <p:ext uri="{BB962C8B-B14F-4D97-AF65-F5344CB8AC3E}">
        <p14:creationId xmlns:p14="http://schemas.microsoft.com/office/powerpoint/2010/main" val="320552715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rgbClr val="2E2B21"/>
      </a:dk1>
      <a:lt1>
        <a:srgbClr val="FFFFFF"/>
      </a:lt1>
      <a:dk2>
        <a:srgbClr val="605B4F"/>
      </a:dk2>
      <a:lt2>
        <a:srgbClr val="D8D6BE"/>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4825F1AF-8DBC-4E3D-9F3D-688338DA83FC}"/>
    </a:ext>
  </a:extLst>
</a:theme>
</file>

<file path=docProps/app.xml><?xml version="1.0" encoding="utf-8"?>
<Properties xmlns="http://schemas.openxmlformats.org/officeDocument/2006/extended-properties" xmlns:vt="http://schemas.openxmlformats.org/officeDocument/2006/docPropsVTypes">
  <Template>Integral</Template>
  <TotalTime>37</TotalTime>
  <Words>482</Words>
  <Application>Microsoft Office PowerPoint</Application>
  <PresentationFormat>Widescreen</PresentationFormat>
  <Paragraphs>30</Paragraphs>
  <Slides>7</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7</vt:i4>
      </vt:variant>
    </vt:vector>
  </HeadingPairs>
  <TitlesOfParts>
    <vt:vector size="15" baseType="lpstr">
      <vt:lpstr>Arial</vt:lpstr>
      <vt:lpstr>Stencil</vt:lpstr>
      <vt:lpstr>Times New Roman</vt:lpstr>
      <vt:lpstr>Tw Cen MT</vt:lpstr>
      <vt:lpstr>Tw Cen MT Condensed</vt:lpstr>
      <vt:lpstr>Wingdings</vt:lpstr>
      <vt:lpstr>Wingdings 3</vt:lpstr>
      <vt:lpstr>Integral</vt:lpstr>
      <vt:lpstr>scaling</vt:lpstr>
      <vt:lpstr>Classification of measurement scales</vt:lpstr>
      <vt:lpstr>Nominal scale</vt:lpstr>
      <vt:lpstr>Ordinal Scale</vt:lpstr>
      <vt:lpstr>Interval Scale</vt:lpstr>
      <vt:lpstr>Ratio Scale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scaling</dc:title>
  <dc:creator>Shailee Upadhayay</dc:creator>
  <cp:lastModifiedBy>Shailee Upadhayay</cp:lastModifiedBy>
  <cp:revision>1</cp:revision>
  <dcterms:created xsi:type="dcterms:W3CDTF">2023-02-24T06:21:05Z</dcterms:created>
  <dcterms:modified xsi:type="dcterms:W3CDTF">2023-02-24T06:58:40Z</dcterms:modified>
</cp:coreProperties>
</file>