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0CFB-BD82-4A94-BE2D-4F7DDBA654BA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4B5F5-1B2D-446B-A93F-3ADDB86E2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4B5F5-1B2D-446B-A93F-3ADDB86E2A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8236-860B-4300-8A65-2F0C3AD872B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EFC2-8114-4965-B21A-E8C73829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Flagella </a:t>
            </a:r>
            <a:endParaRPr lang="en-US" sz="9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2167" t="30208" r="27965" b="29167"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b="1" dirty="0" smtClean="0"/>
              <a:t>Flagella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Bacterial flagella (singular, Flagellum) are </a:t>
            </a:r>
            <a:r>
              <a:rPr lang="en-US" sz="2000" dirty="0" err="1" smtClean="0"/>
              <a:t>hairlike</a:t>
            </a:r>
            <a:r>
              <a:rPr lang="en-US" sz="2000" dirty="0" smtClean="0"/>
              <a:t>, helical appendages that protrude through the cell wall and are responsible for swimming motility.</a:t>
            </a:r>
          </a:p>
          <a:p>
            <a:pPr algn="just"/>
            <a:r>
              <a:rPr lang="en-US" sz="2000" dirty="0" smtClean="0"/>
              <a:t>Much thinner than the flagella or cilia </a:t>
            </a:r>
            <a:r>
              <a:rPr lang="en-US" sz="2000" smtClean="0"/>
              <a:t>of </a:t>
            </a:r>
            <a:r>
              <a:rPr lang="en-US" sz="2000" smtClean="0"/>
              <a:t>eukaryotes, </a:t>
            </a:r>
            <a:r>
              <a:rPr lang="en-US" sz="2000" dirty="0" smtClean="0"/>
              <a:t>being 0.01 to0.02 µm in diameter, and they are also much simpler in </a:t>
            </a:r>
            <a:r>
              <a:rPr lang="en-US" sz="2000" dirty="0" err="1" smtClean="0"/>
              <a:t>sturcture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Flagella location on the cell varies depending on the bacterial species and may be </a:t>
            </a:r>
            <a:r>
              <a:rPr lang="en-US" sz="2000" b="1" dirty="0" smtClean="0"/>
              <a:t>polar (at one or both ends of the bacterium) or lateral (along the sides of the bacterium).</a:t>
            </a:r>
          </a:p>
          <a:p>
            <a:pPr algn="just"/>
            <a:r>
              <a:rPr lang="en-US" sz="2000" dirty="0" smtClean="0"/>
              <a:t>Flagellum grows at its tips rather than at the base.</a:t>
            </a:r>
          </a:p>
          <a:p>
            <a:pPr algn="just"/>
            <a:r>
              <a:rPr lang="en-US" sz="2000" dirty="0" err="1" smtClean="0"/>
              <a:t>Flagellin</a:t>
            </a:r>
            <a:r>
              <a:rPr lang="en-US" sz="2000" dirty="0" smtClean="0"/>
              <a:t> monomers synthesized within the cell are </a:t>
            </a:r>
            <a:r>
              <a:rPr lang="en-US" sz="2000" dirty="0" err="1" smtClean="0"/>
              <a:t>belived</a:t>
            </a:r>
            <a:r>
              <a:rPr lang="en-US" sz="2000" dirty="0" smtClean="0"/>
              <a:t> to pass along the hollow centre of the flagellum and are added to the distal end of the filament.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Flagella </a:t>
            </a:r>
            <a:endParaRPr lang="en-US" sz="6600" dirty="0"/>
          </a:p>
        </p:txBody>
      </p:sp>
      <p:pic>
        <p:nvPicPr>
          <p:cNvPr id="4" name="Content Placeholder 3" descr="flagell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3999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Flagella </a:t>
            </a:r>
            <a:endParaRPr lang="en-US" sz="6000" dirty="0"/>
          </a:p>
        </p:txBody>
      </p:sp>
      <p:pic>
        <p:nvPicPr>
          <p:cNvPr id="4" name="Content Placeholder 3" descr="flagella structur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3999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1620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/>
              <a:t>Flagella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A flagellum is composed of three parts: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smtClean="0"/>
              <a:t>The longest and most obvious portion is the </a:t>
            </a:r>
            <a:r>
              <a:rPr lang="en-US" b="1" dirty="0" smtClean="0">
                <a:solidFill>
                  <a:srgbClr val="FF0000"/>
                </a:solidFill>
              </a:rPr>
              <a:t>filament, </a:t>
            </a:r>
            <a:r>
              <a:rPr lang="en-US" dirty="0" smtClean="0">
                <a:solidFill>
                  <a:srgbClr val="FF0000"/>
                </a:solidFill>
              </a:rPr>
              <a:t>which extend from the cell surface to the tip. </a:t>
            </a:r>
          </a:p>
          <a:p>
            <a:pPr marL="514350" indent="-514350" algn="just">
              <a:buAutoNum type="arabicPeriod"/>
            </a:pPr>
            <a:r>
              <a:rPr lang="en-US" b="1" dirty="0" smtClean="0"/>
              <a:t>The basal body </a:t>
            </a:r>
            <a:r>
              <a:rPr lang="en-US" dirty="0" smtClean="0"/>
              <a:t>is </a:t>
            </a:r>
            <a:r>
              <a:rPr lang="en-US" dirty="0" err="1" smtClean="0"/>
              <a:t>embebed</a:t>
            </a:r>
            <a:r>
              <a:rPr lang="en-US" dirty="0" smtClean="0"/>
              <a:t> in the cell envelope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A short, curved segment, the </a:t>
            </a:r>
            <a:r>
              <a:rPr lang="en-US" b="1" dirty="0" smtClean="0"/>
              <a:t>hook, </a:t>
            </a:r>
            <a:r>
              <a:rPr lang="en-US" dirty="0" smtClean="0"/>
              <a:t>links the filament to its basal body and act as flexible coupling. </a:t>
            </a:r>
          </a:p>
        </p:txBody>
      </p:sp>
      <p:pic>
        <p:nvPicPr>
          <p:cNvPr id="7" name="Content Placeholder 3" descr="flagella structure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066800"/>
            <a:ext cx="3505199" cy="5791200"/>
          </a:xfrm>
        </p:spPr>
      </p:pic>
      <p:pic>
        <p:nvPicPr>
          <p:cNvPr id="9" name="Content Placeholder 3" descr="flagella structur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066800"/>
            <a:ext cx="3428999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1620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Flagella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The filament is hollow, rigid cylinder constructed of subunits of protein </a:t>
            </a:r>
            <a:r>
              <a:rPr lang="en-US" sz="2000" b="1" dirty="0" err="1" smtClean="0"/>
              <a:t>flagellin</a:t>
            </a:r>
            <a:r>
              <a:rPr lang="en-US" sz="2000" b="1" dirty="0" smtClean="0"/>
              <a:t>, </a:t>
            </a:r>
            <a:r>
              <a:rPr lang="en-US" sz="2000" dirty="0" smtClean="0"/>
              <a:t>which ranges in molecular mass ranges from 30,000 to 60,000 </a:t>
            </a:r>
            <a:r>
              <a:rPr lang="en-US" sz="2000" dirty="0" err="1" smtClean="0"/>
              <a:t>daltons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The filament end with </a:t>
            </a:r>
            <a:r>
              <a:rPr lang="en-US" sz="2000" dirty="0" smtClean="0">
                <a:solidFill>
                  <a:srgbClr val="FF0000"/>
                </a:solidFill>
              </a:rPr>
              <a:t>capping protein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Some flagella have sheath around the flagella.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Hook is made </a:t>
            </a:r>
            <a:r>
              <a:rPr lang="en-US" sz="2000" dirty="0" err="1" smtClean="0">
                <a:solidFill>
                  <a:srgbClr val="FF0000"/>
                </a:solidFill>
              </a:rPr>
              <a:t>upof</a:t>
            </a:r>
            <a:r>
              <a:rPr lang="en-US" sz="2000" dirty="0" smtClean="0">
                <a:solidFill>
                  <a:srgbClr val="FF0000"/>
                </a:solidFill>
              </a:rPr>
              <a:t> different protein subunits.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The basal body is the more  complex part of a flagellum.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The basal body of </a:t>
            </a:r>
            <a:r>
              <a:rPr lang="en-US" sz="2000" i="1" dirty="0" smtClean="0">
                <a:solidFill>
                  <a:srgbClr val="FF0000"/>
                </a:solidFill>
              </a:rPr>
              <a:t>E. coli </a:t>
            </a:r>
            <a:r>
              <a:rPr lang="en-US" sz="2000" dirty="0" smtClean="0">
                <a:solidFill>
                  <a:srgbClr val="FF0000"/>
                </a:solidFill>
              </a:rPr>
              <a:t>and other gram negative bacteria have four rings: </a:t>
            </a:r>
            <a:r>
              <a:rPr lang="en-US" sz="2000" b="1" dirty="0" smtClean="0"/>
              <a:t>L,P,S, M and C. 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 smtClean="0"/>
              <a:t>L, P and MS ring are </a:t>
            </a:r>
            <a:r>
              <a:rPr lang="en-US" sz="2000" b="1" dirty="0" err="1" smtClean="0"/>
              <a:t>embeded</a:t>
            </a:r>
            <a:r>
              <a:rPr lang="en-US" sz="2000" b="1" dirty="0" smtClean="0"/>
              <a:t> in the cell envelope. 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 smtClean="0"/>
              <a:t>C ring is on the </a:t>
            </a:r>
            <a:r>
              <a:rPr lang="en-US" sz="2000" b="1" dirty="0" err="1" smtClean="0"/>
              <a:t>cytoplasmic</a:t>
            </a:r>
            <a:r>
              <a:rPr lang="en-US" sz="2000" b="1" dirty="0" smtClean="0"/>
              <a:t> side of the MS ring. 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The synthesis of bacterial flagella is complex and </a:t>
            </a:r>
            <a:r>
              <a:rPr lang="en-US" sz="2000" b="1" dirty="0" err="1" smtClean="0">
                <a:solidFill>
                  <a:srgbClr val="FF0000"/>
                </a:solidFill>
              </a:rPr>
              <a:t>involes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atleast</a:t>
            </a:r>
            <a:r>
              <a:rPr lang="en-US" sz="2000" b="1" dirty="0" smtClean="0">
                <a:solidFill>
                  <a:srgbClr val="FF0000"/>
                </a:solidFill>
              </a:rPr>
              <a:t> 20 to 30 genes. Besides the gene for </a:t>
            </a:r>
            <a:r>
              <a:rPr lang="en-US" sz="2000" b="1" dirty="0" err="1" smtClean="0">
                <a:solidFill>
                  <a:srgbClr val="FF0000"/>
                </a:solidFill>
              </a:rPr>
              <a:t>flagellin</a:t>
            </a:r>
            <a:r>
              <a:rPr lang="en-US" sz="2000" b="1" dirty="0" smtClean="0">
                <a:solidFill>
                  <a:srgbClr val="FF0000"/>
                </a:solidFill>
              </a:rPr>
              <a:t>, 10 or more genes code for hook and basal body protein, other genes are concerned with the control of </a:t>
            </a:r>
            <a:r>
              <a:rPr lang="en-US" sz="2000" b="1" dirty="0" err="1" smtClean="0">
                <a:solidFill>
                  <a:srgbClr val="FF0000"/>
                </a:solidFill>
              </a:rPr>
              <a:t>flagellar</a:t>
            </a:r>
            <a:r>
              <a:rPr lang="en-US" sz="2000" b="1" dirty="0" smtClean="0">
                <a:solidFill>
                  <a:srgbClr val="FF0000"/>
                </a:solidFill>
              </a:rPr>
              <a:t> construction </a:t>
            </a:r>
            <a:r>
              <a:rPr lang="en-US" sz="2000" b="1" smtClean="0">
                <a:solidFill>
                  <a:srgbClr val="FF0000"/>
                </a:solidFill>
              </a:rPr>
              <a:t>or function.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 descr="flagella structur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066800"/>
            <a:ext cx="3428999" cy="579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347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Flagella </vt:lpstr>
      <vt:lpstr>Flagella </vt:lpstr>
      <vt:lpstr>Flagella </vt:lpstr>
      <vt:lpstr>Flagella </vt:lpstr>
      <vt:lpstr>Flagella </vt:lpstr>
      <vt:lpstr>Flagella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Flagella</dc:title>
  <dc:creator>acer</dc:creator>
  <cp:lastModifiedBy>acer</cp:lastModifiedBy>
  <cp:revision>10</cp:revision>
  <dcterms:created xsi:type="dcterms:W3CDTF">2022-01-16T15:35:21Z</dcterms:created>
  <dcterms:modified xsi:type="dcterms:W3CDTF">2022-01-17T03:42:25Z</dcterms:modified>
</cp:coreProperties>
</file>